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6" d="100"/>
          <a:sy n="76" d="100"/>
        </p:scale>
        <p:origin x="54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BCCBDF2-8892-4E90-98D2-8407134777D2}" type="datetimeFigureOut">
              <a:rPr lang="ru-RU" smtClean="0"/>
              <a:t>09.12.2015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2FC973-0ABA-4ABB-9B29-BDFA3096B2C9}" type="slidenum">
              <a:rPr lang="ru-RU" smtClean="0"/>
              <a:t>‹#›</a:t>
            </a:fld>
            <a:endParaRPr lang="ru-RU"/>
          </a:p>
        </p:txBody>
      </p:sp>
    </p:spTree>
    <p:extLst>
      <p:ext uri="{BB962C8B-B14F-4D97-AF65-F5344CB8AC3E}">
        <p14:creationId xmlns:p14="http://schemas.microsoft.com/office/powerpoint/2010/main" val="3354061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BCCBDF2-8892-4E90-98D2-8407134777D2}" type="datetimeFigureOut">
              <a:rPr lang="ru-RU" smtClean="0"/>
              <a:t>09.12.2015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2FC973-0ABA-4ABB-9B29-BDFA3096B2C9}" type="slidenum">
              <a:rPr lang="ru-RU" smtClean="0"/>
              <a:t>‹#›</a:t>
            </a:fld>
            <a:endParaRPr lang="ru-RU"/>
          </a:p>
        </p:txBody>
      </p:sp>
    </p:spTree>
    <p:extLst>
      <p:ext uri="{BB962C8B-B14F-4D97-AF65-F5344CB8AC3E}">
        <p14:creationId xmlns:p14="http://schemas.microsoft.com/office/powerpoint/2010/main" val="220401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BCCBDF2-8892-4E90-98D2-8407134777D2}" type="datetimeFigureOut">
              <a:rPr lang="ru-RU" smtClean="0"/>
              <a:t>09.12.2015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2FC973-0ABA-4ABB-9B29-BDFA3096B2C9}" type="slidenum">
              <a:rPr lang="ru-RU" smtClean="0"/>
              <a:t>‹#›</a:t>
            </a:fld>
            <a:endParaRPr lang="ru-RU"/>
          </a:p>
        </p:txBody>
      </p:sp>
    </p:spTree>
    <p:extLst>
      <p:ext uri="{BB962C8B-B14F-4D97-AF65-F5344CB8AC3E}">
        <p14:creationId xmlns:p14="http://schemas.microsoft.com/office/powerpoint/2010/main" val="1184229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BCCBDF2-8892-4E90-98D2-8407134777D2}" type="datetimeFigureOut">
              <a:rPr lang="ru-RU" smtClean="0"/>
              <a:t>09.12.2015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2FC973-0ABA-4ABB-9B29-BDFA3096B2C9}" type="slidenum">
              <a:rPr lang="ru-RU" smtClean="0"/>
              <a:t>‹#›</a:t>
            </a:fld>
            <a:endParaRPr lang="ru-RU"/>
          </a:p>
        </p:txBody>
      </p:sp>
    </p:spTree>
    <p:extLst>
      <p:ext uri="{BB962C8B-B14F-4D97-AF65-F5344CB8AC3E}">
        <p14:creationId xmlns:p14="http://schemas.microsoft.com/office/powerpoint/2010/main" val="3306810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BCCBDF2-8892-4E90-98D2-8407134777D2}" type="datetimeFigureOut">
              <a:rPr lang="ru-RU" smtClean="0"/>
              <a:t>09.12.2015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22FC973-0ABA-4ABB-9B29-BDFA3096B2C9}" type="slidenum">
              <a:rPr lang="ru-RU" smtClean="0"/>
              <a:t>‹#›</a:t>
            </a:fld>
            <a:endParaRPr lang="ru-RU"/>
          </a:p>
        </p:txBody>
      </p:sp>
    </p:spTree>
    <p:extLst>
      <p:ext uri="{BB962C8B-B14F-4D97-AF65-F5344CB8AC3E}">
        <p14:creationId xmlns:p14="http://schemas.microsoft.com/office/powerpoint/2010/main" val="1612208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BCCBDF2-8892-4E90-98D2-8407134777D2}" type="datetimeFigureOut">
              <a:rPr lang="ru-RU" smtClean="0"/>
              <a:t>09.12.2015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22FC973-0ABA-4ABB-9B29-BDFA3096B2C9}" type="slidenum">
              <a:rPr lang="ru-RU" smtClean="0"/>
              <a:t>‹#›</a:t>
            </a:fld>
            <a:endParaRPr lang="ru-RU"/>
          </a:p>
        </p:txBody>
      </p:sp>
    </p:spTree>
    <p:extLst>
      <p:ext uri="{BB962C8B-B14F-4D97-AF65-F5344CB8AC3E}">
        <p14:creationId xmlns:p14="http://schemas.microsoft.com/office/powerpoint/2010/main" val="2945045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BCCBDF2-8892-4E90-98D2-8407134777D2}" type="datetimeFigureOut">
              <a:rPr lang="ru-RU" smtClean="0"/>
              <a:t>09.12.2015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22FC973-0ABA-4ABB-9B29-BDFA3096B2C9}" type="slidenum">
              <a:rPr lang="ru-RU" smtClean="0"/>
              <a:t>‹#›</a:t>
            </a:fld>
            <a:endParaRPr lang="ru-RU"/>
          </a:p>
        </p:txBody>
      </p:sp>
    </p:spTree>
    <p:extLst>
      <p:ext uri="{BB962C8B-B14F-4D97-AF65-F5344CB8AC3E}">
        <p14:creationId xmlns:p14="http://schemas.microsoft.com/office/powerpoint/2010/main" val="765731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BCCBDF2-8892-4E90-98D2-8407134777D2}" type="datetimeFigureOut">
              <a:rPr lang="ru-RU" smtClean="0"/>
              <a:t>09.12.2015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22FC973-0ABA-4ABB-9B29-BDFA3096B2C9}" type="slidenum">
              <a:rPr lang="ru-RU" smtClean="0"/>
              <a:t>‹#›</a:t>
            </a:fld>
            <a:endParaRPr lang="ru-RU"/>
          </a:p>
        </p:txBody>
      </p:sp>
    </p:spTree>
    <p:extLst>
      <p:ext uri="{BB962C8B-B14F-4D97-AF65-F5344CB8AC3E}">
        <p14:creationId xmlns:p14="http://schemas.microsoft.com/office/powerpoint/2010/main" val="1558991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CCBDF2-8892-4E90-98D2-8407134777D2}" type="datetimeFigureOut">
              <a:rPr lang="ru-RU" smtClean="0"/>
              <a:t>09.12.2015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22FC973-0ABA-4ABB-9B29-BDFA3096B2C9}" type="slidenum">
              <a:rPr lang="ru-RU" smtClean="0"/>
              <a:t>‹#›</a:t>
            </a:fld>
            <a:endParaRPr lang="ru-RU"/>
          </a:p>
        </p:txBody>
      </p:sp>
    </p:spTree>
    <p:extLst>
      <p:ext uri="{BB962C8B-B14F-4D97-AF65-F5344CB8AC3E}">
        <p14:creationId xmlns:p14="http://schemas.microsoft.com/office/powerpoint/2010/main" val="237090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9BCCBDF2-8892-4E90-98D2-8407134777D2}" type="datetimeFigureOut">
              <a:rPr lang="ru-RU" smtClean="0"/>
              <a:t>09.12.2015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22FC973-0ABA-4ABB-9B29-BDFA3096B2C9}" type="slidenum">
              <a:rPr lang="ru-RU" smtClean="0"/>
              <a:t>‹#›</a:t>
            </a:fld>
            <a:endParaRPr lang="ru-RU"/>
          </a:p>
        </p:txBody>
      </p:sp>
    </p:spTree>
    <p:extLst>
      <p:ext uri="{BB962C8B-B14F-4D97-AF65-F5344CB8AC3E}">
        <p14:creationId xmlns:p14="http://schemas.microsoft.com/office/powerpoint/2010/main" val="35765003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9BCCBDF2-8892-4E90-98D2-8407134777D2}" type="datetimeFigureOut">
              <a:rPr lang="ru-RU" smtClean="0"/>
              <a:t>09.12.2015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22FC973-0ABA-4ABB-9B29-BDFA3096B2C9}" type="slidenum">
              <a:rPr lang="ru-RU" smtClean="0"/>
              <a:t>‹#›</a:t>
            </a:fld>
            <a:endParaRPr lang="ru-RU"/>
          </a:p>
        </p:txBody>
      </p:sp>
    </p:spTree>
    <p:extLst>
      <p:ext uri="{BB962C8B-B14F-4D97-AF65-F5344CB8AC3E}">
        <p14:creationId xmlns:p14="http://schemas.microsoft.com/office/powerpoint/2010/main" val="3416232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CCBDF2-8892-4E90-98D2-8407134777D2}" type="datetimeFigureOut">
              <a:rPr lang="ru-RU" smtClean="0"/>
              <a:t>09.12.2015</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2FC973-0ABA-4ABB-9B29-BDFA3096B2C9}" type="slidenum">
              <a:rPr lang="ru-RU" smtClean="0"/>
              <a:t>‹#›</a:t>
            </a:fld>
            <a:endParaRPr lang="ru-RU"/>
          </a:p>
        </p:txBody>
      </p:sp>
    </p:spTree>
    <p:extLst>
      <p:ext uri="{BB962C8B-B14F-4D97-AF65-F5344CB8AC3E}">
        <p14:creationId xmlns:p14="http://schemas.microsoft.com/office/powerpoint/2010/main" val="180409021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38311" y="3639079"/>
            <a:ext cx="9144000" cy="2387600"/>
          </a:xfrm>
        </p:spPr>
        <p:txBody>
          <a:bodyPr/>
          <a:lstStyle/>
          <a:p>
            <a:r>
              <a:rPr lang="ru-RU" dirty="0" smtClean="0">
                <a:latin typeface="Times New Roman" panose="02020603050405020304" pitchFamily="18" charset="0"/>
                <a:cs typeface="Times New Roman" panose="02020603050405020304" pitchFamily="18" charset="0"/>
              </a:rPr>
              <a:t>Ко Дню Героев Отечества</a:t>
            </a:r>
            <a:endParaRPr lang="ru-RU"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6900" y="627063"/>
            <a:ext cx="3154362" cy="4205816"/>
          </a:xfrm>
          <a:prstGeom prst="rect">
            <a:avLst/>
          </a:prstGeom>
        </p:spPr>
      </p:pic>
    </p:spTree>
    <p:extLst>
      <p:ext uri="{BB962C8B-B14F-4D97-AF65-F5344CB8AC3E}">
        <p14:creationId xmlns:p14="http://schemas.microsoft.com/office/powerpoint/2010/main" val="26371741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latin typeface="Times New Roman" panose="02020603050405020304" pitchFamily="18" charset="0"/>
                <a:cs typeface="Times New Roman" panose="02020603050405020304" pitchFamily="18" charset="0"/>
              </a:rPr>
              <a:t>История праздника</a:t>
            </a: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62500" lnSpcReduction="20000"/>
          </a:bodyPr>
          <a:lstStyle/>
          <a:p>
            <a:pPr marL="0" indent="0">
              <a:buNone/>
            </a:pPr>
            <a:r>
              <a:rPr lang="ru-RU" dirty="0" smtClean="0">
                <a:latin typeface="Times New Roman" panose="02020603050405020304" pitchFamily="18" charset="0"/>
                <a:cs typeface="Times New Roman" panose="02020603050405020304" pitchFamily="18" charset="0"/>
              </a:rPr>
              <a:t>9 декабря 1769 г. – Учреждение Ордена св. Георгия Победоносца</a:t>
            </a:r>
          </a:p>
          <a:p>
            <a:pPr marL="0" indent="0">
              <a:buNone/>
            </a:pPr>
            <a:endParaRPr lang="ru-RU" dirty="0" smtClean="0">
              <a:latin typeface="Times New Roman" panose="02020603050405020304" pitchFamily="18" charset="0"/>
              <a:cs typeface="Times New Roman" panose="02020603050405020304" pitchFamily="18" charset="0"/>
            </a:endParaRPr>
          </a:p>
          <a:p>
            <a:pPr marL="0" indent="0">
              <a:buNone/>
            </a:pPr>
            <a:r>
              <a:rPr lang="ru-RU" dirty="0" smtClean="0">
                <a:latin typeface="Times New Roman" panose="02020603050405020304" pitchFamily="18" charset="0"/>
                <a:cs typeface="Times New Roman" panose="02020603050405020304" pitchFamily="18" charset="0"/>
              </a:rPr>
              <a:t>До </a:t>
            </a:r>
            <a:r>
              <a:rPr lang="ru-RU" dirty="0">
                <a:latin typeface="Times New Roman" panose="02020603050405020304" pitchFamily="18" charset="0"/>
                <a:cs typeface="Times New Roman" panose="02020603050405020304" pitchFamily="18" charset="0"/>
              </a:rPr>
              <a:t>1917 года в день памяти Святого Георгия (26 ноября по старому стилю) в России отмечался праздник георгиевских кавалеров. </a:t>
            </a:r>
            <a:endParaRPr lang="ru-RU" dirty="0" smtClean="0">
              <a:latin typeface="Times New Roman" panose="02020603050405020304" pitchFamily="18" charset="0"/>
              <a:cs typeface="Times New Roman" panose="02020603050405020304" pitchFamily="18" charset="0"/>
            </a:endParaRPr>
          </a:p>
          <a:p>
            <a:pPr marL="0" indent="0">
              <a:buNone/>
            </a:pPr>
            <a:r>
              <a:rPr lang="ru-RU" dirty="0" smtClean="0">
                <a:latin typeface="Times New Roman" panose="02020603050405020304" pitchFamily="18" charset="0"/>
                <a:cs typeface="Times New Roman" panose="02020603050405020304" pitchFamily="18" charset="0"/>
              </a:rPr>
              <a:t>После </a:t>
            </a:r>
            <a:r>
              <a:rPr lang="ru-RU" dirty="0">
                <a:latin typeface="Times New Roman" panose="02020603050405020304" pitchFamily="18" charset="0"/>
                <a:cs typeface="Times New Roman" panose="02020603050405020304" pitchFamily="18" charset="0"/>
              </a:rPr>
              <a:t>Октябрьской революции 1917 года праздник, как и орден, были упразднены</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a:p>
            <a:pPr marL="0" indent="0">
              <a:buNone/>
            </a:pPr>
            <a:r>
              <a:rPr lang="ru-RU" dirty="0" smtClean="0">
                <a:latin typeface="Times New Roman" panose="02020603050405020304" pitchFamily="18" charset="0"/>
                <a:cs typeface="Times New Roman" panose="02020603050405020304" pitchFamily="18" charset="0"/>
              </a:rPr>
              <a:t>Статус </a:t>
            </a:r>
            <a:r>
              <a:rPr lang="ru-RU" dirty="0">
                <a:latin typeface="Times New Roman" panose="02020603050405020304" pitchFamily="18" charset="0"/>
                <a:cs typeface="Times New Roman" panose="02020603050405020304" pitchFamily="18" charset="0"/>
              </a:rPr>
              <a:t>высшей военной награды был возвращен ордену в 2000 году в соответствии с Указом Президента РФ № 1463 от 8 августа 2000 года «Об утверждении статута ордена Святого Георгия, положения о знаке отличия — Георгиевском кресте». </a:t>
            </a:r>
            <a:endParaRPr lang="ru-RU" dirty="0" smtClean="0">
              <a:latin typeface="Times New Roman" panose="02020603050405020304" pitchFamily="18" charset="0"/>
              <a:cs typeface="Times New Roman" panose="02020603050405020304" pitchFamily="18" charset="0"/>
            </a:endParaRPr>
          </a:p>
          <a:p>
            <a:pPr marL="0" indent="0">
              <a:buNone/>
            </a:pPr>
            <a:endParaRPr lang="ru-RU" dirty="0">
              <a:latin typeface="Times New Roman" panose="02020603050405020304" pitchFamily="18" charset="0"/>
              <a:cs typeface="Times New Roman" panose="02020603050405020304" pitchFamily="18" charset="0"/>
            </a:endParaRPr>
          </a:p>
          <a:p>
            <a:pPr marL="0" indent="0">
              <a:buNone/>
            </a:pPr>
            <a:r>
              <a:rPr lang="ru-RU" dirty="0">
                <a:latin typeface="Times New Roman" panose="02020603050405020304" pitchFamily="18" charset="0"/>
                <a:cs typeface="Times New Roman" panose="02020603050405020304" pitchFamily="18" charset="0"/>
              </a:rPr>
              <a:t>В 2007 году российские парламентарии выдвинули идею о возрождении данного праздника (который затем и был установлен). Авторы законопроекта пояснили, что возрождение традиции празднования Дня героев — это не только дань памяти героическим предкам, но и чествование ныне живущих Героев Советского Союза, Героев Российской Федерации, кавалеров ордена Святого Георгия и ордена Славы. А также они выразили надежду, что новая памятная дата будет способствовать «формированию в обществе идеалов самоотверженного и бескорыстного служения Отечеству».</a:t>
            </a:r>
            <a:r>
              <a:rPr lang="ru-RU" dirty="0"/>
              <a:t/>
            </a:r>
            <a:br>
              <a:rPr lang="ru-RU" dirty="0"/>
            </a:br>
            <a:r>
              <a:rPr lang="ru-RU" dirty="0"/>
              <a:t/>
            </a:r>
            <a:br>
              <a:rPr lang="ru-RU" dirty="0"/>
            </a:br>
            <a:endParaRPr lang="ru-RU" dirty="0"/>
          </a:p>
        </p:txBody>
      </p:sp>
    </p:spTree>
    <p:extLst>
      <p:ext uri="{BB962C8B-B14F-4D97-AF65-F5344CB8AC3E}">
        <p14:creationId xmlns:p14="http://schemas.microsoft.com/office/powerpoint/2010/main" val="122488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dirty="0" err="1" smtClean="0">
                <a:latin typeface="Times New Roman" panose="02020603050405020304" pitchFamily="18" charset="0"/>
                <a:cs typeface="Times New Roman" panose="02020603050405020304" pitchFamily="18" charset="0"/>
              </a:rPr>
              <a:t>Козьма</a:t>
            </a:r>
            <a:r>
              <a:rPr lang="ru-RU" sz="3600" dirty="0" smtClean="0">
                <a:latin typeface="Times New Roman" panose="02020603050405020304" pitchFamily="18" charset="0"/>
                <a:cs typeface="Times New Roman" panose="02020603050405020304" pitchFamily="18" charset="0"/>
              </a:rPr>
              <a:t> </a:t>
            </a:r>
            <a:r>
              <a:rPr lang="ru-RU" sz="3600" dirty="0" err="1" smtClean="0">
                <a:latin typeface="Times New Roman" panose="02020603050405020304" pitchFamily="18" charset="0"/>
                <a:cs typeface="Times New Roman" panose="02020603050405020304" pitchFamily="18" charset="0"/>
              </a:rPr>
              <a:t>Фирсович</a:t>
            </a:r>
            <a:r>
              <a:rPr lang="ru-RU" sz="3600" dirty="0" smtClean="0">
                <a:latin typeface="Times New Roman" panose="02020603050405020304" pitchFamily="18" charset="0"/>
                <a:cs typeface="Times New Roman" panose="02020603050405020304" pitchFamily="18" charset="0"/>
              </a:rPr>
              <a:t> Крючков</a:t>
            </a:r>
            <a:r>
              <a:rPr lang="en-US" sz="3600" dirty="0" smtClean="0">
                <a:latin typeface="Times New Roman" panose="02020603050405020304" pitchFamily="18" charset="0"/>
                <a:cs typeface="Times New Roman" panose="02020603050405020304" pitchFamily="18" charset="0"/>
              </a:rPr>
              <a:t> (1890 – 18 </a:t>
            </a:r>
            <a:r>
              <a:rPr lang="ru-RU" sz="3600" dirty="0" smtClean="0">
                <a:latin typeface="Times New Roman" panose="02020603050405020304" pitchFamily="18" charset="0"/>
                <a:cs typeface="Times New Roman" panose="02020603050405020304" pitchFamily="18" charset="0"/>
              </a:rPr>
              <a:t>августа 1919)</a:t>
            </a:r>
            <a:endParaRPr lang="ru-RU" sz="3600" dirty="0">
              <a:latin typeface="Times New Roman" panose="02020603050405020304" pitchFamily="18" charset="0"/>
              <a:cs typeface="Times New Roman" panose="02020603050405020304" pitchFamily="18" charset="0"/>
            </a:endParaRPr>
          </a:p>
        </p:txBody>
      </p:sp>
      <p:pic>
        <p:nvPicPr>
          <p:cNvPr id="8" name="Объект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084156" y="1690688"/>
            <a:ext cx="3053744" cy="3597311"/>
          </a:xfrm>
        </p:spPr>
      </p:pic>
      <p:sp>
        <p:nvSpPr>
          <p:cNvPr id="9" name="TextBox 8"/>
          <p:cNvSpPr txBox="1"/>
          <p:nvPr/>
        </p:nvSpPr>
        <p:spPr>
          <a:xfrm>
            <a:off x="596900" y="1690688"/>
            <a:ext cx="6845300" cy="5078313"/>
          </a:xfrm>
          <a:prstGeom prst="rect">
            <a:avLst/>
          </a:prstGeom>
          <a:noFill/>
        </p:spPr>
        <p:txBody>
          <a:bodyPr wrap="square" rtlCol="0">
            <a:spAutoFit/>
          </a:bodyPr>
          <a:lstStyle/>
          <a:p>
            <a:r>
              <a:rPr lang="ru-RU" dirty="0" smtClean="0">
                <a:latin typeface="Times New Roman" panose="02020603050405020304" pitchFamily="18" charset="0"/>
                <a:cs typeface="Times New Roman" panose="02020603050405020304" pitchFamily="18" charset="0"/>
              </a:rPr>
              <a:t>«Часов </a:t>
            </a:r>
            <a:r>
              <a:rPr lang="ru-RU" dirty="0">
                <a:latin typeface="Times New Roman" panose="02020603050405020304" pitchFamily="18" charset="0"/>
                <a:cs typeface="Times New Roman" panose="02020603050405020304" pitchFamily="18" charset="0"/>
              </a:rPr>
              <a:t>в десять утра направились мы от города </a:t>
            </a:r>
            <a:r>
              <a:rPr lang="ru-RU" dirty="0" err="1">
                <a:latin typeface="Times New Roman" panose="02020603050405020304" pitchFamily="18" charset="0"/>
                <a:cs typeface="Times New Roman" panose="02020603050405020304" pitchFamily="18" charset="0"/>
              </a:rPr>
              <a:t>Кальварии</a:t>
            </a:r>
            <a:r>
              <a:rPr lang="ru-RU" dirty="0">
                <a:latin typeface="Times New Roman" panose="02020603050405020304" pitchFamily="18" charset="0"/>
                <a:cs typeface="Times New Roman" panose="02020603050405020304" pitchFamily="18" charset="0"/>
              </a:rPr>
              <a:t> к имению </a:t>
            </a:r>
            <a:r>
              <a:rPr lang="ru-RU" dirty="0" err="1">
                <a:latin typeface="Times New Roman" panose="02020603050405020304" pitchFamily="18" charset="0"/>
                <a:cs typeface="Times New Roman" panose="02020603050405020304" pitchFamily="18" charset="0"/>
              </a:rPr>
              <a:t>Александрово</a:t>
            </a:r>
            <a:r>
              <a:rPr lang="ru-RU" dirty="0">
                <a:latin typeface="Times New Roman" panose="02020603050405020304" pitchFamily="18" charset="0"/>
                <a:cs typeface="Times New Roman" panose="02020603050405020304" pitchFamily="18" charset="0"/>
              </a:rPr>
              <a:t>. Нас было четверо — я и мои товарищи: Иван </a:t>
            </a:r>
            <a:r>
              <a:rPr lang="ru-RU" dirty="0" err="1">
                <a:latin typeface="Times New Roman" panose="02020603050405020304" pitchFamily="18" charset="0"/>
                <a:cs typeface="Times New Roman" panose="02020603050405020304" pitchFamily="18" charset="0"/>
              </a:rPr>
              <a:t>Щегольков</a:t>
            </a:r>
            <a:r>
              <a:rPr lang="ru-RU" dirty="0">
                <a:latin typeface="Times New Roman" panose="02020603050405020304" pitchFamily="18" charset="0"/>
                <a:cs typeface="Times New Roman" panose="02020603050405020304" pitchFamily="18" charset="0"/>
              </a:rPr>
              <a:t>, Василий Астахов и Михаил Иванков. Начали подыматься на горку и наткнулись на немецкий разъезд в 27 человек, в числе их офицер и унтер-офицер. Сперва немцы испугались, но потом полезли на нас. Однако мы их встретили стойко и уложили несколько человек. Увертываясь от нападения, нам пришлось разъединиться. Меня окружили одиннадцать человек. Не чая быть живым, я решил дорого продать свою жизнь. Лошадь у меня подвижная, послушная. Хотел было пустить в ход винтовку, но второпях патрон заскочил, а в это время немец рубанул меня по пальцам руки, и я бросил винтовку. Схватился за шашку и начал работать. Получил несколько мелких ран. Чувствую, кровь течет, но сознаю, что раны неважные. За каждую рану отвечаю смертельным ударом, от которого немец ложится пластом навеки. Уложив несколько человек, я почувствовал, что с шашкой трудно работать, а потому схватил их же пику и ею по одиночке уложил </a:t>
            </a:r>
            <a:r>
              <a:rPr lang="ru-RU" dirty="0" smtClean="0">
                <a:latin typeface="Times New Roman" panose="02020603050405020304" pitchFamily="18" charset="0"/>
                <a:cs typeface="Times New Roman" panose="02020603050405020304" pitchFamily="18" charset="0"/>
              </a:rPr>
              <a:t>остальных».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22140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62755" y="762000"/>
            <a:ext cx="8666490" cy="5459888"/>
          </a:xfrm>
        </p:spPr>
      </p:pic>
    </p:spTree>
    <p:extLst>
      <p:ext uri="{BB962C8B-B14F-4D97-AF65-F5344CB8AC3E}">
        <p14:creationId xmlns:p14="http://schemas.microsoft.com/office/powerpoint/2010/main" val="17740643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dirty="0" smtClean="0">
                <a:latin typeface="Times New Roman" panose="02020603050405020304" pitchFamily="18" charset="0"/>
                <a:cs typeface="Times New Roman" panose="02020603050405020304" pitchFamily="18" charset="0"/>
              </a:rPr>
              <a:t>Георгий Константинович Жуков (1 декабря 1896 – 18 июня 1974)</a:t>
            </a:r>
            <a:endParaRPr lang="ru-RU" sz="28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140700" y="1442244"/>
            <a:ext cx="2892425" cy="4766716"/>
          </a:xfrm>
        </p:spPr>
      </p:pic>
      <p:sp>
        <p:nvSpPr>
          <p:cNvPr id="5" name="TextBox 4"/>
          <p:cNvSpPr txBox="1"/>
          <p:nvPr/>
        </p:nvSpPr>
        <p:spPr>
          <a:xfrm>
            <a:off x="1193800" y="1690688"/>
            <a:ext cx="3467100" cy="923330"/>
          </a:xfrm>
          <a:prstGeom prst="rect">
            <a:avLst/>
          </a:prstGeom>
          <a:noFill/>
        </p:spPr>
        <p:txBody>
          <a:bodyPr wrap="square" rtlCol="0">
            <a:spAutoFit/>
          </a:bodyPr>
          <a:lstStyle/>
          <a:p>
            <a:pPr lvl="0" eaLnBrk="0" fontAlgn="base" hangingPunct="0">
              <a:spcBef>
                <a:spcPct val="0"/>
              </a:spcBef>
              <a:spcAft>
                <a:spcPct val="0"/>
              </a:spcAft>
            </a:pPr>
            <a:r>
              <a:rPr kumimoji="0" lang="ru-RU" b="0" i="0" u="none" strike="noStrike" cap="none" normalizeH="0" baseline="0" dirty="0" smtClean="0">
                <a:ln>
                  <a:noFill/>
                </a:ln>
                <a:solidFill>
                  <a:srgbClr val="000000"/>
                </a:solidFill>
                <a:effectLst/>
                <a:latin typeface="Helvetica" panose="020B0604020202020204" pitchFamily="34" charset="0"/>
              </a:rPr>
              <a:t>советский военачальник, маршал Советского Союза (1943), </a:t>
            </a:r>
            <a:endParaRPr kumimoji="0" lang="ru-RU" sz="4000" b="0" i="0" u="none" strike="noStrike" cap="none" normalizeH="0" baseline="0" dirty="0" smtClean="0">
              <a:ln>
                <a:noFill/>
              </a:ln>
              <a:solidFill>
                <a:schemeClr val="tx1"/>
              </a:solidFill>
              <a:effectLst/>
              <a:latin typeface="Arial" panose="020B0604020202020204" pitchFamily="34" charset="0"/>
            </a:endParaRPr>
          </a:p>
        </p:txBody>
      </p:sp>
      <p:sp>
        <p:nvSpPr>
          <p:cNvPr id="6" name="Rectangle 1"/>
          <p:cNvSpPr>
            <a:spLocks noChangeArrowheads="1"/>
          </p:cNvSpPr>
          <p:nvPr/>
        </p:nvSpPr>
        <p:spPr bwMode="auto">
          <a:xfrm>
            <a:off x="0" y="-138499"/>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anose="020B0604020202020204" pitchFamily="34" charset="0"/>
            </a:endParaRPr>
          </a:p>
        </p:txBody>
      </p:sp>
      <p:sp>
        <p:nvSpPr>
          <p:cNvPr id="8" name="TextBox 7"/>
          <p:cNvSpPr txBox="1"/>
          <p:nvPr/>
        </p:nvSpPr>
        <p:spPr>
          <a:xfrm>
            <a:off x="1092200" y="1330544"/>
            <a:ext cx="6464300" cy="5509200"/>
          </a:xfrm>
          <a:prstGeom prst="rect">
            <a:avLst/>
          </a:prstGeom>
          <a:noFill/>
        </p:spPr>
        <p:txBody>
          <a:bodyPr wrap="square" rtlCol="0">
            <a:spAutoFit/>
          </a:bodyPr>
          <a:lstStyle/>
          <a:p>
            <a:r>
              <a:rPr lang="ru-RU" sz="1600" dirty="0">
                <a:latin typeface="Times New Roman" panose="02020603050405020304" pitchFamily="18" charset="0"/>
                <a:cs typeface="Times New Roman" panose="02020603050405020304" pitchFamily="18" charset="0"/>
              </a:rPr>
              <a:t>Маршал Советского Союза (1943), четырежды Герой Советского Союза (1939, 1944, 1945, 1956). Участник сражения на р. Халхин-Гол (1939). С 1940 командующий войсками Киевского ВО. В январе - июле 1941 начальник Генштаба - заместитель наркома обороны СССР. В Великую Отечественную войну проявил себя как талантливый полководец, сыгравший важнейшую роль в разгроме немецко-фашистских войск в Ленинградской и Московской битвах (1941-42), при прорыве блокады Ленинграда, в Сталинградской и Курской битвах (1942-43), при наступлении на Правобережной Украине и в Белорусской операции (1943-44), в Висло-</a:t>
            </a:r>
            <a:r>
              <a:rPr lang="ru-RU" sz="1600" dirty="0" err="1">
                <a:latin typeface="Times New Roman" panose="02020603050405020304" pitchFamily="18" charset="0"/>
                <a:cs typeface="Times New Roman" panose="02020603050405020304" pitchFamily="18" charset="0"/>
              </a:rPr>
              <a:t>Одерской</a:t>
            </a:r>
            <a:r>
              <a:rPr lang="ru-RU" sz="1600" dirty="0">
                <a:latin typeface="Times New Roman" panose="02020603050405020304" pitchFamily="18" charset="0"/>
                <a:cs typeface="Times New Roman" panose="02020603050405020304" pitchFamily="18" charset="0"/>
              </a:rPr>
              <a:t> и Берлинской операциях (1944-45). С августа 1942 заместитель наркома обороны СССР и заместитель Верховного Главнокомандующего. От имени Верховного Главнокомандования 8 мая 1945 принял капитуляцию фашистской Германии. В 1945-46 главнокомандующий Группой советских войск и глава Советской военной администрации в Германии. С марта 1946 главнокомандующий Сухопутными войсками и заместитель министра Вооруженных Сил СССР. В том же году отстранен от должности И. В. Сталиным. С июня 1946 командующий войсками Одесского, с 1948 - Уральского ВО. С 1953 1-й заместитель министра, с 1955 министр обороны СССР. В октябре 1957 освобожден от обязанностей министра по распоряжению Н. С. Хрущева, в 1958 уволен из Вооруженных Сил. Автор книги </a:t>
            </a:r>
            <a:r>
              <a:rPr lang="ru-RU" sz="1600" dirty="0" smtClean="0">
                <a:latin typeface="Times New Roman" panose="02020603050405020304" pitchFamily="18" charset="0"/>
                <a:cs typeface="Times New Roman" panose="02020603050405020304" pitchFamily="18" charset="0"/>
              </a:rPr>
              <a:t>«Воспоминания </a:t>
            </a:r>
            <a:r>
              <a:rPr lang="ru-RU" sz="1600" dirty="0">
                <a:latin typeface="Times New Roman" panose="02020603050405020304" pitchFamily="18" charset="0"/>
                <a:cs typeface="Times New Roman" panose="02020603050405020304" pitchFamily="18" charset="0"/>
              </a:rPr>
              <a:t>и </a:t>
            </a:r>
            <a:r>
              <a:rPr lang="ru-RU" sz="1600" dirty="0" smtClean="0">
                <a:latin typeface="Times New Roman" panose="02020603050405020304" pitchFamily="18" charset="0"/>
                <a:cs typeface="Times New Roman" panose="02020603050405020304" pitchFamily="18" charset="0"/>
              </a:rPr>
              <a:t>размышления»</a:t>
            </a:r>
            <a:endParaRPr lang="ru-RU" sz="1600" dirty="0">
              <a:latin typeface="Times New Roman" panose="02020603050405020304" pitchFamily="18" charset="0"/>
              <a:cs typeface="Times New Roman" panose="02020603050405020304" pitchFamily="18" charset="0"/>
            </a:endParaRPr>
          </a:p>
        </p:txBody>
      </p:sp>
      <p:sp>
        <p:nvSpPr>
          <p:cNvPr id="9" name="Rectangle 3"/>
          <p:cNvSpPr>
            <a:spLocks noChangeArrowheads="1"/>
          </p:cNvSpPr>
          <p:nvPr/>
        </p:nvSpPr>
        <p:spPr bwMode="auto">
          <a:xfrm>
            <a:off x="0" y="-138499"/>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anose="020B0604020202020204" pitchFamily="34" charset="0"/>
            </a:endParaRPr>
          </a:p>
        </p:txBody>
      </p:sp>
      <p:sp>
        <p:nvSpPr>
          <p:cNvPr id="10" name="Rectangle 4"/>
          <p:cNvSpPr>
            <a:spLocks noChangeArrowheads="1"/>
          </p:cNvSpPr>
          <p:nvPr/>
        </p:nvSpPr>
        <p:spPr bwMode="auto">
          <a:xfrm>
            <a:off x="0" y="-138499"/>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454325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87659" y="876300"/>
            <a:ext cx="9201480" cy="5402263"/>
          </a:xfrm>
        </p:spPr>
      </p:pic>
    </p:spTree>
    <p:extLst>
      <p:ext uri="{BB962C8B-B14F-4D97-AF65-F5344CB8AC3E}">
        <p14:creationId xmlns:p14="http://schemas.microsoft.com/office/powerpoint/2010/main" val="41198684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700" dirty="0">
                <a:latin typeface="Times New Roman" panose="02020603050405020304" pitchFamily="18" charset="0"/>
                <a:cs typeface="Times New Roman" panose="02020603050405020304" pitchFamily="18" charset="0"/>
              </a:rPr>
              <a:t>Вячеслав </a:t>
            </a:r>
            <a:r>
              <a:rPr lang="ru-RU" sz="2700" dirty="0" smtClean="0">
                <a:latin typeface="Times New Roman" panose="02020603050405020304" pitchFamily="18" charset="0"/>
                <a:cs typeface="Times New Roman" panose="02020603050405020304" pitchFamily="18" charset="0"/>
              </a:rPr>
              <a:t>Александрович Александров (4 января 1968 – 7 января 1988)</a:t>
            </a:r>
            <a:r>
              <a:rPr lang="ru-RU" dirty="0"/>
              <a:t/>
            </a:r>
            <a:br>
              <a:rPr lang="ru-RU" dirty="0"/>
            </a:br>
            <a:endParaRPr lang="ru-RU" dirty="0"/>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88262" y="1261269"/>
            <a:ext cx="3114675" cy="4286250"/>
          </a:xfrm>
        </p:spPr>
      </p:pic>
      <p:sp>
        <p:nvSpPr>
          <p:cNvPr id="7" name="TextBox 6"/>
          <p:cNvSpPr txBox="1"/>
          <p:nvPr/>
        </p:nvSpPr>
        <p:spPr>
          <a:xfrm>
            <a:off x="1473200" y="1261269"/>
            <a:ext cx="5422900" cy="3970318"/>
          </a:xfrm>
          <a:prstGeom prst="rect">
            <a:avLst/>
          </a:prstGeom>
          <a:noFill/>
        </p:spPr>
        <p:txBody>
          <a:bodyPr wrap="square" rtlCol="0">
            <a:spAutoFit/>
          </a:bodyPr>
          <a:lstStyle/>
          <a:p>
            <a:r>
              <a:rPr lang="ru-RU" dirty="0">
                <a:latin typeface="Times New Roman" panose="02020603050405020304" pitchFamily="18" charset="0"/>
                <a:cs typeface="Times New Roman" panose="02020603050405020304" pitchFamily="18" charset="0"/>
              </a:rPr>
              <a:t>«7 января 1988 года командир отделения парашютно-десантного полка младший сержант Александров в составе подразделения, выполняя задачу по обороне высоты 3234, трижды успешно отражал атаки противника. Огонь моджахедов был полностью сосредоточен по позиции Александрова. Но, несмотря на это, Вячеслав отдал приказ своим бойцам укрыться за позицией, а сам продолжал вести огонь. По описаниям сослуживцев, из-за дыма и взрывов кладки Александрова невозможно было разглядеть, но пулемёт героя не замолкал. В этом неравном бою Вячеслав Александров погиб смертью храбрых. Ценою своей жизни отразил атаки врага и спас своих товарищей».</a:t>
            </a:r>
          </a:p>
        </p:txBody>
      </p:sp>
    </p:spTree>
    <p:extLst>
      <p:ext uri="{BB962C8B-B14F-4D97-AF65-F5344CB8AC3E}">
        <p14:creationId xmlns:p14="http://schemas.microsoft.com/office/powerpoint/2010/main" val="29186317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82580" y="-54768"/>
            <a:ext cx="5351820" cy="6912768"/>
          </a:xfrm>
        </p:spPr>
      </p:pic>
    </p:spTree>
    <p:extLst>
      <p:ext uri="{BB962C8B-B14F-4D97-AF65-F5344CB8AC3E}">
        <p14:creationId xmlns:p14="http://schemas.microsoft.com/office/powerpoint/2010/main" val="18172353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docProps/app.xml><?xml version="1.0" encoding="utf-8"?>
<Properties xmlns="http://schemas.openxmlformats.org/officeDocument/2006/extended-properties" xmlns:vt="http://schemas.openxmlformats.org/officeDocument/2006/docPropsVTypes">
  <Template>Office Theme</Template>
  <TotalTime>79</TotalTime>
  <Words>332</Words>
  <Application>Microsoft Office PowerPoint</Application>
  <PresentationFormat>Широкоэкранный</PresentationFormat>
  <Paragraphs>16</Paragraphs>
  <Slides>8</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8</vt:i4>
      </vt:variant>
    </vt:vector>
  </HeadingPairs>
  <TitlesOfParts>
    <vt:vector size="14" baseType="lpstr">
      <vt:lpstr>Arial</vt:lpstr>
      <vt:lpstr>Calibri</vt:lpstr>
      <vt:lpstr>Calibri Light</vt:lpstr>
      <vt:lpstr>Helvetica</vt:lpstr>
      <vt:lpstr>Times New Roman</vt:lpstr>
      <vt:lpstr>Office Theme</vt:lpstr>
      <vt:lpstr>Ко Дню Героев Отечества</vt:lpstr>
      <vt:lpstr>История праздника</vt:lpstr>
      <vt:lpstr>Козьма Фирсович Крючков (1890 – 18 августа 1919)</vt:lpstr>
      <vt:lpstr>Презентация PowerPoint</vt:lpstr>
      <vt:lpstr>Георгий Константинович Жуков (1 декабря 1896 – 18 июня 1974)</vt:lpstr>
      <vt:lpstr>Презентация PowerPoint</vt:lpstr>
      <vt:lpstr>Вячеслав Александрович Александров (4 января 1968 – 7 января 1988) </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 Дню Героев Отечества</dc:title>
  <dc:creator>Елена</dc:creator>
  <cp:lastModifiedBy>Елена</cp:lastModifiedBy>
  <cp:revision>7</cp:revision>
  <dcterms:created xsi:type="dcterms:W3CDTF">2015-12-08T20:46:51Z</dcterms:created>
  <dcterms:modified xsi:type="dcterms:W3CDTF">2015-12-08T22:06:51Z</dcterms:modified>
</cp:coreProperties>
</file>