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68" r:id="rId2"/>
    <p:sldId id="287" r:id="rId3"/>
    <p:sldId id="276" r:id="rId4"/>
    <p:sldId id="263" r:id="rId5"/>
    <p:sldId id="271" r:id="rId6"/>
    <p:sldId id="259" r:id="rId7"/>
    <p:sldId id="277" r:id="rId8"/>
    <p:sldId id="265" r:id="rId9"/>
    <p:sldId id="289" r:id="rId10"/>
    <p:sldId id="266" r:id="rId11"/>
    <p:sldId id="286" r:id="rId12"/>
    <p:sldId id="288" r:id="rId13"/>
    <p:sldId id="282" r:id="rId14"/>
    <p:sldId id="283" r:id="rId15"/>
    <p:sldId id="267" r:id="rId16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C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94" d="100"/>
          <a:sy n="94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0AEA9083-EE69-46A5-8663-F7D5E4D92ECB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FC01475E-2FEA-4F3D-9D1C-EF4992E12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BDDE2F-D115-46DF-A564-449CA00E344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3949DE-51F3-4335-8E98-EB7BEE676B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29"/>
            <a:ext cx="8458200" cy="714379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МДОУ «Кизильский детский сад « 3»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928670"/>
            <a:ext cx="8458200" cy="1500198"/>
          </a:xfrm>
        </p:spPr>
        <p:txBody>
          <a:bodyPr>
            <a:noAutofit/>
          </a:bodyPr>
          <a:lstStyle/>
          <a:p>
            <a:pPr algn="ctr"/>
            <a:endParaRPr lang="ru-RU" sz="4000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endParaRPr lang="ru-RU" sz="4000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a_Simpler3D" pitchFamily="82" charset="-52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_Simpler3D" pitchFamily="82" charset="-52"/>
              </a:rPr>
              <a:t>Использование инновационных педагогических технологий в образовательной деятельности с детьми по социально-коммуникативному развитию</a:t>
            </a:r>
            <a:endParaRPr lang="ru-RU" b="1" dirty="0">
              <a:solidFill>
                <a:srgbClr val="C00000"/>
              </a:solidFill>
              <a:latin typeface="a_Simpler3D" pitchFamily="8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5929330"/>
            <a:ext cx="4252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2017г.</a:t>
            </a:r>
            <a:endParaRPr lang="ru-RU" b="1" dirty="0"/>
          </a:p>
        </p:txBody>
      </p:sp>
      <p:pic>
        <p:nvPicPr>
          <p:cNvPr id="6" name="Picture 2" descr="C:\Documents and Settings\User\Мои документы\Мои рисунки\картинки без фона\60837-90297-allatrush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357430"/>
            <a:ext cx="3509181" cy="337199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>
                <a:latin typeface="+mj-lt"/>
              </a:rPr>
              <a:t>К</a:t>
            </a:r>
            <a:r>
              <a:rPr lang="ru-RU" sz="8000" dirty="0" smtClean="0">
                <a:latin typeface="+mj-lt"/>
              </a:rPr>
              <a:t>ейс-технология </a:t>
            </a:r>
            <a:r>
              <a:rPr lang="ru-RU" sz="8000" dirty="0">
                <a:latin typeface="+mj-lt"/>
              </a:rPr>
              <a:t>предполагает следующие </a:t>
            </a:r>
            <a:r>
              <a:rPr lang="ru-RU" sz="8000" dirty="0" smtClean="0">
                <a:latin typeface="+mj-lt"/>
              </a:rPr>
              <a:t>результаты по </a:t>
            </a:r>
            <a:r>
              <a:rPr lang="ru-RU" sz="8000" dirty="0">
                <a:latin typeface="+mj-lt"/>
              </a:rPr>
              <a:t>формированию коммуникативной компетентности у детей старшего дошкольного возраста:</a:t>
            </a:r>
          </a:p>
          <a:p>
            <a:r>
              <a:rPr lang="ru-RU" sz="8000" dirty="0">
                <a:latin typeface="+mj-lt"/>
              </a:rPr>
              <a:t> - умение взаимодействовать в системах «ребенок-ребенок», «ребенок-взрослый»;</a:t>
            </a:r>
          </a:p>
          <a:p>
            <a:r>
              <a:rPr lang="ru-RU" sz="8000" dirty="0">
                <a:latin typeface="+mj-lt"/>
              </a:rPr>
              <a:t>-  умение соотносить свои устремления с интересами других людей;</a:t>
            </a:r>
          </a:p>
          <a:p>
            <a:r>
              <a:rPr lang="ru-RU" sz="8000" dirty="0">
                <a:latin typeface="+mj-lt"/>
              </a:rPr>
              <a:t>-  умение продуктивно взаимодействовать с членами группы, решающей общую задачу;</a:t>
            </a:r>
          </a:p>
          <a:p>
            <a:r>
              <a:rPr lang="ru-RU" sz="8000" dirty="0">
                <a:latin typeface="+mj-lt"/>
              </a:rPr>
              <a:t> - умение получать необходимую информацию в общении;</a:t>
            </a:r>
          </a:p>
          <a:p>
            <a:r>
              <a:rPr lang="ru-RU" sz="8000" dirty="0">
                <a:latin typeface="+mj-lt"/>
              </a:rPr>
              <a:t>-  умение выслушать другого и прийти к общему решению;</a:t>
            </a:r>
          </a:p>
          <a:p>
            <a:r>
              <a:rPr lang="ru-RU" sz="8000" dirty="0">
                <a:latin typeface="+mj-lt"/>
              </a:rPr>
              <a:t>- умение вести диалог со взрослыми и сверстниками;</a:t>
            </a:r>
          </a:p>
          <a:p>
            <a:r>
              <a:rPr lang="ru-RU" sz="8000" dirty="0">
                <a:latin typeface="+mj-lt"/>
              </a:rPr>
              <a:t>-  умение отстаивать свою точку зрения в общении;</a:t>
            </a:r>
          </a:p>
          <a:p>
            <a:r>
              <a:rPr lang="ru-RU" sz="8000" dirty="0">
                <a:latin typeface="+mj-lt"/>
              </a:rPr>
              <a:t>-  умение принимать помощь;</a:t>
            </a:r>
          </a:p>
          <a:p>
            <a:r>
              <a:rPr lang="ru-RU" sz="8000" dirty="0">
                <a:latin typeface="+mj-lt"/>
              </a:rPr>
              <a:t>-  умение адекватно реагировать в конфликтных ситуациях.</a:t>
            </a:r>
          </a:p>
          <a:p>
            <a:pPr>
              <a:buNone/>
            </a:pPr>
            <a:r>
              <a:rPr lang="ru-RU" sz="7400" dirty="0">
                <a:latin typeface="+mj-lt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Мои документы\Мои рисунки\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49371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    </a:t>
            </a:r>
            <a:r>
              <a:rPr lang="ru-RU" sz="3600" b="1" smtClean="0"/>
              <a:t>«Учите ребёнка каким-нибудь неизвестным ему пяти словам - он будет долго и напрасно мучиться, но свяжите двадцать таких слов с картинками, и он усвоит их на лету».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                                          К. Д. Ушинский</a:t>
            </a:r>
          </a:p>
          <a:p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429684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Для чего нужна мнемотехника дошкольникам?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tx1"/>
                </a:solidFill>
              </a:rPr>
              <a:t>Актуальность мнемотехники для дошкольников обусловлена тем, что как раз в этом возрасте у детей преобладает зрительно - образная память. Чаще всего запоминание происходит непроизвольно, просто потому, что какой-то предмет или явление попали в поле зрения ребенка. Если же он будет пытаться выучить и запомнить то, что не подкреплено наглядной картинкой, нечто абстрактное, то на успех рассчитывать не стоит. Мнемотехника для дошкольников как раз помогает упростить процесс запоминания, развить ассоциативное мышление и воображение, повысить внимательность. Более того приемы мнемотехники в результате грамотной работы воспитателя приводят к обогащению словарного запаса и формированию связной речи, ассоциативное мышление повысить внимание.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2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ВАЖНО: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формировать у </a:t>
            </a:r>
            <a:r>
              <a:rPr lang="ru-RU" b="1" dirty="0" smtClean="0">
                <a:solidFill>
                  <a:schemeClr val="tx1"/>
                </a:solidFill>
              </a:rPr>
              <a:t>дошкольников</a:t>
            </a:r>
            <a:r>
              <a:rPr lang="ru-RU" dirty="0" smtClean="0">
                <a:solidFill>
                  <a:schemeClr val="tx1"/>
                </a:solidFill>
              </a:rPr>
              <a:t> умение строить взаимоотношения с окружающими на основе сотрудничества и взаимопонимания, обеспечить общее психическое </a:t>
            </a:r>
            <a:r>
              <a:rPr lang="ru-RU" b="1" dirty="0" smtClean="0">
                <a:solidFill>
                  <a:schemeClr val="tx1"/>
                </a:solidFill>
              </a:rPr>
              <a:t>развитие</a:t>
            </a:r>
            <a:r>
              <a:rPr lang="ru-RU" dirty="0" smtClean="0">
                <a:solidFill>
                  <a:schemeClr val="tx1"/>
                </a:solidFill>
              </a:rPr>
              <a:t>, формировать предпосылки учебной деятельности и качеств, необходимых для адаптации к школе и успешного обучения в начальных классах.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совершенствовать коммуникативные навыки детей дошкольного возраста. Ко времени поступления в школу ребенок должен усвоить речевой этикет и способность поддержать разговор на любую тему, в пределах его понимания, логично и последовательно в диалоге и монологе.  У детей должны быть сформированы элементарные способности  домысливать события, умение владеть  контекстной речью.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Социально-коммуникативное развитие детей относится к числу важнейших проблем педагогики. Его актуальность возрастает в современных условиях в связи с особенностями социального окружения ребёнка, в котором часто наблюдаются дефицит воспитанности, доброты, доброжелательности, речевой культуры во взаимоотношениях людей. Задача педагогов нашего ДОУ состоит в том, чтобы из его стен вышли воспитанники не только с определённым запасом знаний, умений и навыков, но и люди самостоятельные, обладающие определённым набором нравственных качеств, необходимых для дальнейшей жизни.</a:t>
            </a:r>
            <a:r>
              <a:rPr lang="ru-RU" dirty="0" smtClean="0"/>
              <a:t>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Деятельность педагогов по  социально-коммуникативному развитию детей в нашем ДОУ строится через внедрение в образовательный процесс  современных инновационных технологий.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дежда Николаевна\Pictures\dir7L9L9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6702"/>
            <a:ext cx="9144000" cy="70447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35696" y="908720"/>
            <a:ext cx="55446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+mj-lt"/>
              </a:rPr>
              <a:t> Э.Г.Чурилова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 «Методика и организация театрализованной деятельности дошкольников и младших школьников»</a:t>
            </a:r>
            <a:br>
              <a:rPr lang="ru-RU" sz="20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2000" b="1" dirty="0" err="1" smtClean="0">
                <a:solidFill>
                  <a:srgbClr val="FF0000"/>
                </a:solidFill>
                <a:latin typeface="+mj-lt"/>
              </a:rPr>
              <a:t>Арт-фантазия</a:t>
            </a:r>
            <a:endParaRPr lang="ru-RU" sz="2000" dirty="0">
              <a:latin typeface="+mj-lt"/>
            </a:endParaRPr>
          </a:p>
        </p:txBody>
      </p:sp>
      <p:pic>
        <p:nvPicPr>
          <p:cNvPr id="7" name="Picture 3" descr="C:\Documents and Settings\User\Мои документы\Мои рисунки\1594396_kartinki-petrushki-skazochnogo-gero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429000"/>
            <a:ext cx="2896843" cy="3208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7615262" cy="6286544"/>
          </a:xfrm>
        </p:spPr>
        <p:txBody>
          <a:bodyPr>
            <a:normAutofit/>
          </a:bodyPr>
          <a:lstStyle/>
          <a:p>
            <a:r>
              <a:rPr lang="ru-RU" sz="1300" b="1" dirty="0">
                <a:latin typeface="Bookman Old Style" pitchFamily="18" charset="0"/>
              </a:rPr>
              <a:t>Сверхзадача</a:t>
            </a:r>
            <a:r>
              <a:rPr lang="ru-RU" sz="1300" dirty="0">
                <a:latin typeface="Bookman Old Style" pitchFamily="18" charset="0"/>
              </a:rPr>
              <a:t> представляемой модели развития эстетических способностей средствами театрального искусства заключается в том, чтобы гармонизировать отношения ребёнка с окружающим миром, что в дальнейшем послужило бы ему защитой от социальных и межличностных противостояний.</a:t>
            </a:r>
          </a:p>
          <a:p>
            <a:r>
              <a:rPr lang="ru-RU" sz="1300" dirty="0">
                <a:latin typeface="Bookman Old Style" pitchFamily="18" charset="0"/>
              </a:rPr>
              <a:t>Исходя из этого основного положения, цели и задачи курса формулируются следующим образом:</a:t>
            </a:r>
          </a:p>
          <a:p>
            <a:r>
              <a:rPr lang="ru-RU" sz="1300" dirty="0" smtClean="0">
                <a:latin typeface="Bookman Old Style" pitchFamily="18" charset="0"/>
              </a:rPr>
              <a:t> </a:t>
            </a:r>
            <a:r>
              <a:rPr lang="ru-RU" sz="1300" dirty="0">
                <a:latin typeface="Bookman Old Style" pitchFamily="18" charset="0"/>
              </a:rPr>
              <a:t>развитие эстетических способностей;</a:t>
            </a:r>
          </a:p>
          <a:p>
            <a:r>
              <a:rPr lang="ru-RU" sz="1300" dirty="0" smtClean="0">
                <a:latin typeface="Bookman Old Style" pitchFamily="18" charset="0"/>
              </a:rPr>
              <a:t> </a:t>
            </a:r>
            <a:r>
              <a:rPr lang="ru-RU" sz="1300" dirty="0">
                <a:latin typeface="Bookman Old Style" pitchFamily="18" charset="0"/>
              </a:rPr>
              <a:t>развитие сферы чувств, соучастия, сопереживания;</a:t>
            </a:r>
          </a:p>
          <a:p>
            <a:r>
              <a:rPr lang="ru-RU" sz="1300" dirty="0" smtClean="0">
                <a:latin typeface="Bookman Old Style" pitchFamily="18" charset="0"/>
              </a:rPr>
              <a:t>активизация </a:t>
            </a:r>
            <a:r>
              <a:rPr lang="ru-RU" sz="1300" dirty="0">
                <a:latin typeface="Bookman Old Style" pitchFamily="18" charset="0"/>
              </a:rPr>
              <a:t>мыслительного процесса и </a:t>
            </a:r>
            <a:r>
              <a:rPr lang="ru-RU" sz="1300" dirty="0" smtClean="0">
                <a:latin typeface="Bookman Old Style" pitchFamily="18" charset="0"/>
              </a:rPr>
              <a:t>познавательного интереса</a:t>
            </a:r>
            <a:r>
              <a:rPr lang="ru-RU" sz="1300" dirty="0">
                <a:latin typeface="Bookman Old Style" pitchFamily="18" charset="0"/>
              </a:rPr>
              <a:t>;</a:t>
            </a:r>
          </a:p>
          <a:p>
            <a:r>
              <a:rPr lang="ru-RU" sz="1300" dirty="0" smtClean="0">
                <a:latin typeface="Bookman Old Style" pitchFamily="18" charset="0"/>
              </a:rPr>
              <a:t>овладение </a:t>
            </a:r>
            <a:r>
              <a:rPr lang="ru-RU" sz="1300" dirty="0">
                <a:latin typeface="Bookman Old Style" pitchFamily="18" charset="0"/>
              </a:rPr>
              <a:t>навыками общения и коллективного творчества.</a:t>
            </a:r>
          </a:p>
          <a:p>
            <a:r>
              <a:rPr lang="ru-RU" sz="1300" b="1" dirty="0">
                <a:latin typeface="Bookman Old Style" pitchFamily="18" charset="0"/>
              </a:rPr>
              <a:t>Основной целью</a:t>
            </a:r>
            <a:r>
              <a:rPr lang="ru-RU" sz="1300" dirty="0">
                <a:latin typeface="Bookman Old Style" pitchFamily="18" charset="0"/>
              </a:rPr>
              <a:t> воспитания, основанного на выбранном нами приоритете общечеловеческих ценностей, является формирование думающего и чувствующего, любящего и активного человека, готового к творческой деятельности в любой области</a:t>
            </a:r>
            <a:r>
              <a:rPr lang="ru-RU" sz="1300" dirty="0" smtClean="0">
                <a:latin typeface="Bookman Old Style" pitchFamily="18" charset="0"/>
              </a:rPr>
              <a:t>.</a:t>
            </a:r>
          </a:p>
          <a:p>
            <a:r>
              <a:rPr lang="ru-RU" sz="1300" dirty="0" smtClean="0">
                <a:latin typeface="Bookman Old Style" pitchFamily="18" charset="0"/>
              </a:rPr>
              <a:t>Программа «</a:t>
            </a:r>
            <a:r>
              <a:rPr lang="ru-RU" sz="1300" dirty="0" err="1" smtClean="0">
                <a:latin typeface="Bookman Old Style" pitchFamily="18" charset="0"/>
              </a:rPr>
              <a:t>Арт-фантазия</a:t>
            </a:r>
            <a:r>
              <a:rPr lang="ru-RU" sz="1300" dirty="0" smtClean="0">
                <a:latin typeface="Bookman Old Style" pitchFamily="18" charset="0"/>
              </a:rPr>
              <a:t>» состоит из пяти разделов, работа над которыми продолжается в течение двух лет, т.е. с детьми старшей (5—6 лет) и подготовительной (6— 7 лет) групп ДОУ.</a:t>
            </a:r>
            <a:endParaRPr lang="ru-RU" sz="1300" dirty="0"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Надежда Николаевна\Pictures\ЯЗЫ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071942"/>
            <a:ext cx="451911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Надежда Николаевна\Pictures\masks-310474_960_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0532" y="1000109"/>
            <a:ext cx="4171050" cy="42841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1" dirty="0" smtClean="0"/>
              <a:t> «Театральная игра» </a:t>
            </a:r>
            <a:r>
              <a:rPr lang="ru-RU" sz="1100" dirty="0" smtClean="0"/>
              <a:t>— направлен не столько на приобретение ребенком «профессиональных умений и навыков, сколько на развитие игрового поведения, эстетического чувства, способности творчески относиться к любому</a:t>
            </a:r>
            <a:br>
              <a:rPr lang="ru-RU" sz="1100" dirty="0" smtClean="0"/>
            </a:br>
            <a:r>
              <a:rPr lang="ru-RU" sz="1100" dirty="0" smtClean="0"/>
              <a:t> делу, уметь общаться со сверстниками</a:t>
            </a:r>
            <a:br>
              <a:rPr lang="ru-RU" sz="1100" dirty="0" smtClean="0"/>
            </a:br>
            <a:r>
              <a:rPr lang="ru-RU" sz="1100" dirty="0" smtClean="0"/>
              <a:t> и взрослыми людьми в различных</a:t>
            </a:r>
            <a:br>
              <a:rPr lang="ru-RU" sz="1100" dirty="0" smtClean="0"/>
            </a:br>
            <a:r>
              <a:rPr lang="ru-RU" sz="1100" dirty="0" smtClean="0"/>
              <a:t> жизненных ситуациях.</a:t>
            </a:r>
            <a:br>
              <a:rPr lang="ru-RU" sz="1100" dirty="0" smtClean="0"/>
            </a:br>
            <a:r>
              <a:rPr lang="ru-RU" sz="1100" dirty="0" smtClean="0"/>
              <a:t> Все игры этого раздела</a:t>
            </a:r>
            <a:br>
              <a:rPr lang="ru-RU" sz="1100" dirty="0" smtClean="0"/>
            </a:br>
            <a:r>
              <a:rPr lang="ru-RU" sz="1100" dirty="0" smtClean="0"/>
              <a:t> условно делятся на два вида:</a:t>
            </a:r>
            <a:br>
              <a:rPr lang="ru-RU" sz="1100" dirty="0" smtClean="0"/>
            </a:br>
            <a:r>
              <a:rPr lang="ru-RU" sz="1100" dirty="0" smtClean="0"/>
              <a:t> общеразвивающие игры </a:t>
            </a:r>
            <a:br>
              <a:rPr lang="ru-RU" sz="1100" dirty="0" smtClean="0"/>
            </a:br>
            <a:r>
              <a:rPr lang="ru-RU" sz="1100" dirty="0" smtClean="0"/>
              <a:t>и специальные театральные игры.</a:t>
            </a: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214554"/>
            <a:ext cx="650084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«Ритмопластика</a:t>
            </a:r>
            <a:r>
              <a:rPr lang="ru-RU" sz="1200" dirty="0" smtClean="0"/>
              <a:t>» — включает в себя комплексные ритмические, музыкальные, пластические игры и упражнения, призванные обеспечить развитие естественных психомоторных способностей дошкольников, обретение ими ощущения гармонии своего тела с окружающим миром, развитие свободы и выразительности телодвижений.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357562"/>
            <a:ext cx="650084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«Культура и техника речи» </a:t>
            </a:r>
            <a:r>
              <a:rPr lang="ru-RU" sz="1200" dirty="0" smtClean="0"/>
              <a:t>— объединяет игры и упражнения, направленные на развитие дыхания и свободы речевого аппарата, умение владеть правильной артикуляцией, чет-; кой дикцией, разнообразной интонацией, логикой речи и орфоэпией. В этот же раздел включены игры со словом, развивающие связную образную речь, творческую фантазию, умение сочинять небольшие рассказы и сказки, подбирать простейшие рифмы. Таким образом, условно все упражнения можно разделить на 3 вида: </a:t>
            </a:r>
          </a:p>
          <a:p>
            <a:r>
              <a:rPr lang="ru-RU" sz="1200" dirty="0" smtClean="0"/>
              <a:t>1. Дыхательные и артикуляционные упражнения.</a:t>
            </a:r>
          </a:p>
          <a:p>
            <a:r>
              <a:rPr lang="ru-RU" sz="1200" dirty="0" smtClean="0"/>
              <a:t> 2. Дикционные и интонационные </a:t>
            </a:r>
          </a:p>
          <a:p>
            <a:pPr>
              <a:buNone/>
            </a:pPr>
            <a:r>
              <a:rPr lang="ru-RU" sz="1200" dirty="0" smtClean="0"/>
              <a:t>          упражнения.</a:t>
            </a:r>
          </a:p>
          <a:p>
            <a:r>
              <a:rPr lang="ru-RU" sz="1200" dirty="0" smtClean="0"/>
              <a:t> 3. Творческие игры со словом.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429264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«Основы театральной культуры»</a:t>
            </a:r>
            <a:r>
              <a:rPr lang="ru-RU" sz="1200" dirty="0" smtClean="0"/>
              <a:t> — призван обеспечить условия для овладения дошкольниками элементарными знаниями и понятиями, профессиональной терминологией театрального искусства. В раздел включены следующие основные темы: Особенности театрального искусства. Виды театрального искусства. Рождение спектакля. Театр снаружи и изнутри. Культура зрителя.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a_Simpler3D" pitchFamily="82" charset="-52"/>
              </a:rPr>
              <a:t>Программа</a:t>
            </a:r>
            <a:br>
              <a:rPr lang="ru-RU" sz="5400" b="1" dirty="0" smtClean="0">
                <a:solidFill>
                  <a:srgbClr val="C00000"/>
                </a:solidFill>
                <a:latin typeface="a_Simpler3D" pitchFamily="82" charset="-52"/>
              </a:rPr>
            </a:br>
            <a:r>
              <a:rPr lang="ru-RU" sz="2200" b="1" dirty="0">
                <a:solidFill>
                  <a:srgbClr val="C00000"/>
                </a:solidFill>
              </a:rPr>
              <a:t>социально-эмоционального </a:t>
            </a:r>
            <a:r>
              <a:rPr lang="ru-RU" sz="2200" dirty="0">
                <a:solidFill>
                  <a:srgbClr val="C00000"/>
                </a:solidFill>
              </a:rPr>
              <a:t/>
            </a:r>
            <a:br>
              <a:rPr lang="ru-RU" sz="2200" dirty="0">
                <a:solidFill>
                  <a:srgbClr val="C00000"/>
                </a:solidFill>
              </a:rPr>
            </a:br>
            <a:r>
              <a:rPr lang="ru-RU" sz="2200" b="1" dirty="0">
                <a:solidFill>
                  <a:srgbClr val="C00000"/>
                </a:solidFill>
              </a:rPr>
              <a:t>развития </a:t>
            </a:r>
            <a:r>
              <a:rPr lang="ru-RU" sz="2200" b="1" dirty="0" smtClean="0">
                <a:solidFill>
                  <a:srgbClr val="C00000"/>
                </a:solidFill>
              </a:rPr>
              <a:t>дошкольников</a:t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4900" b="1" dirty="0" smtClean="0">
                <a:solidFill>
                  <a:srgbClr val="C00000"/>
                </a:solidFill>
              </a:rPr>
              <a:t>«</a:t>
            </a:r>
            <a:r>
              <a:rPr lang="ru-RU" sz="4900" b="1" dirty="0" smtClean="0">
                <a:solidFill>
                  <a:srgbClr val="C00000"/>
                </a:solidFill>
                <a:latin typeface="a_Simpler3D"/>
              </a:rPr>
              <a:t>я –ты- мы»</a:t>
            </a:r>
            <a:r>
              <a:rPr lang="ru-RU" sz="4900" dirty="0">
                <a:solidFill>
                  <a:srgbClr val="C00000"/>
                </a:solidFill>
              </a:rPr>
              <a:t/>
            </a:r>
            <a:br>
              <a:rPr lang="ru-RU" sz="4900" dirty="0">
                <a:solidFill>
                  <a:srgbClr val="C00000"/>
                </a:solidFill>
              </a:rPr>
            </a:br>
            <a:r>
              <a:rPr lang="ru-RU" sz="5400" i="1" dirty="0"/>
              <a:t> 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b="1" dirty="0" smtClean="0">
                <a:latin typeface="a_Simpler3D" pitchFamily="82" charset="-52"/>
              </a:rPr>
              <a:t> </a:t>
            </a:r>
            <a:br>
              <a:rPr lang="ru-RU" sz="5400" b="1" dirty="0" smtClean="0">
                <a:latin typeface="a_Simpler3D" pitchFamily="82" charset="-52"/>
              </a:rPr>
            </a:br>
            <a:endParaRPr lang="ru-RU" sz="8000" dirty="0">
              <a:solidFill>
                <a:srgbClr val="FF0000"/>
              </a:solidFill>
              <a:latin typeface="a_Simpler3D" pitchFamily="82" charset="-52"/>
            </a:endParaRPr>
          </a:p>
        </p:txBody>
      </p:sp>
      <p:pic>
        <p:nvPicPr>
          <p:cNvPr id="1027" name="Picture 3" descr="C:\Users\Надежда Николаевна\Pictures\img1565648765_44618882806632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28" y="2734078"/>
            <a:ext cx="7909496" cy="27831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57290" y="5357826"/>
            <a:ext cx="6286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Программа «Я—Ты—Мы» </a:t>
            </a:r>
          </a:p>
          <a:p>
            <a:pPr algn="ctr"/>
            <a:r>
              <a:rPr lang="ru-RU" sz="1600" b="1" dirty="0" smtClean="0"/>
              <a:t>состоит из трех основных разде­лов:</a:t>
            </a:r>
          </a:p>
          <a:p>
            <a:pPr algn="ctr"/>
            <a:r>
              <a:rPr lang="ru-RU" sz="1600" b="1" dirty="0" smtClean="0"/>
              <a:t> «Уверенность в себе»,</a:t>
            </a:r>
          </a:p>
          <a:p>
            <a:pPr algn="ctr"/>
            <a:r>
              <a:rPr lang="ru-RU" sz="1600" b="1" dirty="0" smtClean="0"/>
              <a:t> «Чувства, желания, взгляды» </a:t>
            </a:r>
          </a:p>
          <a:p>
            <a:pPr algn="ctr"/>
            <a:r>
              <a:rPr lang="ru-RU" sz="1600" b="1" dirty="0" smtClean="0"/>
              <a:t> «Социальные навыки».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Надежда Николаевна\Pictures\d47507ba3502505ea2cc1c812f5102e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85728"/>
            <a:ext cx="3972352" cy="605206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6500826" cy="2500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Первый  </a:t>
            </a:r>
            <a:r>
              <a:rPr lang="ru-RU" sz="1600" dirty="0" smtClean="0"/>
              <a:t>раздел —</a:t>
            </a:r>
            <a:r>
              <a:rPr lang="ru-RU" sz="1600" b="1" dirty="0" smtClean="0">
                <a:solidFill>
                  <a:schemeClr val="tx1"/>
                </a:solidFill>
              </a:rPr>
              <a:t>«Уверенность в себе» </a:t>
            </a:r>
            <a:r>
              <a:rPr lang="ru-RU" sz="1300" dirty="0" smtClean="0">
                <a:solidFill>
                  <a:schemeClr val="tx1"/>
                </a:solidFill>
              </a:rPr>
              <a:t>— предполагает </a:t>
            </a:r>
            <a:r>
              <a:rPr lang="ru-RU" sz="1300" dirty="0" smtClean="0">
                <a:solidFill>
                  <a:schemeClr val="tx1"/>
                </a:solidFill>
              </a:rPr>
              <a:t>решение </a:t>
            </a:r>
            <a:r>
              <a:rPr lang="ru-RU" sz="1200" dirty="0" smtClean="0">
                <a:solidFill>
                  <a:schemeClr val="tx1"/>
                </a:solidFill>
              </a:rPr>
              <a:t>следующих задач: помочь </a:t>
            </a:r>
            <a:r>
              <a:rPr lang="ru-RU" sz="1200" dirty="0" smtClean="0">
                <a:solidFill>
                  <a:schemeClr val="tx1"/>
                </a:solidFill>
              </a:rPr>
              <a:t>ребенку осознать </a:t>
            </a:r>
            <a:r>
              <a:rPr lang="ru-RU" sz="1200" dirty="0" smtClean="0">
                <a:solidFill>
                  <a:schemeClr val="tx1"/>
                </a:solidFill>
              </a:rPr>
              <a:t> свои </a:t>
            </a:r>
            <a:r>
              <a:rPr lang="ru-RU" sz="1200" dirty="0" smtClean="0">
                <a:solidFill>
                  <a:schemeClr val="tx1"/>
                </a:solidFill>
              </a:rPr>
              <a:t>характерные особенности и </a:t>
            </a:r>
            <a:r>
              <a:rPr lang="ru-RU" sz="1200" dirty="0" smtClean="0">
                <a:solidFill>
                  <a:schemeClr val="tx1"/>
                </a:solidFill>
              </a:rPr>
              <a:t>предпочтения и </a:t>
            </a:r>
            <a:r>
              <a:rPr lang="ru-RU" sz="1200" dirty="0" smtClean="0">
                <a:solidFill>
                  <a:schemeClr val="tx1"/>
                </a:solidFill>
              </a:rPr>
              <a:t>понять, что он, как и любой человек, уникален и </a:t>
            </a:r>
            <a:r>
              <a:rPr lang="ru-RU" sz="1200" dirty="0" smtClean="0">
                <a:solidFill>
                  <a:schemeClr val="tx1"/>
                </a:solidFill>
              </a:rPr>
              <a:t>неповторим. Для </a:t>
            </a:r>
            <a:r>
              <a:rPr lang="ru-RU" sz="1200" dirty="0" smtClean="0">
                <a:solidFill>
                  <a:schemeClr val="tx1"/>
                </a:solidFill>
              </a:rPr>
              <a:t>того, чтобы быть успешным в делах  уметь общаться с разными людьми, каждый ребенок должен знать, </a:t>
            </a:r>
            <a:r>
              <a:rPr lang="ru-RU" sz="1200" dirty="0" smtClean="0">
                <a:solidFill>
                  <a:schemeClr val="tx1"/>
                </a:solidFill>
              </a:rPr>
              <a:t> что </a:t>
            </a:r>
            <a:r>
              <a:rPr lang="ru-RU" sz="1200" dirty="0" smtClean="0">
                <a:solidFill>
                  <a:schemeClr val="tx1"/>
                </a:solidFill>
              </a:rPr>
              <a:t>хотя ему многое пока не удается и его </a:t>
            </a:r>
            <a:r>
              <a:rPr lang="ru-RU" sz="1200" dirty="0" smtClean="0">
                <a:solidFill>
                  <a:schemeClr val="tx1"/>
                </a:solidFill>
              </a:rPr>
              <a:t> Возможности  </a:t>
            </a:r>
            <a:r>
              <a:rPr lang="ru-RU" sz="1200" dirty="0" smtClean="0">
                <a:solidFill>
                  <a:schemeClr val="tx1"/>
                </a:solidFill>
              </a:rPr>
              <a:t>ограничены, но они совершенствуются,  развиваются, и завтра он </a:t>
            </a:r>
            <a:r>
              <a:rPr lang="ru-RU" sz="1200" dirty="0" smtClean="0">
                <a:solidFill>
                  <a:schemeClr val="tx1"/>
                </a:solidFill>
              </a:rPr>
              <a:t> сделает </a:t>
            </a:r>
            <a:r>
              <a:rPr lang="ru-RU" sz="1200" dirty="0" smtClean="0">
                <a:solidFill>
                  <a:schemeClr val="tx1"/>
                </a:solidFill>
              </a:rPr>
              <a:t>то, чего не смог сегодня. Поэтому педагогу необходимо постоянно поддерживать каждого ребенка в различных ситуациях — как успеха, так и неудачи и помогать ему поверить в свои силы.</a:t>
            </a:r>
          </a:p>
          <a:p>
            <a:pPr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         Темы </a:t>
            </a:r>
            <a:r>
              <a:rPr lang="ru-RU" sz="1200" dirty="0" smtClean="0">
                <a:solidFill>
                  <a:schemeClr val="tx1"/>
                </a:solidFill>
              </a:rPr>
              <a:t>первого раздела предполагают оказание каждому ребенку необходимой помощи для преодоления его </a:t>
            </a:r>
            <a:r>
              <a:rPr lang="ru-RU" sz="1200" dirty="0" smtClean="0">
                <a:solidFill>
                  <a:schemeClr val="tx1"/>
                </a:solidFill>
              </a:rPr>
              <a:t> неуверенно­сти </a:t>
            </a:r>
            <a:r>
              <a:rPr lang="ru-RU" sz="1200" dirty="0" smtClean="0">
                <a:solidFill>
                  <a:schemeClr val="tx1"/>
                </a:solidFill>
              </a:rPr>
              <a:t>в себе, поддержку его положительной самооценки. Все это поможет ребенку лучше </a:t>
            </a:r>
            <a:r>
              <a:rPr lang="ru-RU" sz="1200" dirty="0" smtClean="0">
                <a:solidFill>
                  <a:schemeClr val="tx1"/>
                </a:solidFill>
              </a:rPr>
              <a:t>понять  </a:t>
            </a:r>
            <a:r>
              <a:rPr lang="ru-RU" sz="1200" dirty="0" smtClean="0">
                <a:solidFill>
                  <a:schemeClr val="tx1"/>
                </a:solidFill>
              </a:rPr>
              <a:t>других людей и самого себя.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643182"/>
            <a:ext cx="64294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Второй  раздел —</a:t>
            </a:r>
            <a:r>
              <a:rPr lang="ru-RU" sz="1600" b="1" dirty="0" smtClean="0"/>
              <a:t>«Чувства, желания, взгляды» </a:t>
            </a:r>
            <a:r>
              <a:rPr lang="ru-RU" sz="1200" dirty="0" smtClean="0"/>
              <a:t>— поможет научить детей осознанно воспринимать свои эмоции, чувст­ва и переживания, а также понимать эмоциональное состо­яние других людей. Педагог знакомит детей с языком эмоций, выразительными средствами которого являются  позы, мимика, жесты; учит пользоваться ими как для выражения</a:t>
            </a:r>
          </a:p>
          <a:p>
            <a:pPr>
              <a:buNone/>
            </a:pPr>
            <a:r>
              <a:rPr lang="ru-RU" sz="1200" dirty="0" smtClean="0"/>
              <a:t> собственных чувств и переживаний, так и для лучшего по­нимания эмоционального</a:t>
            </a:r>
          </a:p>
          <a:p>
            <a:pPr>
              <a:buNone/>
            </a:pPr>
            <a:r>
              <a:rPr lang="ru-RU" sz="1200" dirty="0" smtClean="0"/>
              <a:t> состояния других. Многие темы этого раздела для детей младшего </a:t>
            </a:r>
            <a:r>
              <a:rPr lang="ru-RU" sz="1200" dirty="0" smtClean="0"/>
              <a:t>возраста</a:t>
            </a:r>
          </a:p>
          <a:p>
            <a:pPr>
              <a:buNone/>
            </a:pPr>
            <a:r>
              <a:rPr lang="ru-RU" sz="1200" dirty="0" smtClean="0"/>
              <a:t> </a:t>
            </a:r>
            <a:r>
              <a:rPr lang="ru-RU" sz="1200" dirty="0" smtClean="0"/>
              <a:t>предусматривают использование знакомых сказок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429132"/>
            <a:ext cx="671517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Третий раздел </a:t>
            </a:r>
            <a:r>
              <a:rPr lang="ru-RU" sz="1200" dirty="0" smtClean="0"/>
              <a:t>— </a:t>
            </a:r>
            <a:r>
              <a:rPr lang="ru-RU" sz="1600" b="1" dirty="0" smtClean="0"/>
              <a:t>«Социальные навыки» </a:t>
            </a:r>
            <a:r>
              <a:rPr lang="ru-RU" sz="1200" dirty="0" smtClean="0"/>
              <a:t>— предполагает обу­чение детей этически ценным формам и способам поведе­ния в отношениях с другими людьми. Навыки общения фор­мируются у человека с ранних лет. Как обеспечить ребенку комфортное существование в среде сверстников? Как огра­дить его от горечи одиночества, чтобы он был окружен дру­зьями не только в детстве, но и в зрелом возрасте?</a:t>
            </a:r>
          </a:p>
          <a:p>
            <a:r>
              <a:rPr lang="ru-RU" sz="1200" dirty="0" smtClean="0"/>
              <a:t>Для этого необходимо формирование коммуникативных навыков, умения устанавливать и поддерживать контакты, ко­оперироваться и сотрудничать, избегать конфликтных ситу­аций. Педагог обучает детей нормам и правилам поведения, на основе которых в дальнейшем складываются этически цен­ные формы общения; помогает понять, как легко может возникнуть ссора; способствует осознанию причин конфликтов;  обучает способам и приемам  их </a:t>
            </a:r>
            <a:r>
              <a:rPr lang="ru-RU" sz="1200" dirty="0" smtClean="0"/>
              <a:t>самостоятельного разрешения</a:t>
            </a:r>
            <a:r>
              <a:rPr lang="ru-RU" sz="1200" dirty="0" smtClean="0"/>
              <a:t>.</a:t>
            </a:r>
          </a:p>
          <a:p>
            <a:pPr>
              <a:buNone/>
            </a:pPr>
            <a:r>
              <a:rPr lang="ru-RU" sz="1200" dirty="0" smtClean="0"/>
              <a:t>       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Использование современных 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«Кейс</a:t>
            </a:r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 — технологий» 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для </a:t>
            </a:r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социально-коммуникативного развития старших дошкольников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User\Мои документы\Мои рисунки\4128.png"/>
          <p:cNvPicPr>
            <a:picLocks noChangeAspect="1" noChangeArrowheads="1"/>
          </p:cNvPicPr>
          <p:nvPr/>
        </p:nvPicPr>
        <p:blipFill>
          <a:blip r:embed="rId2" cstate="print"/>
          <a:srcRect l="15398"/>
          <a:stretch>
            <a:fillRect/>
          </a:stretch>
        </p:blipFill>
        <p:spPr bwMode="auto">
          <a:xfrm>
            <a:off x="0" y="0"/>
            <a:ext cx="2500330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8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 smtClean="0">
                <a:latin typeface="+mj-lt"/>
              </a:rPr>
              <a:t>Кейс-иллюстрация</a:t>
            </a:r>
            <a:r>
              <a:rPr lang="ru-RU" sz="2800" dirty="0">
                <a:latin typeface="+mj-lt"/>
              </a:rPr>
              <a:t> отличается от наглядности тем, что предполагает </a:t>
            </a:r>
            <a:r>
              <a:rPr lang="ru-RU" sz="2800" dirty="0" smtClean="0">
                <a:latin typeface="+mj-lt"/>
              </a:rPr>
              <a:t>знакомство детей </a:t>
            </a:r>
            <a:r>
              <a:rPr lang="ru-RU" sz="2800" dirty="0">
                <a:latin typeface="+mj-lt"/>
              </a:rPr>
              <a:t>с реальной или предполагаемой проблемой и выработку дошкольниками </a:t>
            </a:r>
            <a:r>
              <a:rPr lang="ru-RU" sz="2800" dirty="0" smtClean="0">
                <a:latin typeface="+mj-lt"/>
              </a:rPr>
              <a:t>своего взгляда </a:t>
            </a:r>
            <a:r>
              <a:rPr lang="ru-RU" sz="2800" dirty="0">
                <a:latin typeface="+mj-lt"/>
              </a:rPr>
              <a:t>на ее решение. Рассматривая иллюстрации, дети обсуждают </a:t>
            </a:r>
            <a:r>
              <a:rPr lang="ru-RU" sz="2800" dirty="0" smtClean="0">
                <a:latin typeface="+mj-lt"/>
              </a:rPr>
              <a:t>полученную информацию</a:t>
            </a:r>
            <a:r>
              <a:rPr lang="ru-RU" sz="2800" dirty="0">
                <a:latin typeface="+mj-lt"/>
              </a:rPr>
              <a:t>, рассуждают, принимают решение, могут предполагать и строить на </a:t>
            </a:r>
            <a:r>
              <a:rPr lang="ru-RU" sz="2800" dirty="0" smtClean="0">
                <a:latin typeface="+mj-lt"/>
              </a:rPr>
              <a:t>основе этого </a:t>
            </a:r>
            <a:r>
              <a:rPr lang="ru-RU" sz="2800" dirty="0">
                <a:latin typeface="+mj-lt"/>
              </a:rPr>
              <a:t>прогноз.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800" dirty="0">
                <a:latin typeface="+mj-lt"/>
              </a:rPr>
              <a:t>Сущностью предоставленной технологии является анализ проблемной ситуации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1043</TotalTime>
  <Words>777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МДОУ «Кизильский детский сад « 3»</vt:lpstr>
      <vt:lpstr>Слайд 2</vt:lpstr>
      <vt:lpstr>Слайд 3</vt:lpstr>
      <vt:lpstr>Слайд 4</vt:lpstr>
      <vt:lpstr>    «Театральная игра» — направлен не столько на приобретение ребенком «профессиональных умений и навыков, сколько на развитие игрового поведения, эстетического чувства, способности творчески относиться к любому  делу, уметь общаться со сверстниками  и взрослыми людьми в различных  жизненных ситуациях.  Все игры этого раздела  условно делятся на два вида:  общеразвивающие игры  и специальные театральные игры. </vt:lpstr>
      <vt:lpstr>Программа социально-эмоционального  развития дошкольников «я –ты- мы»     </vt:lpstr>
      <vt:lpstr>Слайд 7</vt:lpstr>
      <vt:lpstr>Использование современных  «Кейс — технологий»  для социально-коммуникативного развития старших дошкольников. </vt:lpstr>
      <vt:lpstr>Слайд 9</vt:lpstr>
      <vt:lpstr>Слайд 10</vt:lpstr>
      <vt:lpstr>Слайд 11</vt:lpstr>
      <vt:lpstr>Слайд 12</vt:lpstr>
      <vt:lpstr>Для чего нужна мнемотехника дошкольникам?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социально-эмоционального  развития дошкольников     </dc:title>
  <dc:creator>User</dc:creator>
  <cp:lastModifiedBy>User</cp:lastModifiedBy>
  <cp:revision>114</cp:revision>
  <dcterms:created xsi:type="dcterms:W3CDTF">2017-09-15T21:19:41Z</dcterms:created>
  <dcterms:modified xsi:type="dcterms:W3CDTF">2018-01-30T09:05:12Z</dcterms:modified>
</cp:coreProperties>
</file>