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684" r:id="rId2"/>
  </p:sldMasterIdLst>
  <p:sldIdLst>
    <p:sldId id="273" r:id="rId3"/>
    <p:sldId id="274" r:id="rId4"/>
    <p:sldId id="265" r:id="rId5"/>
    <p:sldId id="257" r:id="rId6"/>
    <p:sldId id="259" r:id="rId7"/>
    <p:sldId id="260" r:id="rId8"/>
    <p:sldId id="261" r:id="rId9"/>
    <p:sldId id="275" r:id="rId10"/>
    <p:sldId id="264" r:id="rId11"/>
    <p:sldId id="263" r:id="rId12"/>
    <p:sldId id="266" r:id="rId13"/>
    <p:sldId id="267" r:id="rId14"/>
    <p:sldId id="269" r:id="rId15"/>
    <p:sldId id="270" r:id="rId16"/>
    <p:sldId id="268" r:id="rId17"/>
    <p:sldId id="276" r:id="rId18"/>
    <p:sldId id="271" r:id="rId19"/>
    <p:sldId id="277" r:id="rId20"/>
    <p:sldId id="272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06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B4C71EC6-210F-42DE-9C53-41977AD35B3D}" type="datetimeFigureOut">
              <a:rPr lang="ru-RU" smtClean="0"/>
              <a:t>30.01.2018</a:t>
            </a:fld>
            <a:endParaRPr lang="ru-RU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823AA6-DAB7-4DF5-959D-FE8D67E4C5A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30.01.2018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F4B01-1A0E-43D8-BA4C-970437B970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758976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823AA6-DAB7-4DF5-959D-FE8D67E4C5A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30.01.2018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F4B01-1A0E-43D8-BA4C-970437B970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418042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823AA6-DAB7-4DF5-959D-FE8D67E4C5A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30.01.2018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F4B01-1A0E-43D8-BA4C-970437B970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554669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823AA6-DAB7-4DF5-959D-FE8D67E4C5A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30.01.2018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F4B01-1A0E-43D8-BA4C-970437B970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452326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823AA6-DAB7-4DF5-959D-FE8D67E4C5A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30.01.2018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F4B01-1A0E-43D8-BA4C-970437B970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74063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823AA6-DAB7-4DF5-959D-FE8D67E4C5A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30.01.2018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F4B01-1A0E-43D8-BA4C-970437B970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480778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823AA6-DAB7-4DF5-959D-FE8D67E4C5A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30.01.2018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F4B01-1A0E-43D8-BA4C-970437B970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137667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823AA6-DAB7-4DF5-959D-FE8D67E4C5A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30.01.2018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F4B01-1A0E-43D8-BA4C-970437B970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447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823AA6-DAB7-4DF5-959D-FE8D67E4C5A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30.01.2018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F4B01-1A0E-43D8-BA4C-970437B970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247589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823AA6-DAB7-4DF5-959D-FE8D67E4C5A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30.01.2018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F4B01-1A0E-43D8-BA4C-970437B970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512989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823AA6-DAB7-4DF5-959D-FE8D67E4C5A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30.01.2018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F4B01-1A0E-43D8-BA4C-970437B970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51021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30.01.2018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30.01.2018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30.01.2018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30.01.2018</a:t>
            </a:fld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30.01.2018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823AA6-DAB7-4DF5-959D-FE8D67E4C5A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30.01.2018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7F4B01-1A0E-43D8-BA4C-970437B970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49806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Лахины\Desktop\800x600_7041421427529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63688" y="856658"/>
            <a:ext cx="5544616" cy="55446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67022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8" y="261610"/>
            <a:ext cx="6777317" cy="3508977"/>
          </a:xfrm>
        </p:spPr>
        <p:txBody>
          <a:bodyPr/>
          <a:lstStyle/>
          <a:p>
            <a:endParaRPr lang="ru-RU" dirty="0" smtClean="0"/>
          </a:p>
          <a:p>
            <a:r>
              <a:rPr lang="ru-RU" dirty="0" smtClean="0"/>
              <a:t>Когда элементы декора не противоречат, а соответствуют друг другу, имеют стилистическую близость</a:t>
            </a:r>
            <a:endParaRPr lang="ru-RU" dirty="0"/>
          </a:p>
        </p:txBody>
      </p:sp>
      <p:pic>
        <p:nvPicPr>
          <p:cNvPr id="6146" name="Picture 2" descr="C:\Users\Лахины\Desktop\откр урок\посуда\1500956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86880" y="1916832"/>
            <a:ext cx="5970240" cy="4477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427984" y="0"/>
            <a:ext cx="41044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Стилевое единство</a:t>
            </a:r>
            <a:endParaRPr lang="ru-RU" sz="2800" b="1" dirty="0">
              <a:solidFill>
                <a:srgbClr val="92D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858987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908720"/>
            <a:ext cx="9036496" cy="3456384"/>
          </a:xfrm>
          <a:ln>
            <a:solidFill>
              <a:schemeClr val="bg2">
                <a:lumMod val="50000"/>
              </a:schemeClr>
            </a:solidFill>
          </a:ln>
          <a:effectLst>
            <a:innerShdw blurRad="63500" dist="50800" dir="2700000">
              <a:prstClr val="black">
                <a:alpha val="50000"/>
              </a:prstClr>
            </a:inn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normAutofit fontScale="92500" lnSpcReduction="20000"/>
          </a:bodyPr>
          <a:lstStyle/>
          <a:p>
            <a:endParaRPr lang="ru-RU" dirty="0" smtClean="0"/>
          </a:p>
          <a:p>
            <a:pPr marL="68580" indent="0" algn="ctr">
              <a:buNone/>
            </a:pPr>
            <a:r>
              <a:rPr lang="ru-RU" sz="4300" b="1" dirty="0" smtClean="0">
                <a:solidFill>
                  <a:schemeClr val="bg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Задание: </a:t>
            </a:r>
          </a:p>
          <a:p>
            <a:pPr marL="68580" indent="0" algn="ctr">
              <a:buNone/>
            </a:pPr>
            <a:r>
              <a:rPr lang="ru-RU" sz="4300" b="1" dirty="0">
                <a:solidFill>
                  <a:schemeClr val="bg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4300" b="1" dirty="0" smtClean="0">
                <a:solidFill>
                  <a:schemeClr val="bg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Сделать чайный сервиз аппликацией в стилевом единстве</a:t>
            </a:r>
          </a:p>
          <a:p>
            <a:pPr marL="68580" indent="0" algn="ctr">
              <a:buNone/>
            </a:pPr>
            <a:endParaRPr lang="ru-RU" sz="3200" b="1" dirty="0">
              <a:solidFill>
                <a:schemeClr val="bg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68580" indent="0" algn="ctr">
              <a:buNone/>
            </a:pPr>
            <a:r>
              <a:rPr lang="ru-RU" b="1" dirty="0" smtClean="0">
                <a:solidFill>
                  <a:schemeClr val="bg2">
                    <a:lumMod val="75000"/>
                  </a:schemeClr>
                </a:solidFill>
              </a:rPr>
              <a:t> </a:t>
            </a:r>
            <a:endParaRPr lang="ru-RU" b="1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825691" y="3534013"/>
            <a:ext cx="6768752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Работа выполняется в группах  </a:t>
            </a:r>
          </a:p>
          <a:p>
            <a:pPr marL="285750" indent="-285750">
              <a:buFont typeface="Arial" charset="0"/>
              <a:buChar char="•"/>
            </a:pPr>
            <a:r>
              <a:rPr lang="ru-RU" sz="3200" dirty="0" smtClean="0"/>
              <a:t>Блюдце</a:t>
            </a:r>
          </a:p>
          <a:p>
            <a:pPr marL="285750" indent="-285750">
              <a:buFont typeface="Arial" charset="0"/>
              <a:buChar char="•"/>
            </a:pPr>
            <a:r>
              <a:rPr lang="ru-RU" sz="3200" dirty="0" smtClean="0"/>
              <a:t>Чашка</a:t>
            </a:r>
          </a:p>
          <a:p>
            <a:pPr marL="285750" indent="-285750">
              <a:buFont typeface="Arial" charset="0"/>
              <a:buChar char="•"/>
            </a:pPr>
            <a:r>
              <a:rPr lang="ru-RU" sz="3200" dirty="0" smtClean="0"/>
              <a:t>Чайник</a:t>
            </a:r>
          </a:p>
          <a:p>
            <a:pPr marL="285750" indent="-285750">
              <a:buFont typeface="Arial" charset="0"/>
              <a:buChar char="•"/>
            </a:pPr>
            <a:r>
              <a:rPr lang="ru-RU" sz="3200" dirty="0" smtClean="0"/>
              <a:t>Сахарница</a:t>
            </a:r>
          </a:p>
          <a:p>
            <a:endParaRPr lang="ru-RU" sz="3200" dirty="0" smtClean="0"/>
          </a:p>
          <a:p>
            <a:pPr marL="285750" indent="-285750">
              <a:buFont typeface="Arial" charset="0"/>
              <a:buChar char="•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23411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260648"/>
            <a:ext cx="7024744" cy="1143000"/>
          </a:xfrm>
        </p:spPr>
        <p:txBody>
          <a:bodyPr/>
          <a:lstStyle/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 этап работы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15616" y="1556792"/>
            <a:ext cx="6777317" cy="3508977"/>
          </a:xfrm>
        </p:spPr>
        <p:txBody>
          <a:bodyPr/>
          <a:lstStyle/>
          <a:p>
            <a:r>
              <a:rPr lang="ru-RU" dirty="0" smtClean="0"/>
              <a:t>Вырезать из белой  бумаги  форму</a:t>
            </a:r>
          </a:p>
        </p:txBody>
      </p:sp>
      <p:pic>
        <p:nvPicPr>
          <p:cNvPr id="1026" name="Picture 2" descr="C:\Users\Лахины\Desktop\декабрь 17\DSCN8772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0029" y="3212976"/>
            <a:ext cx="4261435" cy="2880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0" name="Picture 2" descr="C:\Users\Лахины\Desktop\сервиз\DSCN8915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27984" y="1988839"/>
            <a:ext cx="4317756" cy="2952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09682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43129" y="16091"/>
            <a:ext cx="7024744" cy="1143000"/>
          </a:xfrm>
        </p:spPr>
        <p:txBody>
          <a:bodyPr/>
          <a:lstStyle/>
          <a:p>
            <a:pPr algn="ctr"/>
            <a:r>
              <a:rPr lang="ru-RU" b="1" dirty="0" smtClean="0"/>
              <a:t>2 этап </a:t>
            </a:r>
            <a:endParaRPr lang="ru-RU" b="1" dirty="0"/>
          </a:p>
        </p:txBody>
      </p:sp>
      <p:pic>
        <p:nvPicPr>
          <p:cNvPr id="3074" name="Picture 2" descr="C:\Users\Лахины\Desktop\декабрь 17\DSCN877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576" y="2204864"/>
            <a:ext cx="5184172" cy="3508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331640" y="1104117"/>
            <a:ext cx="6624736" cy="11818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274320">
              <a:spcBef>
                <a:spcPct val="20000"/>
              </a:spcBef>
              <a:buClr>
                <a:srgbClr val="94C600"/>
              </a:buClr>
              <a:buSzPct val="76000"/>
              <a:buFont typeface="Wingdings 2" pitchFamily="18" charset="2"/>
              <a:buChar char=""/>
            </a:pPr>
            <a:r>
              <a:rPr lang="ru-RU" sz="2400" dirty="0" smtClean="0"/>
              <a:t>Нарезать полоски цветной бумаги </a:t>
            </a:r>
          </a:p>
          <a:p>
            <a:pPr marL="342900" lvl="0" indent="-274320">
              <a:spcBef>
                <a:spcPct val="20000"/>
              </a:spcBef>
              <a:buClr>
                <a:srgbClr val="94C600"/>
              </a:buClr>
              <a:buSzPct val="76000"/>
              <a:buFont typeface="Wingdings 2" pitchFamily="18" charset="2"/>
              <a:buChar char=""/>
            </a:pPr>
            <a:r>
              <a:rPr lang="ru-RU" sz="2400" dirty="0" smtClean="0">
                <a:solidFill>
                  <a:srgbClr val="3E3D2D"/>
                </a:solidFill>
              </a:rPr>
              <a:t>Свернуть </a:t>
            </a:r>
            <a:r>
              <a:rPr lang="ru-RU" sz="2400" dirty="0">
                <a:solidFill>
                  <a:srgbClr val="3E3D2D"/>
                </a:solidFill>
              </a:rPr>
              <a:t>бумагу в несколько слоев</a:t>
            </a:r>
          </a:p>
          <a:p>
            <a:endParaRPr lang="ru-RU" dirty="0"/>
          </a:p>
        </p:txBody>
      </p:sp>
      <p:pic>
        <p:nvPicPr>
          <p:cNvPr id="3075" name="Picture 3" descr="C:\Users\Лахины\Desktop\декабрь 17\DSCN8778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68144" y="2852936"/>
            <a:ext cx="2399729" cy="18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94274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25052" y="404664"/>
            <a:ext cx="7024744" cy="1143000"/>
          </a:xfrm>
        </p:spPr>
        <p:txBody>
          <a:bodyPr/>
          <a:lstStyle/>
          <a:p>
            <a:pPr algn="ctr"/>
            <a:r>
              <a:rPr lang="ru-RU" b="1" dirty="0" smtClean="0"/>
              <a:t>3 этап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83128" y="1412776"/>
            <a:ext cx="6777317" cy="3508977"/>
          </a:xfrm>
        </p:spPr>
        <p:txBody>
          <a:bodyPr/>
          <a:lstStyle/>
          <a:p>
            <a:r>
              <a:rPr lang="ru-RU" dirty="0" smtClean="0"/>
              <a:t>Нарисовать карандашом мелкие детали и  вырезать их</a:t>
            </a:r>
            <a:endParaRPr lang="ru-RU" dirty="0"/>
          </a:p>
        </p:txBody>
      </p:sp>
      <p:pic>
        <p:nvPicPr>
          <p:cNvPr id="4099" name="Picture 3" descr="C:\Users\Лахины\Desktop\декабрь 17\DSCN8780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19672" y="2357197"/>
            <a:ext cx="5801765" cy="38884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22468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59628" y="260648"/>
            <a:ext cx="7024744" cy="1143000"/>
          </a:xfrm>
        </p:spPr>
        <p:txBody>
          <a:bodyPr/>
          <a:lstStyle/>
          <a:p>
            <a:pPr algn="ctr"/>
            <a:r>
              <a:rPr lang="ru-RU" b="1" dirty="0" smtClean="0"/>
              <a:t>4 этап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5576" y="1177517"/>
            <a:ext cx="6777317" cy="3508977"/>
          </a:xfrm>
        </p:spPr>
        <p:txBody>
          <a:bodyPr/>
          <a:lstStyle/>
          <a:p>
            <a:pPr lvl="0">
              <a:buClr>
                <a:srgbClr val="94C600"/>
              </a:buClr>
            </a:pPr>
            <a:r>
              <a:rPr lang="ru-RU" dirty="0">
                <a:solidFill>
                  <a:srgbClr val="3E3D2D"/>
                </a:solidFill>
              </a:rPr>
              <a:t>Выделить основные цветовые </a:t>
            </a:r>
            <a:r>
              <a:rPr lang="ru-RU" dirty="0" smtClean="0">
                <a:solidFill>
                  <a:srgbClr val="3E3D2D"/>
                </a:solidFill>
              </a:rPr>
              <a:t>пятна</a:t>
            </a:r>
          </a:p>
          <a:p>
            <a:pPr lvl="0">
              <a:buClr>
                <a:srgbClr val="94C600"/>
              </a:buClr>
            </a:pPr>
            <a:r>
              <a:rPr lang="ru-RU" dirty="0" smtClean="0">
                <a:solidFill>
                  <a:srgbClr val="3E3D2D"/>
                </a:solidFill>
              </a:rPr>
              <a:t> Выбрать правильно цветовые сочетания фона и посуды</a:t>
            </a:r>
            <a:endParaRPr lang="ru-RU" dirty="0">
              <a:solidFill>
                <a:srgbClr val="3E3D2D"/>
              </a:solidFill>
            </a:endParaRPr>
          </a:p>
          <a:p>
            <a:endParaRPr lang="ru-RU" dirty="0"/>
          </a:p>
        </p:txBody>
      </p:sp>
      <p:pic>
        <p:nvPicPr>
          <p:cNvPr id="2053" name="Picture 5" descr="C:\Users\Лахины\Desktop\декабрь 17\DSCN8784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3267307"/>
            <a:ext cx="3960440" cy="27174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C:\Users\Лахины\Desktop\сервиз\DSCN8920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95446" y="2564904"/>
            <a:ext cx="4064660" cy="27325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860032" y="5517232"/>
            <a:ext cx="31683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Неудачное сочетание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46304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1235599"/>
            <a:ext cx="7024744" cy="1143000"/>
          </a:xfrm>
        </p:spPr>
        <p:txBody>
          <a:bodyPr>
            <a:normAutofit fontScale="90000"/>
          </a:bodyPr>
          <a:lstStyle/>
          <a:p>
            <a:pPr marL="342900" lvl="0" indent="-274320">
              <a:spcBef>
                <a:spcPct val="20000"/>
              </a:spcBef>
            </a:pPr>
            <a:r>
              <a:rPr lang="ru-RU" sz="2400" dirty="0" smtClean="0">
                <a:solidFill>
                  <a:srgbClr val="3E3D2D"/>
                </a:solidFill>
                <a:ea typeface="+mn-ea"/>
                <a:cs typeface="+mn-cs"/>
              </a:rPr>
              <a:t/>
            </a:r>
            <a:br>
              <a:rPr lang="ru-RU" sz="2400" dirty="0" smtClean="0">
                <a:solidFill>
                  <a:srgbClr val="3E3D2D"/>
                </a:solidFill>
                <a:ea typeface="+mn-ea"/>
                <a:cs typeface="+mn-cs"/>
              </a:rPr>
            </a:br>
            <a:r>
              <a:rPr lang="ru-RU" sz="2400" dirty="0" smtClean="0">
                <a:solidFill>
                  <a:srgbClr val="3E3D2D"/>
                </a:solidFill>
                <a:ea typeface="+mn-ea"/>
                <a:cs typeface="+mn-cs"/>
              </a:rPr>
              <a:t>Выбрать </a:t>
            </a:r>
            <a:r>
              <a:rPr lang="ru-RU" sz="2400" dirty="0">
                <a:solidFill>
                  <a:srgbClr val="3E3D2D"/>
                </a:solidFill>
                <a:ea typeface="+mn-ea"/>
                <a:cs typeface="+mn-cs"/>
              </a:rPr>
              <a:t>правильно цветовые сочетания </a:t>
            </a:r>
            <a:r>
              <a:rPr lang="ru-RU" sz="2400" dirty="0" smtClean="0">
                <a:solidFill>
                  <a:srgbClr val="3E3D2D"/>
                </a:solidFill>
                <a:ea typeface="+mn-ea"/>
                <a:cs typeface="+mn-cs"/>
              </a:rPr>
              <a:t>фона и посуды</a:t>
            </a:r>
            <a:r>
              <a:rPr lang="ru-RU" sz="2400" dirty="0">
                <a:solidFill>
                  <a:srgbClr val="3E3D2D"/>
                </a:solidFill>
                <a:ea typeface="+mn-ea"/>
                <a:cs typeface="+mn-cs"/>
              </a:rPr>
              <a:t/>
            </a:r>
            <a:br>
              <a:rPr lang="ru-RU" sz="2400" dirty="0">
                <a:solidFill>
                  <a:srgbClr val="3E3D2D"/>
                </a:solidFill>
                <a:ea typeface="+mn-ea"/>
                <a:cs typeface="+mn-cs"/>
              </a:rPr>
            </a:br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1157" y="2996952"/>
            <a:ext cx="4106434" cy="2808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 descr="C:\Users\Лахины\Desktop\сервиз\DSCN8918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4008" y="1807099"/>
            <a:ext cx="4104456" cy="29978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076056" y="5085184"/>
            <a:ext cx="33843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Удачное сочетание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61715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28971" y="4394"/>
            <a:ext cx="7024744" cy="1143000"/>
          </a:xfrm>
        </p:spPr>
        <p:txBody>
          <a:bodyPr/>
          <a:lstStyle/>
          <a:p>
            <a:pPr algn="ctr"/>
            <a:r>
              <a:rPr lang="ru-RU" b="1" dirty="0" smtClean="0"/>
              <a:t>5 этап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02780" y="980728"/>
            <a:ext cx="7416824" cy="3494643"/>
          </a:xfrm>
        </p:spPr>
        <p:txBody>
          <a:bodyPr/>
          <a:lstStyle/>
          <a:p>
            <a:r>
              <a:rPr lang="ru-RU" dirty="0" smtClean="0"/>
              <a:t>Создаем орнамент из мелких элементов</a:t>
            </a:r>
          </a:p>
          <a:p>
            <a:r>
              <a:rPr lang="ru-RU" dirty="0" smtClean="0"/>
              <a:t>Вариант симметрии частей композиции</a:t>
            </a:r>
          </a:p>
          <a:p>
            <a:endParaRPr lang="ru-RU" dirty="0"/>
          </a:p>
        </p:txBody>
      </p:sp>
      <p:pic>
        <p:nvPicPr>
          <p:cNvPr id="5122" name="Picture 2" descr="C:\Users\Лахины\Desktop\декабрь 17\DSCN8785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2028021"/>
            <a:ext cx="4276535" cy="28660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6" name="Picture 2" descr="C:\Users\Лахины\Desktop\сервиз\DSCN8921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3360800"/>
            <a:ext cx="4104456" cy="27990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39039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24978" y="548680"/>
            <a:ext cx="7024744" cy="1143000"/>
          </a:xfrm>
        </p:spPr>
        <p:txBody>
          <a:bodyPr/>
          <a:lstStyle/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Вариант 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симметрии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Picture 4" descr="C:\Users\Лахины\Desktop\декабрь 17\DSCN8794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3540678"/>
            <a:ext cx="4025790" cy="2792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C:\Users\Лахины\Desktop\сервиз\DSCN8922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27841" y="2564904"/>
            <a:ext cx="4149106" cy="2736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95838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5576" y="882090"/>
            <a:ext cx="7920880" cy="3508977"/>
          </a:xfrm>
        </p:spPr>
        <p:txBody>
          <a:bodyPr/>
          <a:lstStyle/>
          <a:p>
            <a:pPr marL="68580" indent="0" algn="ctr">
              <a:buNone/>
            </a:pPr>
            <a:r>
              <a:rPr lang="ru-RU" sz="4000" b="1" dirty="0" smtClean="0">
                <a:solidFill>
                  <a:srgbClr val="94C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j-ea"/>
                <a:cs typeface="+mj-cs"/>
              </a:rPr>
              <a:t>Вариант </a:t>
            </a:r>
            <a:r>
              <a:rPr lang="ru-RU" sz="4000" b="1" dirty="0" smtClean="0">
                <a:solidFill>
                  <a:srgbClr val="94C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j-ea"/>
                <a:cs typeface="+mj-cs"/>
              </a:rPr>
              <a:t>асимметрии</a:t>
            </a:r>
            <a:endParaRPr lang="ru-RU" b="1" dirty="0"/>
          </a:p>
        </p:txBody>
      </p:sp>
      <p:pic>
        <p:nvPicPr>
          <p:cNvPr id="6146" name="Picture 2" descr="C:\Users\Лахины\Desktop\декабрь 17\DSCN8792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9188" y="2780928"/>
            <a:ext cx="4126732" cy="2736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 descr="C:\Users\Лахины\Desktop\фото январь\DSCN8931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1845889"/>
            <a:ext cx="3888432" cy="2879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9600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Лахины\Desktop\68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476672"/>
            <a:ext cx="3588373" cy="24010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Лахины\Desktop\37788572_Kovaleva_Inna_Derevenskiy_uyut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55976" y="836712"/>
            <a:ext cx="3409647" cy="26264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Лахины\Desktop\Kakoe-vse-zelenoe...-Kakoe-vse-krasivoe2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3573016"/>
            <a:ext cx="4638448" cy="29222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971600" y="2829054"/>
            <a:ext cx="28803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Русская изба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5322016" y="3463206"/>
            <a:ext cx="32824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Дом советского периода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5322016" y="6021288"/>
            <a:ext cx="34563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Современная квартира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4572000" y="116632"/>
            <a:ext cx="37444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accent1"/>
                </a:solidFill>
              </a:rPr>
              <a:t>Сравните, сделайте вывод</a:t>
            </a:r>
            <a:endParaRPr lang="ru-RU" sz="20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8466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95010" y="637638"/>
            <a:ext cx="7886700" cy="5412259"/>
          </a:xfrm>
        </p:spPr>
        <p:txBody>
          <a:bodyPr/>
          <a:lstStyle/>
          <a:p>
            <a:r>
              <a:rPr lang="ru-RU" sz="3600" b="1" dirty="0">
                <a:solidFill>
                  <a:srgbClr val="FF00FF"/>
                </a:solidFill>
                <a:latin typeface="Monotype Corsiva" pitchFamily="66" charset="0"/>
              </a:rPr>
              <a:t>Жилище</a:t>
            </a:r>
            <a:r>
              <a:rPr lang="ru-RU" sz="3600" dirty="0">
                <a:latin typeface="Monotype Corsiva" pitchFamily="66" charset="0"/>
              </a:rPr>
              <a:t> – возможность иметь семью, составляющую звено вечной цепи жизни: это пространство, необходимое для семейных </a:t>
            </a:r>
            <a:r>
              <a:rPr lang="ru-RU" sz="3600" dirty="0" smtClean="0">
                <a:latin typeface="Monotype Corsiva" pitchFamily="66" charset="0"/>
              </a:rPr>
              <a:t>радостей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2137" y="2780928"/>
            <a:ext cx="4906963" cy="481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539552" y="3933056"/>
            <a:ext cx="7704856" cy="24314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8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Monotype Corsiva" pitchFamily="66" charset="0"/>
                <a:ea typeface="+mj-ea"/>
                <a:cs typeface="+mj-cs"/>
              </a:rPr>
              <a:t>Интерьер </a:t>
            </a:r>
            <a:r>
              <a:rPr kumimoji="0" lang="ru-RU" sz="80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Monotype Corsiva" pitchFamily="66" charset="0"/>
                <a:ea typeface="+mj-ea"/>
                <a:cs typeface="+mj-cs"/>
              </a:rPr>
              <a:t>- </a:t>
            </a:r>
            <a:r>
              <a:rPr kumimoji="0" lang="ru-RU" sz="3600" b="1" i="1" u="none" strike="noStrike" kern="0" cap="none" spc="0" normalizeH="0" baseline="0" noProof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imes New Roman" pitchFamily="18" charset="0"/>
                <a:ea typeface="+mj-ea"/>
                <a:cs typeface="+mj-cs"/>
              </a:rPr>
              <a:t>внутреннее пространство здания, помещения, а так же его устройство, убранство</a:t>
            </a:r>
            <a:endParaRPr kumimoji="0" lang="ru-RU" sz="1800" b="0" i="0" u="none" strike="noStrike" kern="0" cap="none" spc="0" normalizeH="0" baseline="0" noProof="0" dirty="0" smtClean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uLnTx/>
              <a:uFillTx/>
            </a:endParaRPr>
          </a:p>
        </p:txBody>
      </p:sp>
      <p:pic>
        <p:nvPicPr>
          <p:cNvPr id="7172" name="Picture 4" descr="C:\Users\Лахины\Desktop\2707setwalls.ru-61466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88898" y="2224196"/>
            <a:ext cx="3731907" cy="2239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0239996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9" name="Picture 5" descr="C:\Users\Лахины\Desktop\kartinkijane.ru-23024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737" y="548680"/>
            <a:ext cx="7643712" cy="57327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220072" y="25460"/>
            <a:ext cx="26642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92D050"/>
                </a:solidFill>
              </a:rPr>
              <a:t>Гостиная</a:t>
            </a:r>
            <a:endParaRPr lang="ru-RU" sz="2800" b="1" dirty="0">
              <a:solidFill>
                <a:srgbClr val="92D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5900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Лахины\Desktop\7059brown-bedroom-design_0043650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1412776"/>
            <a:ext cx="7985257" cy="44917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5508104" y="119845"/>
            <a:ext cx="30243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92D050"/>
                </a:solidFill>
              </a:rPr>
              <a:t>Спальня</a:t>
            </a:r>
            <a:endParaRPr lang="ru-RU" sz="2800" b="1" dirty="0">
              <a:solidFill>
                <a:srgbClr val="92D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788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584" y="692696"/>
            <a:ext cx="7488833" cy="56166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004048" y="0"/>
            <a:ext cx="30243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92D050"/>
                </a:solidFill>
              </a:rPr>
              <a:t>Детская</a:t>
            </a:r>
            <a:endParaRPr lang="ru-RU" sz="3200" b="1" dirty="0">
              <a:solidFill>
                <a:srgbClr val="92D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525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476672"/>
            <a:ext cx="7920880" cy="59339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508104" y="-35859"/>
            <a:ext cx="28083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92D050"/>
                </a:solidFill>
              </a:rPr>
              <a:t>Кухня</a:t>
            </a:r>
            <a:endParaRPr lang="ru-RU" sz="2800" b="1" dirty="0">
              <a:solidFill>
                <a:srgbClr val="92D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1504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332656"/>
            <a:ext cx="7344816" cy="1143000"/>
          </a:xfrm>
        </p:spPr>
        <p:txBody>
          <a:bodyPr>
            <a:normAutofit fontScale="90000"/>
          </a:bodyPr>
          <a:lstStyle/>
          <a:p>
            <a:r>
              <a:rPr lang="ru-RU" sz="3100" b="1" dirty="0" smtClean="0">
                <a:solidFill>
                  <a:srgbClr val="94C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Тема урока:</a:t>
            </a:r>
            <a:r>
              <a:rPr lang="ru-RU" sz="4800" b="1" dirty="0" smtClean="0">
                <a:solidFill>
                  <a:srgbClr val="94C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br>
              <a:rPr lang="ru-RU" sz="4800" b="1" dirty="0" smtClean="0">
                <a:solidFill>
                  <a:srgbClr val="94C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4800" b="1" dirty="0" smtClean="0">
                <a:solidFill>
                  <a:srgbClr val="94C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Интерьер </a:t>
            </a:r>
            <a:r>
              <a:rPr lang="ru-RU" sz="4800" b="1" dirty="0">
                <a:solidFill>
                  <a:srgbClr val="94C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 вещь в доме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7" name="Picture 3" descr="C:\Users\Лахины\Desktop\image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51721" y="1556792"/>
            <a:ext cx="4901282" cy="49012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4223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188640"/>
            <a:ext cx="7024744" cy="1143000"/>
          </a:xfrm>
          <a:ln>
            <a:solidFill>
              <a:schemeClr val="accent1"/>
            </a:solidFill>
          </a:ln>
        </p:spPr>
        <p:txBody>
          <a:bodyPr/>
          <a:lstStyle/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Дизайн - 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1541" y="1196298"/>
            <a:ext cx="6768752" cy="2664296"/>
          </a:xfrm>
        </p:spPr>
        <p:txBody>
          <a:bodyPr/>
          <a:lstStyle/>
          <a:p>
            <a:pPr lvl="0" indent="-342900" fontAlgn="base">
              <a:spcAft>
                <a:spcPct val="0"/>
              </a:spcAft>
              <a:buClr>
                <a:srgbClr val="CC9900"/>
              </a:buClr>
              <a:buSzPct val="65000"/>
              <a:buNone/>
            </a:pPr>
            <a:r>
              <a:rPr lang="ru-RU" sz="3000" i="1" kern="0" dirty="0" smtClean="0">
                <a:solidFill>
                  <a:srgbClr val="000000"/>
                </a:solidFill>
                <a:latin typeface="Arial"/>
              </a:rPr>
              <a:t>	конструирование </a:t>
            </a:r>
            <a:r>
              <a:rPr lang="ru-RU" sz="3000" i="1" kern="0" dirty="0">
                <a:solidFill>
                  <a:srgbClr val="000000"/>
                </a:solidFill>
                <a:latin typeface="Arial"/>
              </a:rPr>
              <a:t>вещей, машин, интерьеров, основанное на принципах сочетания удобства, экономичности и красоты. </a:t>
            </a:r>
            <a:endParaRPr lang="ru-RU" sz="3000" i="1" kern="0" dirty="0" smtClean="0">
              <a:solidFill>
                <a:srgbClr val="000000"/>
              </a:solidFill>
              <a:latin typeface="Arial"/>
            </a:endParaRPr>
          </a:p>
          <a:p>
            <a:pPr lvl="0" indent="-342900" algn="r" fontAlgn="base">
              <a:spcAft>
                <a:spcPct val="0"/>
              </a:spcAft>
              <a:buClr>
                <a:srgbClr val="CC9900"/>
              </a:buClr>
              <a:buSzPct val="65000"/>
              <a:buNone/>
            </a:pPr>
            <a:r>
              <a:rPr lang="ru-RU" sz="3000" i="1" kern="0" dirty="0" smtClean="0">
                <a:solidFill>
                  <a:srgbClr val="000000"/>
                </a:solidFill>
                <a:latin typeface="Arial"/>
              </a:rPr>
              <a:t>(</a:t>
            </a:r>
            <a:r>
              <a:rPr lang="ru-RU" sz="3000" i="1" kern="0" dirty="0">
                <a:solidFill>
                  <a:srgbClr val="000000"/>
                </a:solidFill>
                <a:latin typeface="Arial"/>
              </a:rPr>
              <a:t>С.И. Ожегов).</a:t>
            </a:r>
          </a:p>
          <a:p>
            <a:endParaRPr lang="ru-RU" dirty="0"/>
          </a:p>
        </p:txBody>
      </p:sp>
      <p:pic>
        <p:nvPicPr>
          <p:cNvPr id="8197" name="Picture 5" descr="C:\Users\Лахины\Desktop\2248_file_5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24128" y="3650769"/>
            <a:ext cx="1533244" cy="2592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8" name="Picture 6" descr="C:\Users\Лахины\Desktop\cool_relaxing_chair7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79712" y="3650768"/>
            <a:ext cx="2766268" cy="26936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76707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стин">
  <a:themeElements>
    <a:clrScheme name="Остин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Остин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Остин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605</TotalTime>
  <Words>150</Words>
  <Application>Microsoft Office PowerPoint</Application>
  <PresentationFormat>Экран (4:3)</PresentationFormat>
  <Paragraphs>45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19</vt:i4>
      </vt:variant>
    </vt:vector>
  </HeadingPairs>
  <TitlesOfParts>
    <vt:vector size="21" baseType="lpstr">
      <vt:lpstr>Остин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Тема урока:  Интерьер и вещь в доме</vt:lpstr>
      <vt:lpstr>Дизайн - </vt:lpstr>
      <vt:lpstr>Презентация PowerPoint</vt:lpstr>
      <vt:lpstr>Презентация PowerPoint</vt:lpstr>
      <vt:lpstr>1 этап работы</vt:lpstr>
      <vt:lpstr>2 этап </vt:lpstr>
      <vt:lpstr>3 этап</vt:lpstr>
      <vt:lpstr>4 этап</vt:lpstr>
      <vt:lpstr> Выбрать правильно цветовые сочетания фона и посуды </vt:lpstr>
      <vt:lpstr>5 этап</vt:lpstr>
      <vt:lpstr>Вариант симметрии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Лахины</dc:creator>
  <cp:lastModifiedBy>Лахины</cp:lastModifiedBy>
  <cp:revision>41</cp:revision>
  <dcterms:created xsi:type="dcterms:W3CDTF">2017-11-12T13:39:44Z</dcterms:created>
  <dcterms:modified xsi:type="dcterms:W3CDTF">2018-01-30T18:51:23Z</dcterms:modified>
</cp:coreProperties>
</file>