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CCFA3-1A66-4351-AE04-96C833BDF5B3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95825-D820-482E-A766-6E6818191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775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B95825-D820-482E-A766-6E68181913C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117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7" y="3140968"/>
            <a:ext cx="7291144" cy="115212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Arial Black" pitchFamily="34" charset="0"/>
              </a:rPr>
              <a:t>Как определить лексическое значение слова</a:t>
            </a:r>
            <a:endParaRPr lang="ru-RU" sz="54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891803" y="5085185"/>
            <a:ext cx="5616697" cy="64807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12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11430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</a:rPr>
              <a:t>Владимир Иванович Даль</a:t>
            </a:r>
            <a:endParaRPr lang="ru-RU" sz="4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Учитель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4000" cy="536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817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366" y="332656"/>
            <a:ext cx="9161365" cy="115212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Дмитрий Иванович Ушаков</a:t>
            </a:r>
            <a:endParaRPr lang="ru-RU" sz="4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 descr="C:\Users\Учитель\Desktop\i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7974864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3169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лексикография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err="1">
                <a:solidFill>
                  <a:srgbClr val="7030A0"/>
                </a:solidFill>
              </a:rPr>
              <a:t>Лексикогра́фия</a:t>
            </a:r>
            <a:r>
              <a:rPr lang="ru-RU" sz="3600" dirty="0">
                <a:solidFill>
                  <a:srgbClr val="7030A0"/>
                </a:solidFill>
              </a:rPr>
              <a:t> — раздел языкознания, занимающийся вопросами составления словарей и их изучения; наука, изучающая семантическую структуру слова, особенности слов, их толкование.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1741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accent3">
                    <a:lumMod val="50000"/>
                  </a:schemeClr>
                </a:solidFill>
              </a:rPr>
              <a:t>Лексика :</a:t>
            </a:r>
            <a:endParaRPr lang="ru-RU" sz="72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23312" cy="5614067"/>
          </a:xfrm>
        </p:spPr>
        <p:txBody>
          <a:bodyPr>
            <a:noAutofit/>
          </a:bodyPr>
          <a:lstStyle/>
          <a:p>
            <a:endParaRPr lang="ru-RU" sz="4000" dirty="0" smtClean="0"/>
          </a:p>
          <a:p>
            <a:r>
              <a:rPr lang="ru-RU" sz="4000" dirty="0" smtClean="0"/>
              <a:t> </a:t>
            </a:r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</a:rPr>
              <a:t>Лексикон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4000" dirty="0" smtClean="0"/>
              <a:t>- это совокупность слов определенного языка, произведения, человека. </a:t>
            </a:r>
          </a:p>
          <a:p>
            <a:r>
              <a:rPr lang="ru-RU" sz="4000" b="1" u="sng" dirty="0" smtClean="0">
                <a:solidFill>
                  <a:schemeClr val="bg2">
                    <a:lumMod val="50000"/>
                  </a:schemeClr>
                </a:solidFill>
              </a:rPr>
              <a:t>лексикология </a:t>
            </a:r>
            <a:r>
              <a:rPr lang="ru-RU" sz="4000" dirty="0" smtClean="0"/>
              <a:t>– это наука, изучающая слово, лексическое значение слова и т.д.</a:t>
            </a:r>
          </a:p>
        </p:txBody>
      </p:sp>
    </p:spTree>
    <p:extLst>
      <p:ext uri="{BB962C8B-B14F-4D97-AF65-F5344CB8AC3E}">
        <p14:creationId xmlns:p14="http://schemas.microsoft.com/office/powerpoint/2010/main" val="37417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bg2">
                    <a:lumMod val="50000"/>
                  </a:schemeClr>
                </a:solidFill>
              </a:rPr>
              <a:t>Красный</a:t>
            </a:r>
            <a:endParaRPr lang="ru-R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>
                <a:solidFill>
                  <a:srgbClr val="FF0000"/>
                </a:solidFill>
              </a:rPr>
              <a:t>Алый, багряный, червленый, пурпуровый, багровый, пунцовый, малиновый, румяный, рыжий, розовый, коричневый.</a:t>
            </a:r>
          </a:p>
        </p:txBody>
      </p:sp>
      <p:pic>
        <p:nvPicPr>
          <p:cNvPr id="7170" name="Picture 2" descr="C:\Users\Учитель\Desktop\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93095"/>
            <a:ext cx="2699792" cy="25495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22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F:\Школа № 101\5 класс\Картинки к презентации\img2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04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Узнать, что такое лексическое значение слова;</a:t>
            </a:r>
          </a:p>
          <a:p>
            <a:r>
              <a:rPr lang="ru-RU" dirty="0" smtClean="0"/>
              <a:t>Узнать, какими способами можно определить лексическое значение;</a:t>
            </a:r>
          </a:p>
          <a:p>
            <a:r>
              <a:rPr lang="ru-RU" dirty="0"/>
              <a:t>Вспомнить, что такое </a:t>
            </a:r>
            <a:r>
              <a:rPr lang="ru-RU" dirty="0" smtClean="0"/>
              <a:t>синонимы, однокоренные слова;</a:t>
            </a:r>
            <a:endParaRPr lang="ru-RU" dirty="0"/>
          </a:p>
          <a:p>
            <a:r>
              <a:rPr lang="ru-RU" dirty="0" smtClean="0"/>
              <a:t>Узнать</a:t>
            </a:r>
            <a:r>
              <a:rPr lang="ru-RU" dirty="0" smtClean="0"/>
              <a:t>, что такое лексика, лексикон, </a:t>
            </a:r>
            <a:r>
              <a:rPr lang="ru-RU" dirty="0" smtClean="0"/>
              <a:t>лексикология, лексикография;</a:t>
            </a:r>
          </a:p>
          <a:p>
            <a:r>
              <a:rPr lang="ru-RU" dirty="0" smtClean="0"/>
              <a:t>Узнать</a:t>
            </a:r>
            <a:r>
              <a:rPr lang="ru-RU" dirty="0" smtClean="0"/>
              <a:t>, что такое толковый словарь, познакомиться с авторами толковых словарей.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29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39000" cy="114300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Эпиграф урока: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Для всего, что существует в природе, в русском языке есть великое множество хороших слов.</a:t>
            </a:r>
          </a:p>
          <a:p>
            <a:pPr marL="0" indent="0" algn="ctr">
              <a:buNone/>
            </a:pPr>
            <a:r>
              <a:rPr lang="ru-RU" sz="4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          К. Г. Паустовский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Krot 15_05_2015\Desktop\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663" y="4797152"/>
            <a:ext cx="2109337" cy="20608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28" name="Picture 4" descr="C:\Users\Krot 15_05_2015\Desktop\Новая папка\depositphotos_2788603-stock-illustration-school-boy-and-girl-read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" y="4581128"/>
            <a:ext cx="2334461" cy="227687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Krot 15_05_2015\Desktop\Новая папка\vikhovnii-zakhid-knighi-riki-iaki-napovniuiut-vsiesvit-mudristiu_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736" y="-99392"/>
            <a:ext cx="2376264" cy="21538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72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Сравните :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530352" lvl="2" indent="0">
              <a:buNone/>
            </a:pPr>
            <a:r>
              <a:rPr lang="ru-RU" sz="8500" dirty="0" smtClean="0">
                <a:solidFill>
                  <a:srgbClr val="92D050"/>
                </a:solidFill>
                <a:latin typeface="Arial Black" pitchFamily="34" charset="0"/>
              </a:rPr>
              <a:t>Д</a:t>
            </a:r>
            <a:r>
              <a:rPr lang="ru-RU" sz="8500" dirty="0" smtClean="0">
                <a:solidFill>
                  <a:srgbClr val="FF0000"/>
                </a:solidFill>
                <a:latin typeface="Arial Black" pitchFamily="34" charset="0"/>
              </a:rPr>
              <a:t>ом</a:t>
            </a:r>
          </a:p>
          <a:p>
            <a:pPr marL="530352" lvl="2" indent="0">
              <a:buNone/>
            </a:pPr>
            <a:endParaRPr lang="ru-RU" dirty="0"/>
          </a:p>
          <a:p>
            <a:pPr marL="530352" lvl="2" indent="0">
              <a:buNone/>
            </a:pPr>
            <a:endParaRPr lang="ru-RU" dirty="0" smtClean="0"/>
          </a:p>
          <a:p>
            <a:pPr marL="530352" lvl="2" indent="0">
              <a:buNone/>
            </a:pPr>
            <a:endParaRPr lang="ru-RU" dirty="0"/>
          </a:p>
          <a:p>
            <a:pPr marL="530352" lvl="2" indent="0">
              <a:buNone/>
            </a:pPr>
            <a:endParaRPr lang="ru-RU" dirty="0" smtClean="0"/>
          </a:p>
          <a:p>
            <a:pPr marL="530352" lvl="2" indent="0">
              <a:buNone/>
            </a:pPr>
            <a:endParaRPr lang="ru-RU" dirty="0"/>
          </a:p>
          <a:p>
            <a:pPr marL="530352" lvl="2" indent="0">
              <a:buNone/>
            </a:pPr>
            <a:endParaRPr lang="ru-RU" dirty="0" smtClean="0"/>
          </a:p>
          <a:p>
            <a:pPr marL="530352" lvl="2" indent="0">
              <a:buNone/>
            </a:pPr>
            <a:endParaRPr lang="ru-RU" dirty="0"/>
          </a:p>
          <a:p>
            <a:pPr marL="530352" lvl="2" indent="0">
              <a:buNone/>
            </a:pPr>
            <a:endParaRPr lang="ru-RU" dirty="0" smtClean="0"/>
          </a:p>
          <a:p>
            <a:pPr marL="530352" lvl="2" indent="0" algn="r">
              <a:buNone/>
            </a:pPr>
            <a:r>
              <a:rPr lang="ru-RU" sz="5400" dirty="0" smtClean="0">
                <a:solidFill>
                  <a:srgbClr val="00B050"/>
                </a:solidFill>
              </a:rPr>
              <a:t>                                                                         </a:t>
            </a:r>
            <a:r>
              <a:rPr lang="ru-RU" sz="85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Т</a:t>
            </a:r>
            <a:r>
              <a:rPr lang="ru-RU" sz="8500" dirty="0" smtClean="0">
                <a:solidFill>
                  <a:srgbClr val="FF0000"/>
                </a:solidFill>
                <a:latin typeface="Arial Black" pitchFamily="34" charset="0"/>
              </a:rPr>
              <a:t>ом</a:t>
            </a:r>
            <a:endParaRPr lang="ru-RU" sz="85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Учитель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0" y="2852936"/>
            <a:ext cx="3884818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Учитель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695" y="1512477"/>
            <a:ext cx="4474468" cy="353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04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352928" cy="117348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Лексическое значение - это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7239000" cy="4948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900" b="1" dirty="0">
                <a:solidFill>
                  <a:srgbClr val="00B050"/>
                </a:solidFill>
              </a:rPr>
              <a:t>соотношение звуковой оболочки слова с соответствующими предметами или явлениями </a:t>
            </a:r>
            <a:r>
              <a:rPr lang="ru-RU" sz="3900" b="1" dirty="0" smtClean="0">
                <a:solidFill>
                  <a:srgbClr val="00B050"/>
                </a:solidFill>
              </a:rPr>
              <a:t>действительности.</a:t>
            </a:r>
            <a:endParaRPr lang="ru-RU" sz="4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=  карандаш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Учитель\Desktop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89140"/>
            <a:ext cx="1886953" cy="198884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25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507288" cy="7521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Способы объяснения лексического значения слов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Краткое толкование;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Подбор однокоренных слов;</a:t>
            </a:r>
          </a:p>
          <a:p>
            <a:r>
              <a:rPr lang="ru-RU" sz="4800" dirty="0">
                <a:solidFill>
                  <a:srgbClr val="FF0000"/>
                </a:solidFill>
              </a:rPr>
              <a:t>Подбор синонимов</a:t>
            </a:r>
            <a:r>
              <a:rPr lang="ru-RU" sz="4800" dirty="0" smtClean="0">
                <a:solidFill>
                  <a:srgbClr val="FF0000"/>
                </a:solidFill>
              </a:rPr>
              <a:t>;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Рисунок.</a:t>
            </a:r>
          </a:p>
        </p:txBody>
      </p:sp>
    </p:spTree>
    <p:extLst>
      <p:ext uri="{BB962C8B-B14F-4D97-AF65-F5344CB8AC3E}">
        <p14:creationId xmlns:p14="http://schemas.microsoft.com/office/powerpoint/2010/main" val="320456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390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Толковый словарь - это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7239000" cy="48463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FF0000"/>
                </a:solidFill>
              </a:rPr>
              <a:t>словарь</a:t>
            </a:r>
            <a:r>
              <a:rPr lang="ru-RU" sz="4800" dirty="0">
                <a:solidFill>
                  <a:srgbClr val="FF0000"/>
                </a:solidFill>
              </a:rPr>
              <a:t>, содержащий в себе слова, расположенные в алфавитном порядке, с кратким описанием того, что эти слова означают </a:t>
            </a:r>
            <a:r>
              <a:rPr lang="ru-RU" sz="4800" dirty="0" smtClean="0">
                <a:solidFill>
                  <a:srgbClr val="FF0000"/>
                </a:solidFill>
              </a:rPr>
              <a:t>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6855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914360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>Шкаф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9416"/>
            <a:ext cx="9144000" cy="5924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шкаф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>
                <a:solidFill>
                  <a:srgbClr val="00B050"/>
                </a:solidFill>
              </a:rPr>
              <a:t>и </a:t>
            </a:r>
            <a:r>
              <a:rPr lang="ru-RU" sz="2800" dirty="0" err="1">
                <a:solidFill>
                  <a:srgbClr val="00B050"/>
                </a:solidFill>
              </a:rPr>
              <a:t>шкап</a:t>
            </a:r>
            <a:r>
              <a:rPr lang="ru-RU" sz="2800" dirty="0">
                <a:solidFill>
                  <a:srgbClr val="00B050"/>
                </a:solidFill>
              </a:rPr>
              <a:t>, </a:t>
            </a:r>
            <a:r>
              <a:rPr lang="ru-RU" sz="2800" dirty="0" err="1">
                <a:solidFill>
                  <a:srgbClr val="00B050"/>
                </a:solidFill>
              </a:rPr>
              <a:t>шкапа</a:t>
            </a:r>
            <a:r>
              <a:rPr lang="ru-RU" sz="2800" dirty="0">
                <a:solidFill>
                  <a:srgbClr val="00B050"/>
                </a:solidFill>
              </a:rPr>
              <a:t>, </a:t>
            </a:r>
            <a:r>
              <a:rPr lang="ru-RU" sz="2800" b="1" dirty="0" err="1">
                <a:solidFill>
                  <a:srgbClr val="00B050"/>
                </a:solidFill>
              </a:rPr>
              <a:t>предл</a:t>
            </a:r>
            <a:r>
              <a:rPr lang="ru-RU" sz="2800" b="1" dirty="0">
                <a:solidFill>
                  <a:srgbClr val="00B050"/>
                </a:solidFill>
              </a:rPr>
              <a:t>.</a:t>
            </a:r>
            <a:r>
              <a:rPr lang="ru-RU" sz="2800" dirty="0">
                <a:solidFill>
                  <a:srgbClr val="00B050"/>
                </a:solidFill>
              </a:rPr>
              <a:t> в (на) шкафу или шкафе, </a:t>
            </a:r>
            <a:r>
              <a:rPr lang="ru-RU" sz="2800" b="1" dirty="0">
                <a:solidFill>
                  <a:srgbClr val="00B050"/>
                </a:solidFill>
              </a:rPr>
              <a:t>муж.</a:t>
            </a:r>
            <a:endParaRPr lang="ru-RU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1.</a:t>
            </a:r>
            <a:r>
              <a:rPr lang="ru-RU" sz="2800" dirty="0" smtClean="0">
                <a:solidFill>
                  <a:srgbClr val="00B050"/>
                </a:solidFill>
              </a:rPr>
              <a:t> Предмет </a:t>
            </a:r>
            <a:r>
              <a:rPr lang="ru-RU" sz="2800" dirty="0">
                <a:solidFill>
                  <a:srgbClr val="00B050"/>
                </a:solidFill>
              </a:rPr>
              <a:t>мебели, представляющий собою вместилище, род стоячего высокого ящика с дверцами для хранения чего-нибудь. </a:t>
            </a:r>
            <a:r>
              <a:rPr lang="ru-RU" sz="2800" dirty="0">
                <a:solidFill>
                  <a:srgbClr val="FF0000"/>
                </a:solidFill>
              </a:rPr>
              <a:t>Книжный </a:t>
            </a:r>
            <a:r>
              <a:rPr lang="ru-RU" sz="2800" dirty="0" smtClean="0">
                <a:solidFill>
                  <a:srgbClr val="FF0000"/>
                </a:solidFill>
              </a:rPr>
              <a:t>шкаф</a:t>
            </a:r>
            <a:r>
              <a:rPr lang="ru-RU" sz="2800" dirty="0">
                <a:solidFill>
                  <a:srgbClr val="FF0000"/>
                </a:solidFill>
              </a:rPr>
              <a:t>. Платяной шкаф. Стенной шкаф </a:t>
            </a:r>
            <a:r>
              <a:rPr lang="ru-RU" sz="2800" dirty="0">
                <a:solidFill>
                  <a:srgbClr val="00B050"/>
                </a:solidFill>
              </a:rPr>
              <a:t>(вделанный в стену). </a:t>
            </a:r>
            <a:r>
              <a:rPr lang="ru-RU" sz="2800" dirty="0">
                <a:solidFill>
                  <a:srgbClr val="FF0000"/>
                </a:solidFill>
              </a:rPr>
              <a:t>Несгораемый шкаф </a:t>
            </a:r>
            <a:r>
              <a:rPr lang="ru-RU" sz="2800" dirty="0">
                <a:solidFill>
                  <a:srgbClr val="00B050"/>
                </a:solidFill>
              </a:rPr>
              <a:t>(металлический ящик для хранения ценностей). </a:t>
            </a:r>
            <a:r>
              <a:rPr lang="ru-RU" sz="2800" i="1" dirty="0">
                <a:solidFill>
                  <a:srgbClr val="FF0000"/>
                </a:solidFill>
              </a:rPr>
              <a:t>«Лежало под столом, или на шкафе, или под кроватью.»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i="1" dirty="0">
                <a:solidFill>
                  <a:srgbClr val="FF0000"/>
                </a:solidFill>
              </a:rPr>
              <a:t>Гончаров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B050"/>
                </a:solidFill>
              </a:rPr>
              <a:t>2.</a:t>
            </a:r>
            <a:r>
              <a:rPr lang="ru-RU" sz="2800" dirty="0">
                <a:solidFill>
                  <a:srgbClr val="00B050"/>
                </a:solidFill>
              </a:rPr>
              <a:t> То же, что</a:t>
            </a:r>
            <a:r>
              <a:rPr lang="ru-RU" sz="2800" dirty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духовка.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4837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4" y="260648"/>
            <a:ext cx="9102436" cy="1224136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92D050"/>
                </a:solidFill>
              </a:rPr>
              <a:t>Сергей Иванович Ожегов</a:t>
            </a:r>
          </a:p>
        </p:txBody>
      </p:sp>
      <p:pic>
        <p:nvPicPr>
          <p:cNvPr id="4098" name="Picture 2" descr="C:\Users\Учитель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568952" cy="544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905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273</TotalTime>
  <Words>320</Words>
  <Application>Microsoft Office PowerPoint</Application>
  <PresentationFormat>Экран (4:3)</PresentationFormat>
  <Paragraphs>49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Как определить лексическое значение слова</vt:lpstr>
      <vt:lpstr>Задачи урока</vt:lpstr>
      <vt:lpstr>Эпиграф урока:</vt:lpstr>
      <vt:lpstr>Сравните :</vt:lpstr>
      <vt:lpstr>Лексическое значение - это</vt:lpstr>
      <vt:lpstr>Способы объяснения лексического значения слов</vt:lpstr>
      <vt:lpstr>Толковый словарь - это</vt:lpstr>
      <vt:lpstr> Шкаф</vt:lpstr>
      <vt:lpstr>Сергей Иванович Ожегов</vt:lpstr>
      <vt:lpstr>Владимир Иванович Даль</vt:lpstr>
      <vt:lpstr>Дмитрий Иванович Ушаков</vt:lpstr>
      <vt:lpstr>лексикография</vt:lpstr>
      <vt:lpstr>Лексика :</vt:lpstr>
      <vt:lpstr>Красный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Сколько лексических значений может иметь слово ?</dc:title>
  <dc:creator>Александр</dc:creator>
  <cp:lastModifiedBy>Учитель</cp:lastModifiedBy>
  <cp:revision>26</cp:revision>
  <dcterms:created xsi:type="dcterms:W3CDTF">2017-10-22T12:26:52Z</dcterms:created>
  <dcterms:modified xsi:type="dcterms:W3CDTF">2017-10-24T16:58:50Z</dcterms:modified>
</cp:coreProperties>
</file>