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0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28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4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214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6491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133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500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831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36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7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29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878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15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19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257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71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400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31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A8536-00C8-4D17-934E-C67D6DFFAC9B}" type="datetimeFigureOut">
              <a:rPr lang="ru-RU" smtClean="0"/>
              <a:t>17.05.2014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80C10-207B-4233-9A66-3642E388CF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6074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40;&#1085;&#1085;&#1072;\&#1056;&#1072;&#1073;&#1086;&#1095;&#1080;&#1081;%20&#1089;&#1090;&#1086;&#1083;\&#1053;&#1086;&#1074;&#1072;&#1103;%20&#1087;&#1072;&#1087;&#1082;&#1072;\&#1060;&#1080;&#1083;&#1100;&#1084;_0001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2890" y="1362822"/>
            <a:ext cx="929921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Итоговая контрольная работа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 курсу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«Основы светской этики»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0540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7042" y="335173"/>
            <a:ext cx="7410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</a:rPr>
              <a:t>ЧЕСТНОСТЬ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5223" y="1535502"/>
            <a:ext cx="1041208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 классе учились два товарища Андрей и Женя. Однажды Андрей пришел к </a:t>
            </a:r>
            <a:r>
              <a:rPr lang="ru-RU" sz="3200" dirty="0" smtClean="0"/>
              <a:t>товарищу </a:t>
            </a:r>
            <a:r>
              <a:rPr lang="ru-RU" sz="3200" dirty="0" smtClean="0"/>
              <a:t>домой и увидел, что его мама больна. Андрей подумал: «Вот почему Женя стал хуже учиться, даже плохих отметок нахватал». А в это время мама Жени его спросила: «Как там учится мой сынок? Что –то беспокойно за него стало?»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Как бы вы поступили?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7207" y="3974342"/>
            <a:ext cx="1944793" cy="288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26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1932" y="189781"/>
            <a:ext cx="631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92D050"/>
                </a:solidFill>
              </a:rPr>
              <a:t>ПОРЯДОЧНОСТЬ</a:t>
            </a:r>
            <a:endParaRPr lang="ru-RU" sz="6000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9177" y="1308960"/>
            <a:ext cx="1048109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Найди качества порядочного человека</a:t>
            </a:r>
            <a:r>
              <a:rPr lang="ru-RU" sz="4400" dirty="0" smtClean="0"/>
              <a:t>.</a:t>
            </a:r>
            <a:endParaRPr lang="ru-RU" sz="4400" dirty="0"/>
          </a:p>
          <a:p>
            <a:endParaRPr lang="ru-RU" sz="4400" dirty="0" smtClean="0"/>
          </a:p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ДОВЕРИЕ, ИСКРЕННОСТЬ, ГЛУПОСТЬ, ЧЕСТНОСТЬ, НЕНАДЕЖНОСТЬ, МИЛОСЕРДИЕ, ЗАВИСТЬ, НАДЕЖНОСТЬ, РАВНОПРАВИЕ, ХИТРОСТЬ, БЕСКОРЫСТИЕ.</a:t>
            </a: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2" descr="D:\мама 3\семинар\рис\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589" y="3531622"/>
            <a:ext cx="2686050" cy="3326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92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49" y="295735"/>
            <a:ext cx="10136038" cy="6030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28738" y="1787243"/>
            <a:ext cx="90968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СПАСИБО ЗА РАБОТУ!!!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35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510" y="1664747"/>
            <a:ext cx="1133996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«ДОМ В КОТОРОМ </a:t>
            </a:r>
          </a:p>
          <a:p>
            <a:pPr algn="ctr"/>
            <a:r>
              <a:rPr lang="ru-RU" sz="96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МЫ ЖИВЕМ»</a:t>
            </a:r>
            <a:endParaRPr lang="ru-RU" sz="9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16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7147" y="1992702"/>
            <a:ext cx="4468483" cy="4787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897146" y="0"/>
            <a:ext cx="4468483" cy="1992702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06438" y="3096883"/>
            <a:ext cx="2475781" cy="19409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>
            <a:off x="3144329" y="3096883"/>
            <a:ext cx="0" cy="19409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1"/>
            <a:endCxn id="4" idx="3"/>
          </p:cNvCxnSpPr>
          <p:nvPr/>
        </p:nvCxnSpPr>
        <p:spPr>
          <a:xfrm>
            <a:off x="1906438" y="4067355"/>
            <a:ext cx="247578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55743" y="474453"/>
            <a:ext cx="52707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92D050"/>
                </a:solidFill>
              </a:rPr>
              <a:t>Задание: </a:t>
            </a:r>
            <a:r>
              <a:rPr lang="ru-RU" sz="5400" dirty="0" smtClean="0"/>
              <a:t>Заполнить домик жильцами, словами из курса основы светской этики.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8807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396816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</a:rPr>
              <a:t>ЛЮБОВЬ К РОДИНЕ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9315" y="1644140"/>
            <a:ext cx="98772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Как называется наша РОДИНА?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Из каких цветов состоит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Российский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флаг?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Что изображено на гербе Российской Федерации?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Напишите первую строчку Гимна РФ?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Наклейте правильные ответы на данные вопросы на карту России?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2" descr="russia_map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24" y="4892292"/>
            <a:ext cx="3190875" cy="196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50719" y="1644140"/>
            <a:ext cx="2400300" cy="5857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РОССИЯ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00138" y="2180292"/>
            <a:ext cx="9301162" cy="5914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БЕЛЫЙ, СИНИЙ, КРАСНЫЙ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43363" y="3328988"/>
            <a:ext cx="2543175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ОРЕЛ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28725" y="3921654"/>
            <a:ext cx="9367836" cy="542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РОССИЯ СВЯЩЕННАЯ НАША ДЕРЖАВА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4085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46296" y="248190"/>
            <a:ext cx="8082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B050"/>
                </a:solidFill>
              </a:rPr>
              <a:t>ДРУЖБА</a:t>
            </a:r>
            <a:endParaRPr lang="ru-RU" sz="72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3580" y="1527759"/>
            <a:ext cx="1045925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Крепкую </a:t>
            </a:r>
            <a:r>
              <a:rPr lang="ru-RU" sz="3600" dirty="0" smtClean="0">
                <a:solidFill>
                  <a:srgbClr val="00B0F0"/>
                </a:solidFill>
              </a:rPr>
              <a:t>дружбу и  </a:t>
            </a:r>
            <a:endParaRPr lang="ru-RU" sz="3600" dirty="0" smtClean="0">
              <a:solidFill>
                <a:srgbClr val="00B0F0"/>
              </a:solidFill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Настоящий друг 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Нет друга, так ищи, 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Сам погибай, 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Дружба крепка </a:t>
            </a:r>
            <a:r>
              <a:rPr lang="ru-RU" sz="3600" dirty="0" err="1" smtClean="0">
                <a:solidFill>
                  <a:srgbClr val="00B0F0"/>
                </a:solidFill>
              </a:rPr>
              <a:t>нелестью</a:t>
            </a:r>
            <a:r>
              <a:rPr lang="ru-RU" sz="3600" dirty="0" smtClean="0">
                <a:solidFill>
                  <a:srgbClr val="00B0F0"/>
                </a:solidFill>
              </a:rPr>
              <a:t>, 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Легче друга найти</a:t>
            </a:r>
            <a:r>
              <a:rPr lang="ru-RU" sz="3600" dirty="0" smtClean="0">
                <a:solidFill>
                  <a:srgbClr val="00B0F0"/>
                </a:solidFill>
              </a:rPr>
              <a:t>,</a:t>
            </a:r>
            <a:endParaRPr lang="ru-RU" sz="3600" dirty="0" smtClean="0">
              <a:solidFill>
                <a:srgbClr val="00B0F0"/>
              </a:solidFill>
            </a:endParaRP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B0F0"/>
                </a:solidFill>
              </a:rPr>
              <a:t>Человек без </a:t>
            </a:r>
            <a:r>
              <a:rPr lang="ru-RU" sz="3600" dirty="0" smtClean="0">
                <a:solidFill>
                  <a:srgbClr val="00B0F0"/>
                </a:solidFill>
              </a:rPr>
              <a:t>друзей</a:t>
            </a:r>
            <a:r>
              <a:rPr lang="ru-RU" sz="3600" dirty="0" smtClean="0">
                <a:solidFill>
                  <a:srgbClr val="00B0F0"/>
                </a:solidFill>
              </a:rPr>
              <a:t>,</a:t>
            </a:r>
            <a:r>
              <a:rPr lang="ru-RU" sz="3600" dirty="0" smtClean="0">
                <a:solidFill>
                  <a:srgbClr val="00B0F0"/>
                </a:solidFill>
              </a:rPr>
              <a:t> </a:t>
            </a:r>
            <a:endParaRPr lang="ru-RU" sz="3600" dirty="0" smtClean="0">
              <a:solidFill>
                <a:srgbClr val="00B0F0"/>
              </a:solidFill>
            </a:endParaRPr>
          </a:p>
          <a:p>
            <a:endParaRPr lang="ru-RU" sz="3600" dirty="0" smtClean="0"/>
          </a:p>
          <a:p>
            <a:pPr marL="342900" indent="-342900">
              <a:buAutoNum type="arabicPeriod"/>
            </a:pPr>
            <a:endParaRPr lang="ru-RU" sz="36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6" name="Фильм_0001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247" y="0"/>
            <a:ext cx="2762753" cy="207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12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76" y="928688"/>
            <a:ext cx="10058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/>
              <a:t>Крепкую дружбу и водой не разольешь.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Настоящий друг познается в </a:t>
            </a:r>
            <a:r>
              <a:rPr lang="ru-RU" sz="3600" dirty="0" err="1" smtClean="0"/>
              <a:t>быде</a:t>
            </a:r>
            <a:r>
              <a:rPr lang="ru-RU" sz="36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Нет друга, так ищи, а найдешь береги.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Сам пропадай, а друга выручай.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Дружба крепка не лестью, а правдой и честью. 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Легче друга найти, чем потерять.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Человек без друзей, что дерево без корней. </a:t>
            </a:r>
          </a:p>
          <a:p>
            <a:pPr marL="342900" indent="-342900">
              <a:buAutoNum type="arabicPeriod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4303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2098" y="215121"/>
            <a:ext cx="7013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B0F0"/>
                </a:solidFill>
              </a:rPr>
              <a:t>ВЕЖЛИВОСТЬ</a:t>
            </a:r>
            <a:endParaRPr lang="ru-RU" sz="5400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5608" y="1201400"/>
            <a:ext cx="994625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Встретив зайку, еж – сосед,                               Чудно пел среди ветвей,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Говорит ему «Привет»                                        Голосистый соловей.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А его сосед ушастый                                          И ему на всю дубраву,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Отвечает: «Ежик, </a:t>
            </a:r>
            <a:r>
              <a:rPr lang="ru-RU" dirty="0" smtClean="0">
                <a:solidFill>
                  <a:srgbClr val="00B050"/>
                </a:solidFill>
              </a:rPr>
              <a:t>                                              Воробьи </a:t>
            </a:r>
            <a:r>
              <a:rPr lang="ru-RU" dirty="0" smtClean="0">
                <a:solidFill>
                  <a:srgbClr val="00B050"/>
                </a:solidFill>
              </a:rPr>
              <a:t>кричали: </a:t>
            </a:r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                </a:t>
            </a:r>
            <a:r>
              <a:rPr lang="ru-RU" dirty="0" smtClean="0">
                <a:solidFill>
                  <a:srgbClr val="00B050"/>
                </a:solidFill>
              </a:rPr>
              <a:t>».</a:t>
            </a:r>
            <a:endParaRPr lang="ru-RU" dirty="0" smtClean="0">
              <a:solidFill>
                <a:srgbClr val="00B050"/>
              </a:solidFill>
            </a:endParaRPr>
          </a:p>
          <a:p>
            <a:endParaRPr lang="ru-RU" dirty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К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осьминожке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камбала                                      Толстая корова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</a:rPr>
              <a:t>Лула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 понедельник заплыла,                                    Ела сено и чихнула.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А во вторник на прощанье,                                Чтобы не чихала снова</a:t>
            </a:r>
          </a:p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Ей сказала: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«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             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».                              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Мы ей скажем: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«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                        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»</a:t>
            </a:r>
            <a:endParaRPr lang="ru-RU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ru-RU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rgbClr val="00B0F0"/>
                </a:solidFill>
              </a:rPr>
              <a:t>Неуклюжий песик Костик                                  Бегемот и Слон поверь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Мышке наступил на хвостик.                             Не пролезут в одну дверь.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Поругались бы они,                                           Тот , кто вежливей. сейчас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Но сказал он: </a:t>
            </a:r>
            <a:r>
              <a:rPr lang="ru-RU" dirty="0" smtClean="0">
                <a:solidFill>
                  <a:srgbClr val="00B0F0"/>
                </a:solidFill>
              </a:rPr>
              <a:t>«</a:t>
            </a:r>
            <a:r>
              <a:rPr lang="ru-RU" dirty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          </a:t>
            </a:r>
            <a:r>
              <a:rPr lang="ru-RU" dirty="0" smtClean="0">
                <a:solidFill>
                  <a:srgbClr val="00B0F0"/>
                </a:solidFill>
              </a:rPr>
              <a:t>».                                    </a:t>
            </a:r>
            <a:r>
              <a:rPr lang="ru-RU" dirty="0" smtClean="0">
                <a:solidFill>
                  <a:srgbClr val="00B0F0"/>
                </a:solidFill>
              </a:rPr>
              <a:t>Скажет: «</a:t>
            </a:r>
            <a:r>
              <a:rPr lang="ru-RU" dirty="0" smtClean="0">
                <a:solidFill>
                  <a:srgbClr val="00B0F0"/>
                </a:solidFill>
              </a:rPr>
              <a:t>Только                   »</a:t>
            </a:r>
            <a:endParaRPr lang="ru-RU" dirty="0" smtClean="0">
              <a:solidFill>
                <a:srgbClr val="00B0F0"/>
              </a:solidFill>
            </a:endParaRPr>
          </a:p>
          <a:p>
            <a:endParaRPr lang="ru-RU" dirty="0">
              <a:solidFill>
                <a:srgbClr val="00B0F0"/>
              </a:solidFill>
            </a:endParaRP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Трясогузка с бережка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Уронила червячка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И за угощение рыба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Ей </a:t>
            </a:r>
            <a:r>
              <a:rPr lang="ru-RU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пробулькала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«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».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7427" y="3119866"/>
            <a:ext cx="2328874" cy="33043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78893" y="2076235"/>
            <a:ext cx="1800225" cy="514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здравствуй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765256" y="2126608"/>
            <a:ext cx="1493577" cy="4136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БРАВО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2477" y="3421856"/>
            <a:ext cx="2043113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ДО СВИДАНИЯ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08069" y="3458274"/>
            <a:ext cx="1850764" cy="442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БУДЬ ЗДОРОВА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95364" y="4811041"/>
            <a:ext cx="1557337" cy="4429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ИЗВИНИ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86663" y="4825328"/>
            <a:ext cx="1850764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ПОСЛЕ ВАС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78893" y="6214513"/>
            <a:ext cx="1528762" cy="363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СПАСИБО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0495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996" y="569343"/>
            <a:ext cx="8566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ЛЮБОВЬ К МАМЕ</a:t>
            </a:r>
            <a:endParaRPr lang="ru-RU" sz="6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2422" y="1759788"/>
            <a:ext cx="94631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1 команда поет первый куплет и припев песни «Моя мама»</a:t>
            </a:r>
          </a:p>
          <a:p>
            <a:r>
              <a:rPr lang="ru-RU" sz="4800" dirty="0" smtClean="0">
                <a:solidFill>
                  <a:srgbClr val="92D050"/>
                </a:solidFill>
              </a:rPr>
              <a:t>2 команда поет второй куплет и припев песни «Моя мама»</a:t>
            </a:r>
            <a:endParaRPr lang="ru-RU" sz="4800" dirty="0">
              <a:solidFill>
                <a:srgbClr val="92D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0151" y="3989718"/>
            <a:ext cx="3651849" cy="2738886"/>
          </a:xfrm>
          <a:prstGeom prst="rect">
            <a:avLst/>
          </a:prstGeom>
        </p:spPr>
      </p:pic>
      <p:pic>
        <p:nvPicPr>
          <p:cNvPr id="5" name="Picture 5" descr="D:\мама 3\семинар\рис\4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33" y="4620286"/>
            <a:ext cx="1647017" cy="2108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18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4181" y="491706"/>
            <a:ext cx="97047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УВАЖЕНИЕ К ЗАЩИТНИКАМ ОТЕЧЕСТВА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4453" y="2018581"/>
            <a:ext cx="48911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 smtClean="0">
                <a:solidFill>
                  <a:srgbClr val="C00000"/>
                </a:solidFill>
              </a:rPr>
              <a:t>боДныяр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киНичти</a:t>
            </a:r>
            <a:endParaRPr lang="ru-RU" sz="4400" dirty="0" smtClean="0">
              <a:solidFill>
                <a:srgbClr val="C00000"/>
              </a:solidFill>
            </a:endParaRPr>
          </a:p>
          <a:p>
            <a:r>
              <a:rPr lang="ru-RU" sz="4400" dirty="0" err="1" smtClean="0">
                <a:solidFill>
                  <a:srgbClr val="C00000"/>
                </a:solidFill>
              </a:rPr>
              <a:t>Яиль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руМоцем</a:t>
            </a:r>
            <a:endParaRPr lang="ru-RU" sz="4400" dirty="0" smtClean="0">
              <a:solidFill>
                <a:srgbClr val="C00000"/>
              </a:solidFill>
            </a:endParaRPr>
          </a:p>
          <a:p>
            <a:r>
              <a:rPr lang="ru-RU" sz="4400" dirty="0" err="1" smtClean="0">
                <a:solidFill>
                  <a:srgbClr val="C00000"/>
                </a:solidFill>
              </a:rPr>
              <a:t>шалёА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Почивоп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40083" y="2157080"/>
            <a:ext cx="60126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FFFF00"/>
                </a:solidFill>
              </a:rPr>
              <a:t>Какому </a:t>
            </a:r>
            <a:r>
              <a:rPr lang="ru-RU" sz="3600" dirty="0" smtClean="0">
                <a:solidFill>
                  <a:srgbClr val="FFFF00"/>
                </a:solidFill>
              </a:rPr>
              <a:t>князю служили Богатыри?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FFFF00"/>
                </a:solidFill>
              </a:rPr>
              <a:t>С кем сражался Алеша Попович?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FFFF00"/>
                </a:solidFill>
              </a:rPr>
              <a:t>Как звали коня Ильи Муромца?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7" y="4054789"/>
            <a:ext cx="3470126" cy="280321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286500" y="2246032"/>
            <a:ext cx="5086350" cy="9972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Владимр</a:t>
            </a:r>
            <a:r>
              <a:rPr lang="ru-RU" sz="3200" dirty="0" smtClean="0"/>
              <a:t> Красное Солнышко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03214" y="3384853"/>
            <a:ext cx="5086350" cy="10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ТУГАРИН ЗМЕЙ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94869" y="4527210"/>
            <a:ext cx="4869611" cy="11169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БУРУШКА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1551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TC104033917[[fn=Берлин]]</Template>
  <TotalTime>96</TotalTime>
  <Words>464</Words>
  <Application>Microsoft Office PowerPoint</Application>
  <PresentationFormat>Широкоэкранный</PresentationFormat>
  <Paragraphs>80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Trebuchet MS</vt:lpstr>
      <vt:lpstr>Берлин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15</cp:revision>
  <dcterms:created xsi:type="dcterms:W3CDTF">2014-05-17T12:32:06Z</dcterms:created>
  <dcterms:modified xsi:type="dcterms:W3CDTF">2014-05-17T14:09:14Z</dcterms:modified>
</cp:coreProperties>
</file>