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74" r:id="rId5"/>
    <p:sldId id="270" r:id="rId6"/>
    <p:sldId id="298" r:id="rId7"/>
    <p:sldId id="291" r:id="rId8"/>
    <p:sldId id="301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0000"/>
    <a:srgbClr val="000000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21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21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5EF6D5-6F61-4B33-B636-E1651F62A7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638DB-326F-46E1-842B-238CF1D1A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08E22-4BF4-48D6-9373-4A4E399F9F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5FF45-AB9B-4CB0-9425-77F2EA2CB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844BE-D905-4428-8AAE-449C1005F8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5F9A4-51ED-4A23-9756-CB8184670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E54E0-2986-4F48-90D1-B00B2DB38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65E9A-CE4C-4C6B-93A6-0AAD2C37A5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32A73-0169-4D58-BB22-DFB68D049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30CC3-B6ED-414D-938D-0125521AA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662B2-4D9C-4C56-9AF2-9D59B146B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717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8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9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9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9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5CE3503-5902-4B6F-9408-5FB4B4343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0" y="0"/>
            <a:ext cx="91440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i="1" dirty="0">
                <a:latin typeface="Arial" charset="0"/>
              </a:rPr>
              <a:t>ГБОУ </a:t>
            </a:r>
            <a:r>
              <a:rPr lang="ru-RU" sz="1400" b="1" i="1" dirty="0" smtClean="0">
                <a:latin typeface="Arial" charset="0"/>
              </a:rPr>
              <a:t>школа  </a:t>
            </a:r>
            <a:r>
              <a:rPr lang="ru-RU" sz="1400" b="1" i="1" dirty="0">
                <a:latin typeface="Arial" charset="0"/>
              </a:rPr>
              <a:t>№ 18 </a:t>
            </a:r>
          </a:p>
          <a:p>
            <a:pPr algn="ctr"/>
            <a:r>
              <a:rPr lang="ru-RU" sz="1400" b="1" i="1" dirty="0">
                <a:latin typeface="Arial" charset="0"/>
              </a:rPr>
              <a:t>Центрального района Санкт – Петербурга</a:t>
            </a:r>
          </a:p>
          <a:p>
            <a:pPr algn="ctr"/>
            <a:endParaRPr lang="ru-RU" sz="1400" b="1" i="1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ru-RU" b="1" i="1" dirty="0">
                <a:solidFill>
                  <a:srgbClr val="000000"/>
                </a:solidFill>
                <a:latin typeface="Arial" charset="0"/>
              </a:rPr>
              <a:t>МУЗЕЙ КРАСНОЗНАМЁННОЙ МЕСТНОЙ ПРОТИВОВОЗДУШНОЙ ОБОРОНЫ (КМПВО) ЛЕНИНГРАДА</a:t>
            </a:r>
            <a:r>
              <a:rPr lang="ru-RU" b="1" i="1" dirty="0">
                <a:solidFill>
                  <a:schemeClr val="tx2"/>
                </a:solidFill>
                <a:latin typeface="Arial" charset="0"/>
              </a:rPr>
              <a:t> </a:t>
            </a:r>
          </a:p>
          <a:p>
            <a:pPr algn="ctr"/>
            <a:r>
              <a:rPr lang="ru-RU" b="1" i="1" dirty="0">
                <a:solidFill>
                  <a:schemeClr val="tx2"/>
                </a:solidFill>
                <a:latin typeface="Arial" charset="0"/>
              </a:rPr>
              <a:t> </a:t>
            </a:r>
          </a:p>
          <a:p>
            <a:pPr algn="ctr"/>
            <a:r>
              <a:rPr lang="ru-RU" sz="1600" b="1" i="1" dirty="0">
                <a:solidFill>
                  <a:srgbClr val="EB2E0F"/>
                </a:solidFill>
                <a:latin typeface="Arial" charset="0"/>
              </a:rPr>
              <a:t>ЛАГУТКИН ЕМЕЛЬЯН СЕРГЕЕВИЧ </a:t>
            </a:r>
          </a:p>
          <a:p>
            <a:pPr algn="ctr"/>
            <a:r>
              <a:rPr lang="ru-RU" sz="1600" b="1" dirty="0">
                <a:solidFill>
                  <a:srgbClr val="EB2E0F"/>
                </a:solidFill>
                <a:latin typeface="Arial" charset="0"/>
              </a:rPr>
              <a:t>ГЕНЕРАЛ-МАЙОР,</a:t>
            </a:r>
          </a:p>
          <a:p>
            <a:pPr algn="ctr"/>
            <a:r>
              <a:rPr lang="ru-RU" sz="1600" b="1" dirty="0">
                <a:solidFill>
                  <a:srgbClr val="EB2E0F"/>
                </a:solidFill>
                <a:latin typeface="Arial" charset="0"/>
              </a:rPr>
              <a:t>НАЧАЛЬНИК МПВО ЛЕНИНГРАДА </a:t>
            </a:r>
          </a:p>
          <a:p>
            <a:pPr algn="ctr"/>
            <a:r>
              <a:rPr lang="ru-RU" sz="1600" b="1" dirty="0">
                <a:solidFill>
                  <a:srgbClr val="EB2E0F"/>
                </a:solidFill>
                <a:latin typeface="Arial" charset="0"/>
              </a:rPr>
              <a:t>В ГОДЫ ВЕЛИКОЙ ОТЕЧЕСТВЕННОЙ ВОЙНЫ</a:t>
            </a:r>
          </a:p>
          <a:p>
            <a:pPr algn="ctr"/>
            <a:endParaRPr lang="ru-RU" sz="2000" b="1" i="1" dirty="0">
              <a:solidFill>
                <a:schemeClr val="tx2"/>
              </a:solidFill>
              <a:latin typeface="Arial" charset="0"/>
            </a:endParaRPr>
          </a:p>
          <a:p>
            <a:endParaRPr lang="ru-RU" b="1" i="1" dirty="0">
              <a:latin typeface="Arial" charset="0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-228600" y="59436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 i="1" dirty="0" smtClean="0">
                <a:solidFill>
                  <a:srgbClr val="000000"/>
                </a:solidFill>
                <a:latin typeface="Arial" charset="0"/>
              </a:rPr>
              <a:t>Раковский А.И. – руководитель музея, </a:t>
            </a:r>
          </a:p>
          <a:p>
            <a:pPr algn="r"/>
            <a:r>
              <a:rPr lang="ru-RU" b="1" i="1" dirty="0" smtClean="0">
                <a:solidFill>
                  <a:srgbClr val="000000"/>
                </a:solidFill>
                <a:latin typeface="Arial" charset="0"/>
              </a:rPr>
              <a:t>Занина Е.А. – старшая вожатая</a:t>
            </a:r>
            <a:endParaRPr lang="ru-RU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6534" y="29718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Экскурсия и беседа в школьном музее</a:t>
            </a:r>
            <a:endParaRPr lang="ru-RU" sz="4800" dirty="0">
              <a:solidFill>
                <a:srgbClr val="002060"/>
              </a:solidFill>
            </a:endParaRPr>
          </a:p>
        </p:txBody>
      </p:sp>
      <p:pic>
        <p:nvPicPr>
          <p:cNvPr id="6" name="Picture 1" descr="C:\Documents and Settings\01\Рабочий стол\Емельян\File010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2743200"/>
            <a:ext cx="2440940" cy="295211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228600" y="228600"/>
            <a:ext cx="8915400" cy="622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EB2E0F"/>
                </a:solidFill>
              </a:rPr>
              <a:t>ПОСЛУЖНОЙ СПИСОК ГЕНЕРАЛ-МАЙОРА</a:t>
            </a:r>
          </a:p>
          <a:p>
            <a:pPr algn="ctr"/>
            <a:r>
              <a:rPr lang="ru-RU" sz="2000" b="1">
                <a:solidFill>
                  <a:srgbClr val="EB2E0F"/>
                </a:solidFill>
              </a:rPr>
              <a:t>ЛАГУТКИНА ЕМЕЛЬЯНА СЕРГЕЕВИЧА</a:t>
            </a:r>
          </a:p>
          <a:p>
            <a:endParaRPr lang="ru-RU" sz="2000" b="1" i="1">
              <a:solidFill>
                <a:srgbClr val="EB2E0F"/>
              </a:solidFill>
            </a:endParaRPr>
          </a:p>
          <a:p>
            <a:r>
              <a:rPr lang="ru-RU" b="1">
                <a:solidFill>
                  <a:srgbClr val="0000CC"/>
                </a:solidFill>
              </a:rPr>
              <a:t>19.08.1900 года</a:t>
            </a:r>
            <a:r>
              <a:rPr lang="ru-RU" b="1" i="1"/>
              <a:t> </a:t>
            </a:r>
            <a:r>
              <a:rPr lang="ru-RU" b="1" i="1">
                <a:solidFill>
                  <a:srgbClr val="000000"/>
                </a:solidFill>
              </a:rPr>
              <a:t>– родился.</a:t>
            </a:r>
          </a:p>
          <a:p>
            <a:r>
              <a:rPr lang="ru-RU" b="1">
                <a:solidFill>
                  <a:srgbClr val="0000CC"/>
                </a:solidFill>
              </a:rPr>
              <a:t>1921 год</a:t>
            </a:r>
            <a:r>
              <a:rPr lang="ru-RU" b="1" i="1"/>
              <a:t> </a:t>
            </a:r>
            <a:r>
              <a:rPr lang="ru-RU" b="1" i="1">
                <a:solidFill>
                  <a:srgbClr val="000000"/>
                </a:solidFill>
              </a:rPr>
              <a:t>– призван в ряды Красной Армии, обучение в Тульской </a:t>
            </a:r>
          </a:p>
          <a:p>
            <a:r>
              <a:rPr lang="ru-RU" b="1" i="1">
                <a:solidFill>
                  <a:srgbClr val="000000"/>
                </a:solidFill>
              </a:rPr>
              <a:t>                    школе младших командиров.</a:t>
            </a:r>
          </a:p>
          <a:p>
            <a:r>
              <a:rPr lang="ru-RU" b="1">
                <a:solidFill>
                  <a:srgbClr val="0000CC"/>
                </a:solidFill>
              </a:rPr>
              <a:t>1924 год</a:t>
            </a:r>
            <a:r>
              <a:rPr lang="ru-RU" b="1" i="1"/>
              <a:t> </a:t>
            </a:r>
            <a:r>
              <a:rPr lang="ru-RU" b="1" i="1">
                <a:solidFill>
                  <a:srgbClr val="000000"/>
                </a:solidFill>
              </a:rPr>
              <a:t>– закончил Военный институт физкультуры.</a:t>
            </a:r>
          </a:p>
          <a:p>
            <a:r>
              <a:rPr lang="ru-RU" b="1">
                <a:solidFill>
                  <a:srgbClr val="0000CC"/>
                </a:solidFill>
              </a:rPr>
              <a:t>1926 год</a:t>
            </a:r>
            <a:r>
              <a:rPr lang="ru-RU" b="1" i="1"/>
              <a:t> </a:t>
            </a:r>
            <a:r>
              <a:rPr lang="ru-RU" b="1" i="1">
                <a:solidFill>
                  <a:srgbClr val="000000"/>
                </a:solidFill>
              </a:rPr>
              <a:t>– принят в члены ВКПб.</a:t>
            </a:r>
          </a:p>
          <a:p>
            <a:r>
              <a:rPr lang="ru-RU" b="1">
                <a:solidFill>
                  <a:srgbClr val="0000CC"/>
                </a:solidFill>
              </a:rPr>
              <a:t>1936 год</a:t>
            </a:r>
            <a:r>
              <a:rPr lang="ru-RU" b="1" i="1"/>
              <a:t> </a:t>
            </a:r>
            <a:r>
              <a:rPr lang="ru-RU" b="1" i="1">
                <a:solidFill>
                  <a:srgbClr val="000000"/>
                </a:solidFill>
              </a:rPr>
              <a:t>– закончил Военную Академию им. М.В.Фрунзе в Ленинграде.</a:t>
            </a:r>
          </a:p>
          <a:p>
            <a:r>
              <a:rPr lang="ru-RU" b="1">
                <a:solidFill>
                  <a:srgbClr val="0000CC"/>
                </a:solidFill>
              </a:rPr>
              <a:t>1937 – 1938 годы</a:t>
            </a:r>
            <a:r>
              <a:rPr lang="ru-RU" b="1" i="1"/>
              <a:t> </a:t>
            </a:r>
            <a:r>
              <a:rPr lang="ru-RU" b="1" i="1">
                <a:solidFill>
                  <a:srgbClr val="000000"/>
                </a:solidFill>
              </a:rPr>
              <a:t>– командировка в Испанию.</a:t>
            </a:r>
          </a:p>
          <a:p>
            <a:r>
              <a:rPr lang="ru-RU" b="1">
                <a:solidFill>
                  <a:srgbClr val="0000CC"/>
                </a:solidFill>
              </a:rPr>
              <a:t>1938 год</a:t>
            </a:r>
            <a:r>
              <a:rPr lang="ru-RU" b="1" i="1"/>
              <a:t> </a:t>
            </a:r>
            <a:r>
              <a:rPr lang="ru-RU" b="1" i="1">
                <a:solidFill>
                  <a:srgbClr val="000000"/>
                </a:solidFill>
              </a:rPr>
              <a:t>– присвоено воинское звание «полковник».</a:t>
            </a:r>
          </a:p>
          <a:p>
            <a:r>
              <a:rPr lang="ru-RU" b="1">
                <a:solidFill>
                  <a:srgbClr val="0000CC"/>
                </a:solidFill>
              </a:rPr>
              <a:t>1938 – 03.1948 годы</a:t>
            </a:r>
            <a:r>
              <a:rPr lang="ru-RU" b="1" i="1"/>
              <a:t> </a:t>
            </a:r>
            <a:r>
              <a:rPr lang="ru-RU" b="1" i="1">
                <a:solidFill>
                  <a:srgbClr val="000000"/>
                </a:solidFill>
              </a:rPr>
              <a:t>– начальник штаба МПВО НКВД – МВД  </a:t>
            </a:r>
          </a:p>
          <a:p>
            <a:r>
              <a:rPr lang="ru-RU" b="1" i="1">
                <a:solidFill>
                  <a:srgbClr val="000000"/>
                </a:solidFill>
              </a:rPr>
              <a:t>                                     Ленинграда и Ленинградской области.</a:t>
            </a:r>
          </a:p>
          <a:p>
            <a:r>
              <a:rPr lang="ru-RU" b="1">
                <a:solidFill>
                  <a:srgbClr val="0000CC"/>
                </a:solidFill>
              </a:rPr>
              <a:t>1942 год</a:t>
            </a:r>
            <a:r>
              <a:rPr lang="ru-RU" b="1" i="1"/>
              <a:t> </a:t>
            </a:r>
            <a:r>
              <a:rPr lang="ru-RU" b="1" i="1">
                <a:solidFill>
                  <a:srgbClr val="000000"/>
                </a:solidFill>
              </a:rPr>
              <a:t>– присвоено воинское</a:t>
            </a:r>
            <a:r>
              <a:rPr lang="ru-RU">
                <a:solidFill>
                  <a:srgbClr val="000000"/>
                </a:solidFill>
              </a:rPr>
              <a:t> </a:t>
            </a:r>
            <a:r>
              <a:rPr lang="ru-RU" b="1" i="1">
                <a:solidFill>
                  <a:srgbClr val="000000"/>
                </a:solidFill>
              </a:rPr>
              <a:t>звание «генерал-майор».</a:t>
            </a:r>
          </a:p>
          <a:p>
            <a:r>
              <a:rPr lang="ru-RU" b="1">
                <a:solidFill>
                  <a:srgbClr val="0000CC"/>
                </a:solidFill>
              </a:rPr>
              <a:t>03. 1948 – 02.1949 годы</a:t>
            </a:r>
            <a:r>
              <a:rPr lang="ru-RU" b="1" i="1"/>
              <a:t> </a:t>
            </a:r>
            <a:r>
              <a:rPr lang="ru-RU" b="1" i="1">
                <a:solidFill>
                  <a:srgbClr val="000000"/>
                </a:solidFill>
              </a:rPr>
              <a:t>– начальник Управления МВД  </a:t>
            </a:r>
          </a:p>
          <a:p>
            <a:r>
              <a:rPr lang="ru-RU" b="1" i="1">
                <a:solidFill>
                  <a:srgbClr val="000000"/>
                </a:solidFill>
              </a:rPr>
              <a:t>                                              по Ленинградской области.</a:t>
            </a:r>
          </a:p>
          <a:p>
            <a:r>
              <a:rPr lang="ru-RU" b="1">
                <a:solidFill>
                  <a:srgbClr val="0000CC"/>
                </a:solidFill>
              </a:rPr>
              <a:t>1949 – 1950 годы</a:t>
            </a:r>
            <a:r>
              <a:rPr lang="ru-RU" b="1" i="1"/>
              <a:t> </a:t>
            </a:r>
            <a:r>
              <a:rPr lang="ru-RU" b="1" i="1">
                <a:solidFill>
                  <a:srgbClr val="000000"/>
                </a:solidFill>
              </a:rPr>
              <a:t>– заместитель начальника Управления МВД по</a:t>
            </a:r>
          </a:p>
          <a:p>
            <a:r>
              <a:rPr lang="ru-RU" b="1" i="1">
                <a:solidFill>
                  <a:srgbClr val="000000"/>
                </a:solidFill>
              </a:rPr>
              <a:t>                                    Калужской области.</a:t>
            </a:r>
          </a:p>
          <a:p>
            <a:r>
              <a:rPr lang="ru-RU" b="1">
                <a:solidFill>
                  <a:srgbClr val="0000CC"/>
                </a:solidFill>
              </a:rPr>
              <a:t>1950 год</a:t>
            </a:r>
            <a:r>
              <a:rPr lang="ru-RU" b="1" i="1"/>
              <a:t> </a:t>
            </a:r>
            <a:r>
              <a:rPr lang="ru-RU" b="1" i="1">
                <a:solidFill>
                  <a:srgbClr val="000000"/>
                </a:solidFill>
              </a:rPr>
              <a:t>– на пенсии, генерал – майор.</a:t>
            </a:r>
          </a:p>
          <a:p>
            <a:r>
              <a:rPr lang="ru-RU" b="1">
                <a:solidFill>
                  <a:srgbClr val="0000CC"/>
                </a:solidFill>
              </a:rPr>
              <a:t>11.1952 года</a:t>
            </a:r>
            <a:r>
              <a:rPr lang="ru-RU" b="1" i="1"/>
              <a:t> </a:t>
            </a:r>
            <a:r>
              <a:rPr lang="ru-RU" b="1" i="1">
                <a:solidFill>
                  <a:srgbClr val="000000"/>
                </a:solidFill>
              </a:rPr>
              <a:t>– арестован по ложному доносу.</a:t>
            </a:r>
          </a:p>
          <a:p>
            <a:r>
              <a:rPr lang="ru-RU" b="1">
                <a:solidFill>
                  <a:srgbClr val="0000CC"/>
                </a:solidFill>
              </a:rPr>
              <a:t>05.1953 года</a:t>
            </a:r>
            <a:r>
              <a:rPr lang="ru-RU" b="1" i="1"/>
              <a:t> </a:t>
            </a:r>
            <a:r>
              <a:rPr lang="ru-RU" b="1" i="1">
                <a:solidFill>
                  <a:srgbClr val="000000"/>
                </a:solidFill>
              </a:rPr>
              <a:t>– освобождён из-под ареста, оправдан.</a:t>
            </a:r>
          </a:p>
          <a:p>
            <a:r>
              <a:rPr lang="ru-RU" b="1">
                <a:solidFill>
                  <a:srgbClr val="0000CC"/>
                </a:solidFill>
              </a:rPr>
              <a:t>13.04.1983 года</a:t>
            </a:r>
            <a:r>
              <a:rPr lang="ru-RU" b="1" i="1"/>
              <a:t> </a:t>
            </a:r>
            <a:r>
              <a:rPr lang="ru-RU" b="1" i="1">
                <a:solidFill>
                  <a:srgbClr val="000000"/>
                </a:solidFill>
              </a:rPr>
              <a:t>– умер. Похоронен на Богословском кладбище.</a:t>
            </a:r>
            <a:r>
              <a:rPr lang="ru-RU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152400" y="3048000"/>
            <a:ext cx="3276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</a:rPr>
              <a:t>1924 г</a:t>
            </a:r>
            <a:r>
              <a:rPr lang="ru-RU" b="1" dirty="0">
                <a:solidFill>
                  <a:srgbClr val="000000"/>
                </a:solidFill>
              </a:rPr>
              <a:t>. </a:t>
            </a:r>
            <a:r>
              <a:rPr lang="ru-RU" b="1" dirty="0" err="1">
                <a:solidFill>
                  <a:srgbClr val="000000"/>
                </a:solidFill>
              </a:rPr>
              <a:t>Лагуткин</a:t>
            </a:r>
            <a:r>
              <a:rPr lang="ru-RU" b="1" dirty="0">
                <a:solidFill>
                  <a:srgbClr val="000000"/>
                </a:solidFill>
              </a:rPr>
              <a:t> Е.С. – курсант Военного института физкультуры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611562" y="3402999"/>
            <a:ext cx="5197475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</a:rPr>
              <a:t>1938 </a:t>
            </a:r>
            <a:r>
              <a:rPr lang="ru-RU" b="1" dirty="0">
                <a:solidFill>
                  <a:srgbClr val="000000"/>
                </a:solidFill>
              </a:rPr>
              <a:t>г. Полковник </a:t>
            </a:r>
            <a:r>
              <a:rPr lang="ru-RU" b="1" dirty="0" err="1">
                <a:solidFill>
                  <a:srgbClr val="000000"/>
                </a:solidFill>
              </a:rPr>
              <a:t>Е.С.Лагуткин</a:t>
            </a:r>
            <a:endParaRPr lang="ru-RU" b="1" dirty="0">
              <a:solidFill>
                <a:srgbClr val="000000"/>
              </a:solidFill>
            </a:endParaRPr>
          </a:p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114800" y="5187199"/>
            <a:ext cx="372268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Arial" charset="0"/>
              </a:rPr>
              <a:t>1945 </a:t>
            </a:r>
            <a:r>
              <a:rPr lang="ru-RU" b="1" dirty="0">
                <a:solidFill>
                  <a:srgbClr val="000000"/>
                </a:solidFill>
                <a:latin typeface="Arial" charset="0"/>
              </a:rPr>
              <a:t>год. </a:t>
            </a:r>
            <a:r>
              <a:rPr lang="ru-RU" b="1" dirty="0" err="1">
                <a:solidFill>
                  <a:srgbClr val="000000"/>
                </a:solidFill>
                <a:latin typeface="Arial" charset="0"/>
              </a:rPr>
              <a:t>Лагуткин</a:t>
            </a:r>
            <a:r>
              <a:rPr lang="ru-RU" b="1" dirty="0">
                <a:solidFill>
                  <a:srgbClr val="000000"/>
                </a:solidFill>
                <a:latin typeface="Arial" charset="0"/>
              </a:rPr>
              <a:t> Е.С. </a:t>
            </a:r>
            <a:endParaRPr lang="ru-RU" b="1" dirty="0" smtClean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ru-RU" b="1" dirty="0" smtClean="0">
                <a:solidFill>
                  <a:srgbClr val="000000"/>
                </a:solidFill>
                <a:latin typeface="Arial" charset="0"/>
              </a:rPr>
              <a:t>с </a:t>
            </a:r>
            <a:r>
              <a:rPr lang="ru-RU" b="1" dirty="0">
                <a:solidFill>
                  <a:srgbClr val="000000"/>
                </a:solidFill>
                <a:latin typeface="Arial" charset="0"/>
              </a:rPr>
              <a:t>женой и сыном Анатолием.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141177" y="3746556"/>
            <a:ext cx="42291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</a:rPr>
              <a:t>В 1942 году  </a:t>
            </a:r>
            <a:r>
              <a:rPr lang="ru-RU" b="1" i="1" dirty="0" err="1">
                <a:solidFill>
                  <a:srgbClr val="000000"/>
                </a:solidFill>
              </a:rPr>
              <a:t>Лагуткину</a:t>
            </a:r>
            <a:r>
              <a:rPr lang="ru-RU" b="1" i="1" dirty="0">
                <a:solidFill>
                  <a:srgbClr val="000000"/>
                </a:solidFill>
              </a:rPr>
              <a:t> Е.С. было присвоено воинское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b="1" i="1" dirty="0">
                <a:solidFill>
                  <a:srgbClr val="000000"/>
                </a:solidFill>
              </a:rPr>
              <a:t>звание «генерал-майор».</a:t>
            </a:r>
          </a:p>
        </p:txBody>
      </p:sp>
      <p:pic>
        <p:nvPicPr>
          <p:cNvPr id="9" name="Picture 2" descr="C:\Documents and Settings\01\Рабочий стол\Емельян\File0106.jpg"/>
          <p:cNvPicPr/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37" y="699932"/>
            <a:ext cx="3415030" cy="22910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Picture 1" descr="C:\Documents and Settings\01\Рабочий стол\Емельян\File010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4223609"/>
            <a:ext cx="3514090" cy="2364105"/>
          </a:xfrm>
          <a:prstGeom prst="flowChartDocument">
            <a:avLst/>
          </a:prstGeom>
          <a:ln>
            <a:noFill/>
          </a:ln>
          <a:effectLst>
            <a:glow rad="101600">
              <a:schemeClr val="accent2">
                <a:lumMod val="60000"/>
                <a:lumOff val="40000"/>
                <a:alpha val="60000"/>
              </a:schemeClr>
            </a:glow>
            <a:softEdge rad="112500"/>
          </a:effectLst>
        </p:spPr>
      </p:pic>
      <p:pic>
        <p:nvPicPr>
          <p:cNvPr id="11" name="Picture 4" descr="Е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451900"/>
            <a:ext cx="2209800" cy="274510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5638800" y="644525"/>
            <a:ext cx="32543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CC0000"/>
                </a:solidFill>
                <a:latin typeface="Arial" charset="0"/>
              </a:rPr>
              <a:t>Генерал – майор Лагуткин Емельян Сергеевич </a:t>
            </a:r>
          </a:p>
          <a:p>
            <a:r>
              <a:rPr lang="ru-RU" sz="2400" b="1">
                <a:solidFill>
                  <a:srgbClr val="000000"/>
                </a:solidFill>
                <a:latin typeface="Arial" charset="0"/>
              </a:rPr>
              <a:t>за заслуги перед Отечеством награждён многими правительственными наградами: </a:t>
            </a:r>
            <a:r>
              <a:rPr lang="ru-RU" sz="2400" b="1">
                <a:solidFill>
                  <a:srgbClr val="CC0000"/>
                </a:solidFill>
                <a:latin typeface="Arial" charset="0"/>
              </a:rPr>
              <a:t>двумя Орденами Ленина, тремя Орденами Красного знамени, Орденом Красной Звезды и множеством медалей. </a:t>
            </a:r>
          </a:p>
        </p:txBody>
      </p:sp>
      <p:pic>
        <p:nvPicPr>
          <p:cNvPr id="4" name="Picture 1" descr="C:\Documents and Settings\01\Рабочий стол\Емельян\File010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93040"/>
            <a:ext cx="5283200" cy="653542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381000" y="2971800"/>
            <a:ext cx="2743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Arial" charset="0"/>
              </a:rPr>
              <a:t>Ул. Чайковского, 10.  В этом доме жил </a:t>
            </a:r>
            <a:r>
              <a:rPr lang="ru-RU" b="1" dirty="0" err="1">
                <a:solidFill>
                  <a:srgbClr val="000000"/>
                </a:solidFill>
                <a:latin typeface="Arial" charset="0"/>
              </a:rPr>
              <a:t>Лагуткин</a:t>
            </a:r>
            <a:r>
              <a:rPr lang="ru-RU" b="1" dirty="0">
                <a:solidFill>
                  <a:srgbClr val="000000"/>
                </a:solidFill>
                <a:latin typeface="Arial" charset="0"/>
              </a:rPr>
              <a:t> Е.С.</a:t>
            </a:r>
          </a:p>
        </p:txBody>
      </p:sp>
      <p:pic>
        <p:nvPicPr>
          <p:cNvPr id="4" name="Picture 2" descr="C:\Documents and Settings\01\Рабочий стол\Емельян\File01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095500"/>
            <a:ext cx="3545735" cy="23622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362200" y="4455310"/>
            <a:ext cx="6781800" cy="223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9522" rIns="0" bIns="9522" anchor="ctr">
            <a:spAutoFit/>
          </a:bodyPr>
          <a:lstStyle/>
          <a:p>
            <a:pPr algn="ctr"/>
            <a:endParaRPr lang="ru-RU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ru-RU" b="1" dirty="0">
                <a:solidFill>
                  <a:srgbClr val="000000"/>
                </a:solidFill>
                <a:latin typeface="Arial" charset="0"/>
              </a:rPr>
              <a:t>На стене дома 10 по улице Чайковского установлена мемориальная доска, текст которой гласит: </a:t>
            </a:r>
            <a:r>
              <a:rPr lang="ru-RU" b="1" dirty="0">
                <a:solidFill>
                  <a:srgbClr val="CC0000"/>
                </a:solidFill>
                <a:latin typeface="Arial" charset="0"/>
              </a:rPr>
              <a:t>«В этом доме в 1938-1983 годах жил начальник Краснознамённой местной противовоздушной обороны Ленинграда генерал-майор Емельян Сергеевич </a:t>
            </a:r>
            <a:r>
              <a:rPr lang="ru-RU" b="1" dirty="0" err="1">
                <a:solidFill>
                  <a:srgbClr val="CC0000"/>
                </a:solidFill>
                <a:latin typeface="Arial" charset="0"/>
              </a:rPr>
              <a:t>Лагуткин</a:t>
            </a:r>
            <a:r>
              <a:rPr lang="ru-RU" b="1" dirty="0">
                <a:solidFill>
                  <a:srgbClr val="CC0000"/>
                </a:solidFill>
                <a:latin typeface="Arial" charset="0"/>
              </a:rPr>
              <a:t> (1900–1983), один из организаторов обороны города в годы Великой Отечественной войны».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3124200" cy="22860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0" y="22860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</a:t>
            </a:r>
            <a:r>
              <a:rPr lang="ru-RU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нашем школьном музее есть </a:t>
            </a: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экспозиция, посвящённая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генерал-майору </a:t>
            </a:r>
            <a:r>
              <a:rPr lang="ru-RU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Лагуткину</a:t>
            </a: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Емельяну Сергеевичу </a:t>
            </a:r>
          </a:p>
        </p:txBody>
      </p:sp>
      <p:pic>
        <p:nvPicPr>
          <p:cNvPr id="5" name="Picture 4" descr="Личные вещи Е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328350"/>
            <a:ext cx="4800600" cy="216598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6" name="Picture 5" descr="Лагуткин Е С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4038600"/>
            <a:ext cx="4876800" cy="246951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5334000" y="685800"/>
            <a:ext cx="3810000" cy="490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C0000"/>
                </a:solidFill>
              </a:rPr>
              <a:t>21 августа 2008 года</a:t>
            </a:r>
            <a:r>
              <a:rPr lang="ru-RU" sz="2400" b="1" dirty="0">
                <a:solidFill>
                  <a:srgbClr val="000000"/>
                </a:solidFill>
              </a:rPr>
              <a:t> новому проезду в Петербурге было присвоено имя легендарного ленинградского генерала. Улица Генерала </a:t>
            </a:r>
            <a:r>
              <a:rPr lang="ru-RU" sz="2400" b="1" dirty="0" err="1">
                <a:solidFill>
                  <a:srgbClr val="000000"/>
                </a:solidFill>
              </a:rPr>
              <a:t>Лагуткина</a:t>
            </a:r>
            <a:r>
              <a:rPr lang="ru-RU" sz="2400" b="1" dirty="0">
                <a:solidFill>
                  <a:srgbClr val="000000"/>
                </a:solidFill>
              </a:rPr>
              <a:t> проходит в </a:t>
            </a:r>
            <a:r>
              <a:rPr lang="ru-RU" sz="2400" b="1" dirty="0" err="1">
                <a:solidFill>
                  <a:srgbClr val="000000"/>
                </a:solidFill>
              </a:rPr>
              <a:t>Ториках</a:t>
            </a:r>
            <a:r>
              <a:rPr lang="ru-RU" sz="2400" b="1" dirty="0">
                <a:solidFill>
                  <a:srgbClr val="000000"/>
                </a:solidFill>
              </a:rPr>
              <a:t> (</a:t>
            </a:r>
            <a:r>
              <a:rPr lang="ru-RU" sz="2400" b="1" dirty="0" err="1">
                <a:solidFill>
                  <a:srgbClr val="000000"/>
                </a:solidFill>
              </a:rPr>
              <a:t>Красносельский</a:t>
            </a:r>
            <a:r>
              <a:rPr lang="ru-RU" sz="2400" b="1" dirty="0">
                <a:solidFill>
                  <a:srgbClr val="000000"/>
                </a:solidFill>
              </a:rPr>
              <a:t> район) от Аннинского шоссе до военного аэродрома.</a:t>
            </a:r>
          </a:p>
        </p:txBody>
      </p:sp>
      <p:pic>
        <p:nvPicPr>
          <p:cNvPr id="4" name="Picture 2" descr="C:\Documents and Settings\01\Рабочий стол\Емельян\File009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4495800" cy="619887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1752600"/>
            <a:ext cx="784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Презентация подготовлена по материалам школьного музея КМПВО 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43492"/>
      </p:ext>
    </p:extLst>
  </p:cSld>
  <p:clrMapOvr>
    <a:masterClrMapping/>
  </p:clrMapOvr>
</p:sld>
</file>

<file path=ppt/theme/theme1.xml><?xml version="1.0" encoding="utf-8"?>
<a:theme xmlns:a="http://schemas.openxmlformats.org/drawingml/2006/main" name="Клен">
  <a:themeElements>
    <a:clrScheme name="Клен 7">
      <a:dk1>
        <a:srgbClr val="80ACC4"/>
      </a:dk1>
      <a:lt1>
        <a:srgbClr val="FFFFFF"/>
      </a:lt1>
      <a:dk2>
        <a:srgbClr val="B3D1DF"/>
      </a:dk2>
      <a:lt2>
        <a:srgbClr val="FFFFFF"/>
      </a:lt2>
      <a:accent1>
        <a:srgbClr val="5089A8"/>
      </a:accent1>
      <a:accent2>
        <a:srgbClr val="BBC6DB"/>
      </a:accent2>
      <a:accent3>
        <a:srgbClr val="D6E5EC"/>
      </a:accent3>
      <a:accent4>
        <a:srgbClr val="DADADA"/>
      </a:accent4>
      <a:accent5>
        <a:srgbClr val="B3C4D1"/>
      </a:accent5>
      <a:accent6>
        <a:srgbClr val="A9B3C6"/>
      </a:accent6>
      <a:hlink>
        <a:srgbClr val="0000FF"/>
      </a:hlink>
      <a:folHlink>
        <a:srgbClr val="006699"/>
      </a:folHlink>
    </a:clrScheme>
    <a:fontScheme name="Клен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437</TotalTime>
  <Words>333</Words>
  <Application>Microsoft Office PowerPoint</Application>
  <PresentationFormat>Экран (4:3)</PresentationFormat>
  <Paragraphs>48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Wingdings</vt:lpstr>
      <vt:lpstr>Клен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sch18</cp:lastModifiedBy>
  <cp:revision>156</cp:revision>
  <cp:lastPrinted>1601-01-01T00:00:00Z</cp:lastPrinted>
  <dcterms:created xsi:type="dcterms:W3CDTF">1601-01-01T00:00:00Z</dcterms:created>
  <dcterms:modified xsi:type="dcterms:W3CDTF">2018-01-30T11:41:41Z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