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25"/>
  </p:notesMasterIdLst>
  <p:sldIdLst>
    <p:sldId id="256" r:id="rId2"/>
    <p:sldId id="280" r:id="rId3"/>
    <p:sldId id="281" r:id="rId4"/>
    <p:sldId id="258" r:id="rId5"/>
    <p:sldId id="269" r:id="rId6"/>
    <p:sldId id="261" r:id="rId7"/>
    <p:sldId id="282" r:id="rId8"/>
    <p:sldId id="283" r:id="rId9"/>
    <p:sldId id="284" r:id="rId10"/>
    <p:sldId id="285" r:id="rId11"/>
    <p:sldId id="276" r:id="rId12"/>
    <p:sldId id="278" r:id="rId13"/>
    <p:sldId id="274" r:id="rId14"/>
    <p:sldId id="279" r:id="rId15"/>
    <p:sldId id="271" r:id="rId16"/>
    <p:sldId id="270" r:id="rId17"/>
    <p:sldId id="286" r:id="rId18"/>
    <p:sldId id="288" r:id="rId19"/>
    <p:sldId id="287" r:id="rId20"/>
    <p:sldId id="289" r:id="rId21"/>
    <p:sldId id="290" r:id="rId22"/>
    <p:sldId id="291" r:id="rId23"/>
    <p:sldId id="268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003A"/>
    <a:srgbClr val="66FFCC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77" autoAdjust="0"/>
    <p:restoredTop sz="94660"/>
  </p:normalViewPr>
  <p:slideViewPr>
    <p:cSldViewPr>
      <p:cViewPr varScale="1">
        <p:scale>
          <a:sx n="49" d="100"/>
          <a:sy n="49" d="100"/>
        </p:scale>
        <p:origin x="110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15 – 20 лет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Знают батик</c:v>
                </c:pt>
                <c:pt idx="1">
                  <c:v>Первый батик</c:v>
                </c:pt>
                <c:pt idx="2">
                  <c:v>Батик в одежде</c:v>
                </c:pt>
                <c:pt idx="3">
                  <c:v>Техники батика</c:v>
                </c:pt>
                <c:pt idx="4">
                  <c:v>Узелковый батик</c:v>
                </c:pt>
                <c:pt idx="5">
                  <c:v>Научиться батику</c:v>
                </c:pt>
              </c:strCache>
            </c:strRef>
          </c:cat>
          <c:val>
            <c:numRef>
              <c:f>Лист1!$B$2:$B$7</c:f>
              <c:numCache>
                <c:formatCode>0%</c:formatCode>
                <c:ptCount val="6"/>
                <c:pt idx="0">
                  <c:v>0.1</c:v>
                </c:pt>
                <c:pt idx="1">
                  <c:v>0.1</c:v>
                </c:pt>
                <c:pt idx="2">
                  <c:v>0.2</c:v>
                </c:pt>
                <c:pt idx="3">
                  <c:v>0.1</c:v>
                </c:pt>
                <c:pt idx="4">
                  <c:v>7.0000000000000021E-2</c:v>
                </c:pt>
                <c:pt idx="5">
                  <c:v>0.2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21 – 35 лет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Знают батик</c:v>
                </c:pt>
                <c:pt idx="1">
                  <c:v>Первый батик</c:v>
                </c:pt>
                <c:pt idx="2">
                  <c:v>Батик в одежде</c:v>
                </c:pt>
                <c:pt idx="3">
                  <c:v>Техники батика</c:v>
                </c:pt>
                <c:pt idx="4">
                  <c:v>Узелковый батик</c:v>
                </c:pt>
                <c:pt idx="5">
                  <c:v>Научиться батику</c:v>
                </c:pt>
              </c:strCache>
            </c:strRef>
          </c:cat>
          <c:val>
            <c:numRef>
              <c:f>Лист1!$C$2:$C$7</c:f>
              <c:numCache>
                <c:formatCode>0%</c:formatCode>
                <c:ptCount val="6"/>
                <c:pt idx="0">
                  <c:v>0.25</c:v>
                </c:pt>
                <c:pt idx="1">
                  <c:v>0.15000000000000002</c:v>
                </c:pt>
                <c:pt idx="2">
                  <c:v>0.25</c:v>
                </c:pt>
                <c:pt idx="3">
                  <c:v>0.25</c:v>
                </c:pt>
                <c:pt idx="4">
                  <c:v>0.15000000000000002</c:v>
                </c:pt>
                <c:pt idx="5">
                  <c:v>0.25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36 – 55 лет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Знают батик</c:v>
                </c:pt>
                <c:pt idx="1">
                  <c:v>Первый батик</c:v>
                </c:pt>
                <c:pt idx="2">
                  <c:v>Батик в одежде</c:v>
                </c:pt>
                <c:pt idx="3">
                  <c:v>Техники батика</c:v>
                </c:pt>
                <c:pt idx="4">
                  <c:v>Узелковый батик</c:v>
                </c:pt>
                <c:pt idx="5">
                  <c:v>Научиться батику</c:v>
                </c:pt>
              </c:strCache>
            </c:strRef>
          </c:cat>
          <c:val>
            <c:numRef>
              <c:f>Лист1!$D$2:$D$7</c:f>
              <c:numCache>
                <c:formatCode>0%</c:formatCode>
                <c:ptCount val="6"/>
                <c:pt idx="0">
                  <c:v>0.30000000000000004</c:v>
                </c:pt>
                <c:pt idx="1">
                  <c:v>0.25</c:v>
                </c:pt>
                <c:pt idx="2">
                  <c:v>0.30000000000000004</c:v>
                </c:pt>
                <c:pt idx="3">
                  <c:v>0.2</c:v>
                </c:pt>
                <c:pt idx="4">
                  <c:v>0.2</c:v>
                </c:pt>
                <c:pt idx="5">
                  <c:v>0.25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Старше 56 лет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Знают батик</c:v>
                </c:pt>
                <c:pt idx="1">
                  <c:v>Первый батик</c:v>
                </c:pt>
                <c:pt idx="2">
                  <c:v>Батик в одежде</c:v>
                </c:pt>
                <c:pt idx="3">
                  <c:v>Техники батика</c:v>
                </c:pt>
                <c:pt idx="4">
                  <c:v>Узелковый батик</c:v>
                </c:pt>
                <c:pt idx="5">
                  <c:v>Научиться батику</c:v>
                </c:pt>
              </c:strCache>
            </c:strRef>
          </c:cat>
          <c:val>
            <c:numRef>
              <c:f>Лист1!$E$2:$E$7</c:f>
              <c:numCache>
                <c:formatCode>0%</c:formatCode>
                <c:ptCount val="6"/>
                <c:pt idx="0">
                  <c:v>0.45</c:v>
                </c:pt>
                <c:pt idx="1">
                  <c:v>0.30000000000000004</c:v>
                </c:pt>
                <c:pt idx="2">
                  <c:v>0.35000000000000003</c:v>
                </c:pt>
                <c:pt idx="3">
                  <c:v>0.30000000000000004</c:v>
                </c:pt>
                <c:pt idx="4">
                  <c:v>0.30000000000000004</c:v>
                </c:pt>
                <c:pt idx="5">
                  <c:v>0.25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7169752"/>
        <c:axId val="137407040"/>
      </c:barChart>
      <c:catAx>
        <c:axId val="1371697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37407040"/>
        <c:crosses val="autoZero"/>
        <c:auto val="1"/>
        <c:lblAlgn val="ctr"/>
        <c:lblOffset val="100"/>
        <c:noMultiLvlLbl val="0"/>
      </c:catAx>
      <c:valAx>
        <c:axId val="13740704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3716975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4" Type="http://schemas.openxmlformats.org/officeDocument/2006/relationships/image" Target="../media/image1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5D7801-E3A0-4D6B-A153-2DADE90F9FEE}" type="doc">
      <dgm:prSet loTypeId="urn:microsoft.com/office/officeart/2005/8/layout/vList3#1" loCatId="list" qsTypeId="urn:microsoft.com/office/officeart/2005/8/quickstyle/simple1#1" qsCatId="simple" csTypeId="urn:microsoft.com/office/officeart/2005/8/colors/accent1_2#1" csCatId="accent1" phldr="1"/>
      <dgm:spPr/>
    </dgm:pt>
    <dgm:pt modelId="{779F4A66-C475-46C9-8C73-396CBF41114F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>
              <a:solidFill>
                <a:schemeClr val="tx1"/>
              </a:solidFill>
            </a:rPr>
            <a:t>Горячий батик- роспись по ткани с использованием различных резервирующих средств, таких как смесь парафина, воска, канифоли или смолы. </a:t>
          </a:r>
        </a:p>
        <a:p>
          <a:pPr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dirty="0"/>
        </a:p>
      </dgm:t>
    </dgm:pt>
    <dgm:pt modelId="{FED8586E-2A27-46CE-B055-C6B66D52DAE2}" type="parTrans" cxnId="{0A67A693-B944-4795-89ED-FE75985B0FDD}">
      <dgm:prSet/>
      <dgm:spPr/>
      <dgm:t>
        <a:bodyPr/>
        <a:lstStyle/>
        <a:p>
          <a:endParaRPr lang="ru-RU"/>
        </a:p>
      </dgm:t>
    </dgm:pt>
    <dgm:pt modelId="{B003D280-C50A-44AC-85B9-57357FF62BFA}" type="sibTrans" cxnId="{0A67A693-B944-4795-89ED-FE75985B0FDD}">
      <dgm:prSet/>
      <dgm:spPr/>
      <dgm:t>
        <a:bodyPr/>
        <a:lstStyle/>
        <a:p>
          <a:endParaRPr lang="ru-RU"/>
        </a:p>
      </dgm:t>
    </dgm:pt>
    <dgm:pt modelId="{C92A6C55-6C19-4DE5-8C65-336300C0D58E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>
              <a:solidFill>
                <a:schemeClr val="tx1"/>
              </a:solidFill>
            </a:rPr>
            <a:t>Холодный батик- отличается от горячего методом резервирования областей. Области которые резервируют от окраски покрывают специальным прозрачным резервным составом, растворимом в бензине (резиновый клей, парафин, бензин, канифоль).</a:t>
          </a:r>
        </a:p>
        <a:p>
          <a:pPr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dirty="0"/>
        </a:p>
      </dgm:t>
    </dgm:pt>
    <dgm:pt modelId="{A90CB45A-827C-4E2F-BCF6-8EFEED5FEECB}" type="parTrans" cxnId="{D0007173-ED8F-467B-8D24-F0A5E65A8DB3}">
      <dgm:prSet/>
      <dgm:spPr/>
      <dgm:t>
        <a:bodyPr/>
        <a:lstStyle/>
        <a:p>
          <a:endParaRPr lang="ru-RU"/>
        </a:p>
      </dgm:t>
    </dgm:pt>
    <dgm:pt modelId="{B6772418-0EAD-4703-A882-D38EA5896C21}" type="sibTrans" cxnId="{D0007173-ED8F-467B-8D24-F0A5E65A8DB3}">
      <dgm:prSet/>
      <dgm:spPr/>
      <dgm:t>
        <a:bodyPr/>
        <a:lstStyle/>
        <a:p>
          <a:endParaRPr lang="ru-RU"/>
        </a:p>
      </dgm:t>
    </dgm:pt>
    <dgm:pt modelId="{FC8F5793-C123-429F-B515-733A03A282F6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>
              <a:solidFill>
                <a:schemeClr val="tx1"/>
              </a:solidFill>
            </a:rPr>
            <a:t>Узелковый батик («</a:t>
          </a:r>
          <a:r>
            <a:rPr lang="ru-RU" sz="1600" dirty="0" err="1" smtClean="0">
              <a:solidFill>
                <a:schemeClr val="tx1"/>
              </a:solidFill>
            </a:rPr>
            <a:t>Шибори</a:t>
          </a:r>
          <a:r>
            <a:rPr lang="ru-RU" sz="1600" dirty="0" smtClean="0">
              <a:solidFill>
                <a:schemeClr val="tx1"/>
              </a:solidFill>
            </a:rPr>
            <a:t>»), - это скручивание ткани в узел. Множество вариантов узлов и их комбинаций гарантирует бесконечное разнообразие получаемых рисунков.</a:t>
          </a:r>
        </a:p>
        <a:p>
          <a:pPr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dirty="0"/>
        </a:p>
      </dgm:t>
    </dgm:pt>
    <dgm:pt modelId="{96FEAD1D-421F-4F83-BAA1-425DA16ADE71}" type="parTrans" cxnId="{BB0239C6-D1D2-4271-86E3-EA4CFA3F33AF}">
      <dgm:prSet/>
      <dgm:spPr/>
      <dgm:t>
        <a:bodyPr/>
        <a:lstStyle/>
        <a:p>
          <a:endParaRPr lang="ru-RU"/>
        </a:p>
      </dgm:t>
    </dgm:pt>
    <dgm:pt modelId="{54863CF5-1D38-4187-9B44-98097C39145C}" type="sibTrans" cxnId="{BB0239C6-D1D2-4271-86E3-EA4CFA3F33AF}">
      <dgm:prSet/>
      <dgm:spPr/>
      <dgm:t>
        <a:bodyPr/>
        <a:lstStyle/>
        <a:p>
          <a:endParaRPr lang="ru-RU"/>
        </a:p>
      </dgm:t>
    </dgm:pt>
    <dgm:pt modelId="{02BAC089-9E43-4271-8502-A30C4A4F14D1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>
              <a:solidFill>
                <a:schemeClr val="tx1"/>
              </a:solidFill>
            </a:rPr>
            <a:t>Свободная роспись- самый быстрый способ создать интересную живописную работу, в этом виде росписи проявляется почерк художника, стиль и мастерство.</a:t>
          </a:r>
        </a:p>
        <a:p>
          <a:pPr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dirty="0"/>
        </a:p>
      </dgm:t>
    </dgm:pt>
    <dgm:pt modelId="{7ACA16D6-6B08-4B90-A5EA-E9C4EEC83986}" type="parTrans" cxnId="{F27B2DA7-A749-40FF-BACF-24E5B9CEE730}">
      <dgm:prSet/>
      <dgm:spPr/>
      <dgm:t>
        <a:bodyPr/>
        <a:lstStyle/>
        <a:p>
          <a:endParaRPr lang="ru-RU"/>
        </a:p>
      </dgm:t>
    </dgm:pt>
    <dgm:pt modelId="{6E68D35D-CC8A-452F-8598-E00D04A41F04}" type="sibTrans" cxnId="{F27B2DA7-A749-40FF-BACF-24E5B9CEE730}">
      <dgm:prSet/>
      <dgm:spPr/>
      <dgm:t>
        <a:bodyPr/>
        <a:lstStyle/>
        <a:p>
          <a:endParaRPr lang="ru-RU"/>
        </a:p>
      </dgm:t>
    </dgm:pt>
    <dgm:pt modelId="{41280B69-540A-4C73-8E5A-50C427F75FDA}" type="pres">
      <dgm:prSet presAssocID="{815D7801-E3A0-4D6B-A153-2DADE90F9FEE}" presName="linearFlow" presStyleCnt="0">
        <dgm:presLayoutVars>
          <dgm:dir/>
          <dgm:resizeHandles val="exact"/>
        </dgm:presLayoutVars>
      </dgm:prSet>
      <dgm:spPr/>
    </dgm:pt>
    <dgm:pt modelId="{9523C804-6714-4ECC-B008-9EA0660EB4FB}" type="pres">
      <dgm:prSet presAssocID="{779F4A66-C475-46C9-8C73-396CBF41114F}" presName="composite" presStyleCnt="0"/>
      <dgm:spPr/>
    </dgm:pt>
    <dgm:pt modelId="{D21347B9-3E84-4B13-9DF4-D256C958700A}" type="pres">
      <dgm:prSet presAssocID="{779F4A66-C475-46C9-8C73-396CBF41114F}" presName="imgShp" presStyleLbl="fgImgPlace1" presStyleIdx="0" presStyleCnt="4" custScaleX="170172" custScaleY="164529" custLinFactNeighborX="-35810" custLinFactNeighborY="-17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35E4E765-7BE8-4F0C-B9DB-8057A6BD8446}" type="pres">
      <dgm:prSet presAssocID="{779F4A66-C475-46C9-8C73-396CBF41114F}" presName="txShp" presStyleLbl="node1" presStyleIdx="0" presStyleCnt="4" custScaleX="111293" custScaleY="133098" custLinFactNeighborX="3459" custLinFactNeighborY="-56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206DE7-4DDA-4AC1-A3B3-8ACE2DFCBF0E}" type="pres">
      <dgm:prSet presAssocID="{B003D280-C50A-44AC-85B9-57357FF62BFA}" presName="spacing" presStyleCnt="0"/>
      <dgm:spPr/>
    </dgm:pt>
    <dgm:pt modelId="{BCB259A2-392F-4C1B-A9AF-E517A970997F}" type="pres">
      <dgm:prSet presAssocID="{C92A6C55-6C19-4DE5-8C65-336300C0D58E}" presName="composite" presStyleCnt="0"/>
      <dgm:spPr/>
    </dgm:pt>
    <dgm:pt modelId="{7FC6AAA9-9859-4984-AFC0-9C2F128898FC}" type="pres">
      <dgm:prSet presAssocID="{C92A6C55-6C19-4DE5-8C65-336300C0D58E}" presName="imgShp" presStyleLbl="fgImgPlace1" presStyleIdx="1" presStyleCnt="4" custScaleX="172504" custScaleY="174789" custLinFactNeighborX="-32610" custLinFactNeighborY="-1053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5C83BF5E-9BAC-47FE-8C3E-6CCBC3D7F5F7}" type="pres">
      <dgm:prSet presAssocID="{C92A6C55-6C19-4DE5-8C65-336300C0D58E}" presName="txShp" presStyleLbl="node1" presStyleIdx="1" presStyleCnt="4" custScaleX="112520" custScaleY="205014" custLinFactNeighborX="3617" custLinFactNeighborY="-138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FE8571-2C5F-41C1-9912-36DCBC9B1F1E}" type="pres">
      <dgm:prSet presAssocID="{B6772418-0EAD-4703-A882-D38EA5896C21}" presName="spacing" presStyleCnt="0"/>
      <dgm:spPr/>
    </dgm:pt>
    <dgm:pt modelId="{E9904544-8537-4778-8748-02E88177417F}" type="pres">
      <dgm:prSet presAssocID="{FC8F5793-C123-429F-B515-733A03A282F6}" presName="composite" presStyleCnt="0"/>
      <dgm:spPr/>
    </dgm:pt>
    <dgm:pt modelId="{BF33757A-647E-4908-AE8A-5E0E770F93F3}" type="pres">
      <dgm:prSet presAssocID="{FC8F5793-C123-429F-B515-733A03A282F6}" presName="imgShp" presStyleLbl="fgImgPlace1" presStyleIdx="2" presStyleCnt="4" custScaleX="188344" custScaleY="175483" custLinFactNeighborX="-34403" custLinFactNeighborY="-1070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1883A410-8FEF-45F7-BDBF-7FE4BE2848E6}" type="pres">
      <dgm:prSet presAssocID="{FC8F5793-C123-429F-B515-733A03A282F6}" presName="txShp" presStyleLbl="node1" presStyleIdx="2" presStyleCnt="4" custScaleX="114616" custScaleY="147532" custLinFactNeighborX="3023" custLinFactNeighborY="-144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95787C-5DC8-4A54-A0E1-0D1C717146BF}" type="pres">
      <dgm:prSet presAssocID="{54863CF5-1D38-4187-9B44-98097C39145C}" presName="spacing" presStyleCnt="0"/>
      <dgm:spPr/>
    </dgm:pt>
    <dgm:pt modelId="{532C2E63-01C3-4CF1-988D-5234DC65BBAC}" type="pres">
      <dgm:prSet presAssocID="{02BAC089-9E43-4271-8502-A30C4A4F14D1}" presName="composite" presStyleCnt="0"/>
      <dgm:spPr/>
    </dgm:pt>
    <dgm:pt modelId="{189E3E9D-701C-4C75-8AD2-C264E9D3B62C}" type="pres">
      <dgm:prSet presAssocID="{02BAC089-9E43-4271-8502-A30C4A4F14D1}" presName="imgShp" presStyleLbl="fgImgPlace1" presStyleIdx="3" presStyleCnt="4" custScaleX="198809" custScaleY="182508" custLinFactNeighborX="-40110" custLinFactNeighborY="-32010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4E6B1B04-8EA0-4B73-81AB-E0B507F47837}" type="pres">
      <dgm:prSet presAssocID="{02BAC089-9E43-4271-8502-A30C4A4F14D1}" presName="txShp" presStyleLbl="node1" presStyleIdx="3" presStyleCnt="4" custScaleX="114562" custScaleY="146528" custLinFactNeighborX="3874" custLinFactNeighborY="-397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CF37D63-EC44-4563-9C2F-55F961C5D8E4}" type="presOf" srcId="{02BAC089-9E43-4271-8502-A30C4A4F14D1}" destId="{4E6B1B04-8EA0-4B73-81AB-E0B507F47837}" srcOrd="0" destOrd="0" presId="urn:microsoft.com/office/officeart/2005/8/layout/vList3#1"/>
    <dgm:cxn modelId="{1B928626-0E97-401B-96CF-BFD440FD7241}" type="presOf" srcId="{779F4A66-C475-46C9-8C73-396CBF41114F}" destId="{35E4E765-7BE8-4F0C-B9DB-8057A6BD8446}" srcOrd="0" destOrd="0" presId="urn:microsoft.com/office/officeart/2005/8/layout/vList3#1"/>
    <dgm:cxn modelId="{F27B2DA7-A749-40FF-BACF-24E5B9CEE730}" srcId="{815D7801-E3A0-4D6B-A153-2DADE90F9FEE}" destId="{02BAC089-9E43-4271-8502-A30C4A4F14D1}" srcOrd="3" destOrd="0" parTransId="{7ACA16D6-6B08-4B90-A5EA-E9C4EEC83986}" sibTransId="{6E68D35D-CC8A-452F-8598-E00D04A41F04}"/>
    <dgm:cxn modelId="{BFC4EC46-D94C-46AC-9C20-D52C26FE768B}" type="presOf" srcId="{C92A6C55-6C19-4DE5-8C65-336300C0D58E}" destId="{5C83BF5E-9BAC-47FE-8C3E-6CCBC3D7F5F7}" srcOrd="0" destOrd="0" presId="urn:microsoft.com/office/officeart/2005/8/layout/vList3#1"/>
    <dgm:cxn modelId="{BB0239C6-D1D2-4271-86E3-EA4CFA3F33AF}" srcId="{815D7801-E3A0-4D6B-A153-2DADE90F9FEE}" destId="{FC8F5793-C123-429F-B515-733A03A282F6}" srcOrd="2" destOrd="0" parTransId="{96FEAD1D-421F-4F83-BAA1-425DA16ADE71}" sibTransId="{54863CF5-1D38-4187-9B44-98097C39145C}"/>
    <dgm:cxn modelId="{0A67A693-B944-4795-89ED-FE75985B0FDD}" srcId="{815D7801-E3A0-4D6B-A153-2DADE90F9FEE}" destId="{779F4A66-C475-46C9-8C73-396CBF41114F}" srcOrd="0" destOrd="0" parTransId="{FED8586E-2A27-46CE-B055-C6B66D52DAE2}" sibTransId="{B003D280-C50A-44AC-85B9-57357FF62BFA}"/>
    <dgm:cxn modelId="{FCC25DC5-B7F8-40F2-9901-94DA2A5A756F}" type="presOf" srcId="{815D7801-E3A0-4D6B-A153-2DADE90F9FEE}" destId="{41280B69-540A-4C73-8E5A-50C427F75FDA}" srcOrd="0" destOrd="0" presId="urn:microsoft.com/office/officeart/2005/8/layout/vList3#1"/>
    <dgm:cxn modelId="{25FD3C79-8F55-4E5E-8418-3D6B411453A1}" type="presOf" srcId="{FC8F5793-C123-429F-B515-733A03A282F6}" destId="{1883A410-8FEF-45F7-BDBF-7FE4BE2848E6}" srcOrd="0" destOrd="0" presId="urn:microsoft.com/office/officeart/2005/8/layout/vList3#1"/>
    <dgm:cxn modelId="{D0007173-ED8F-467B-8D24-F0A5E65A8DB3}" srcId="{815D7801-E3A0-4D6B-A153-2DADE90F9FEE}" destId="{C92A6C55-6C19-4DE5-8C65-336300C0D58E}" srcOrd="1" destOrd="0" parTransId="{A90CB45A-827C-4E2F-BCF6-8EFEED5FEECB}" sibTransId="{B6772418-0EAD-4703-A882-D38EA5896C21}"/>
    <dgm:cxn modelId="{5965BA94-63EA-4420-A2A9-49E39A75754D}" type="presParOf" srcId="{41280B69-540A-4C73-8E5A-50C427F75FDA}" destId="{9523C804-6714-4ECC-B008-9EA0660EB4FB}" srcOrd="0" destOrd="0" presId="urn:microsoft.com/office/officeart/2005/8/layout/vList3#1"/>
    <dgm:cxn modelId="{E93E507B-6FDF-4086-A5E8-D4483DA59191}" type="presParOf" srcId="{9523C804-6714-4ECC-B008-9EA0660EB4FB}" destId="{D21347B9-3E84-4B13-9DF4-D256C958700A}" srcOrd="0" destOrd="0" presId="urn:microsoft.com/office/officeart/2005/8/layout/vList3#1"/>
    <dgm:cxn modelId="{8939D225-5515-424F-9448-2C8BE2FAAB53}" type="presParOf" srcId="{9523C804-6714-4ECC-B008-9EA0660EB4FB}" destId="{35E4E765-7BE8-4F0C-B9DB-8057A6BD8446}" srcOrd="1" destOrd="0" presId="urn:microsoft.com/office/officeart/2005/8/layout/vList3#1"/>
    <dgm:cxn modelId="{E7C9B873-C826-494D-8FAC-A4372B6D8EB2}" type="presParOf" srcId="{41280B69-540A-4C73-8E5A-50C427F75FDA}" destId="{8F206DE7-4DDA-4AC1-A3B3-8ACE2DFCBF0E}" srcOrd="1" destOrd="0" presId="urn:microsoft.com/office/officeart/2005/8/layout/vList3#1"/>
    <dgm:cxn modelId="{14D35AED-2CF5-4FC0-B352-BC0ECA87749C}" type="presParOf" srcId="{41280B69-540A-4C73-8E5A-50C427F75FDA}" destId="{BCB259A2-392F-4C1B-A9AF-E517A970997F}" srcOrd="2" destOrd="0" presId="urn:microsoft.com/office/officeart/2005/8/layout/vList3#1"/>
    <dgm:cxn modelId="{DBE87999-7910-43A7-A9FC-16305376D304}" type="presParOf" srcId="{BCB259A2-392F-4C1B-A9AF-E517A970997F}" destId="{7FC6AAA9-9859-4984-AFC0-9C2F128898FC}" srcOrd="0" destOrd="0" presId="urn:microsoft.com/office/officeart/2005/8/layout/vList3#1"/>
    <dgm:cxn modelId="{C57B1D16-5415-4458-A56D-9F8A909A4B18}" type="presParOf" srcId="{BCB259A2-392F-4C1B-A9AF-E517A970997F}" destId="{5C83BF5E-9BAC-47FE-8C3E-6CCBC3D7F5F7}" srcOrd="1" destOrd="0" presId="urn:microsoft.com/office/officeart/2005/8/layout/vList3#1"/>
    <dgm:cxn modelId="{C4CE576B-4A75-4548-82B9-89C8AFA88D54}" type="presParOf" srcId="{41280B69-540A-4C73-8E5A-50C427F75FDA}" destId="{54FE8571-2C5F-41C1-9912-36DCBC9B1F1E}" srcOrd="3" destOrd="0" presId="urn:microsoft.com/office/officeart/2005/8/layout/vList3#1"/>
    <dgm:cxn modelId="{9F086FA9-26C0-4944-8DA0-F6174C1982E3}" type="presParOf" srcId="{41280B69-540A-4C73-8E5A-50C427F75FDA}" destId="{E9904544-8537-4778-8748-02E88177417F}" srcOrd="4" destOrd="0" presId="urn:microsoft.com/office/officeart/2005/8/layout/vList3#1"/>
    <dgm:cxn modelId="{FE9D7529-174F-49C7-819A-00616D4D06B3}" type="presParOf" srcId="{E9904544-8537-4778-8748-02E88177417F}" destId="{BF33757A-647E-4908-AE8A-5E0E770F93F3}" srcOrd="0" destOrd="0" presId="urn:microsoft.com/office/officeart/2005/8/layout/vList3#1"/>
    <dgm:cxn modelId="{CC44003D-AA25-4A20-8A9B-57599DBD7C10}" type="presParOf" srcId="{E9904544-8537-4778-8748-02E88177417F}" destId="{1883A410-8FEF-45F7-BDBF-7FE4BE2848E6}" srcOrd="1" destOrd="0" presId="urn:microsoft.com/office/officeart/2005/8/layout/vList3#1"/>
    <dgm:cxn modelId="{68C6D56F-79D0-4559-9250-FDCF13D38536}" type="presParOf" srcId="{41280B69-540A-4C73-8E5A-50C427F75FDA}" destId="{3D95787C-5DC8-4A54-A0E1-0D1C717146BF}" srcOrd="5" destOrd="0" presId="urn:microsoft.com/office/officeart/2005/8/layout/vList3#1"/>
    <dgm:cxn modelId="{6AFBC9B7-5F47-47F6-952A-92F3C4035FF6}" type="presParOf" srcId="{41280B69-540A-4C73-8E5A-50C427F75FDA}" destId="{532C2E63-01C3-4CF1-988D-5234DC65BBAC}" srcOrd="6" destOrd="0" presId="urn:microsoft.com/office/officeart/2005/8/layout/vList3#1"/>
    <dgm:cxn modelId="{C1ABFC25-E8EB-49A4-80F7-E36C4EB063B7}" type="presParOf" srcId="{532C2E63-01C3-4CF1-988D-5234DC65BBAC}" destId="{189E3E9D-701C-4C75-8AD2-C264E9D3B62C}" srcOrd="0" destOrd="0" presId="urn:microsoft.com/office/officeart/2005/8/layout/vList3#1"/>
    <dgm:cxn modelId="{BADA2E97-F2A7-4843-BC14-68BC1D661509}" type="presParOf" srcId="{532C2E63-01C3-4CF1-988D-5234DC65BBAC}" destId="{4E6B1B04-8EA0-4B73-81AB-E0B507F47837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D370BC7-0196-44D1-8BAF-FAEF7CD75FA7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65129B0-C092-4A16-AEE5-8C6699876E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2616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52FC83-D29C-4BFC-9F6A-3B5F4619DCC1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85640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5129B0-C092-4A16-AEE5-8C6699876ED5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3933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5129B0-C092-4A16-AEE5-8C6699876ED5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554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5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</p:grpSp>
      <p:sp>
        <p:nvSpPr>
          <p:cNvPr id="5940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940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72278-310C-4965-ACE7-58F84F2B4BDA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12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855D7-CA90-49F7-BA98-B488404991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9537C0-D4D6-4780-B38E-D1632FF887A4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6D2936-BFFA-464D-9A16-73FB4297E1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5FFBAD-3FA2-4269-989B-6E7B191FBA15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60BBD-BA81-406A-95B1-5CA2E2E667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906113-9EFE-41A2-933E-64DEDF4B9B69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4B282B-83B1-445D-BF6C-DD335C6B15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AE233E-6CE2-4B94-BB05-E2780CB29555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EABC12-512F-4E62-A2BE-D68FDD8D79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43C9FB-2187-4F2A-A62D-A04680928D48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CE469-21AC-4B9A-A8FD-346C6EA046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7F678A-3C6B-404F-93A8-7DCEE355B42E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21D051-F0EE-4919-B2E0-358A392395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AF0850-61D9-4A5D-BE68-47A926A735D8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CBE53-7BEF-43DB-ADAE-5E2BBA41C0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F259A0-06F4-4344-8634-A1280FA8C815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CE238A-9B25-4DA4-92E0-ECA63205D7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B4DA3C-0C68-4163-9208-2144447E1A73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0D26E9-1B89-42DD-8A9D-E5622BFBEE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41392-0FF1-412D-A532-6163ECF961B6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F071D-691F-4236-A954-9D7F913F42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58371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58372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58373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58374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58375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</p:grpSp>
      <p:sp>
        <p:nvSpPr>
          <p:cNvPr id="1126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837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fld id="{8037DE5A-2A21-49C1-A1BB-B036156CB22B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837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837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4632D861-F762-44C4-AB25-9DB85C3EC2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271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696" r:id="rId2"/>
    <p:sldLayoutId id="2147483695" r:id="rId3"/>
    <p:sldLayoutId id="2147483694" r:id="rId4"/>
    <p:sldLayoutId id="2147483693" r:id="rId5"/>
    <p:sldLayoutId id="2147483692" r:id="rId6"/>
    <p:sldLayoutId id="2147483691" r:id="rId7"/>
    <p:sldLayoutId id="2147483690" r:id="rId8"/>
    <p:sldLayoutId id="2147483689" r:id="rId9"/>
    <p:sldLayoutId id="2147483688" r:id="rId10"/>
    <p:sldLayoutId id="2147483687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.png"/><Relationship Id="rId4" Type="http://schemas.openxmlformats.org/officeDocument/2006/relationships/image" Target="../media/image4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hyperlink" Target="http://svistanet.com/wp-content/uploads/2014/11/batik-05-e1415726505941.jpg" TargetMode="External"/><Relationship Id="rId7" Type="http://schemas.openxmlformats.org/officeDocument/2006/relationships/hyperlink" Target="http://svistanet.com/wp-content/uploads/2014/11/batik-21-e1415727781254.jpg" TargetMode="External"/><Relationship Id="rId12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11" Type="http://schemas.openxmlformats.org/officeDocument/2006/relationships/hyperlink" Target="http://freelance.ru/img/portfolio/pics/00/04/53/283613.jpg" TargetMode="External"/><Relationship Id="rId5" Type="http://schemas.openxmlformats.org/officeDocument/2006/relationships/hyperlink" Target="http://u.jimdo.com/www400/o/s6e1a6aacf6a0b066/img/ic927c8420db7924c/1334674100/std/image.jpg" TargetMode="External"/><Relationship Id="rId10" Type="http://schemas.openxmlformats.org/officeDocument/2006/relationships/image" Target="../media/image5.jpeg"/><Relationship Id="rId4" Type="http://schemas.openxmlformats.org/officeDocument/2006/relationships/image" Target="../media/image2.jpeg"/><Relationship Id="rId9" Type="http://schemas.openxmlformats.org/officeDocument/2006/relationships/hyperlink" Target="http://svistanet.com/wp-content/uploads/2014/11/batik-17.jpg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s44.radikal.ru/i105/0907/b1/403174a75d29.jp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stylemyhouse.ru/?p=865" TargetMode="External"/><Relationship Id="rId13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5.jpeg"/><Relationship Id="rId12" Type="http://schemas.openxmlformats.org/officeDocument/2006/relationships/hyperlink" Target="http://evdokimov.ru/galina/na-stroitelstvo-khrama-mikhaila-arkhangela_2.html" TargetMode="External"/><Relationship Id="rId2" Type="http://schemas.openxmlformats.org/officeDocument/2006/relationships/hyperlink" Target="http://hq-pix.ru/oboi/oduvanchiki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sovoblog.ru/2012/04/" TargetMode="External"/><Relationship Id="rId11" Type="http://schemas.openxmlformats.org/officeDocument/2006/relationships/image" Target="../media/image17.jpeg"/><Relationship Id="rId5" Type="http://schemas.openxmlformats.org/officeDocument/2006/relationships/image" Target="../media/image14.jpeg"/><Relationship Id="rId10" Type="http://schemas.openxmlformats.org/officeDocument/2006/relationships/hyperlink" Target="http://ru.depositphotos.com/40650377/stock-illustration-vector-sketch-illustration-hip-hop.html" TargetMode="External"/><Relationship Id="rId4" Type="http://schemas.openxmlformats.org/officeDocument/2006/relationships/hyperlink" Target="http://interesnyesaity.ru/2013/03/01/vektornye-krasnye-rozy-risunok/" TargetMode="External"/><Relationship Id="rId9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../media/image29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12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11" Type="http://schemas.openxmlformats.org/officeDocument/2006/relationships/image" Target="../media/image27.jpeg"/><Relationship Id="rId5" Type="http://schemas.openxmlformats.org/officeDocument/2006/relationships/image" Target="../media/image21.jpeg"/><Relationship Id="rId15" Type="http://schemas.openxmlformats.org/officeDocument/2006/relationships/image" Target="../media/image3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Relationship Id="rId1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23850" y="1700213"/>
            <a:ext cx="8569325" cy="2447925"/>
          </a:xfrm>
        </p:spPr>
        <p:txBody>
          <a:bodyPr anchor="b"/>
          <a:lstStyle/>
          <a:p>
            <a:pPr algn="ctr" eaLnBrk="1" hangingPunct="1"/>
            <a:r>
              <a:rPr lang="ru-RU" sz="4400" b="1" dirty="0" smtClean="0">
                <a:solidFill>
                  <a:srgbClr val="00003A"/>
                </a:solidFill>
              </a:rPr>
              <a:t>Исследовательский проект </a:t>
            </a:r>
            <a:br>
              <a:rPr lang="ru-RU" sz="4400" b="1" dirty="0" smtClean="0">
                <a:solidFill>
                  <a:srgbClr val="00003A"/>
                </a:solidFill>
              </a:rPr>
            </a:br>
            <a:r>
              <a:rPr lang="ru-RU" sz="4400" b="1" dirty="0" smtClean="0">
                <a:solidFill>
                  <a:srgbClr val="00003A"/>
                </a:solidFill>
              </a:rPr>
              <a:t>«Искусство батика – от первого мазка до картины»</a:t>
            </a:r>
          </a:p>
        </p:txBody>
      </p:sp>
      <p:sp>
        <p:nvSpPr>
          <p:cNvPr id="24584" name="Text Box 10"/>
          <p:cNvSpPr txBox="1">
            <a:spLocks noChangeArrowheads="1"/>
          </p:cNvSpPr>
          <p:nvPr/>
        </p:nvSpPr>
        <p:spPr bwMode="auto">
          <a:xfrm>
            <a:off x="323850" y="214290"/>
            <a:ext cx="882015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400" dirty="0"/>
              <a:t>Министерство общего и профессионального образования</a:t>
            </a:r>
          </a:p>
          <a:p>
            <a:pPr algn="ctr"/>
            <a:r>
              <a:rPr lang="ru-RU" sz="1400" dirty="0"/>
              <a:t>Свердловской области</a:t>
            </a:r>
          </a:p>
          <a:p>
            <a:pPr algn="ctr"/>
            <a:r>
              <a:rPr lang="ru-RU" sz="1400" dirty="0" smtClean="0"/>
              <a:t>Управление </a:t>
            </a:r>
            <a:r>
              <a:rPr lang="ru-RU" sz="1400" dirty="0"/>
              <a:t>образования Администрации городского округа Сухой Лог</a:t>
            </a:r>
          </a:p>
          <a:p>
            <a:pPr algn="ctr"/>
            <a:r>
              <a:rPr lang="ru-RU" sz="1400" dirty="0"/>
              <a:t>Муниципальное автономное общеобразовательное учреждение</a:t>
            </a:r>
          </a:p>
          <a:p>
            <a:pPr algn="ctr"/>
            <a:r>
              <a:rPr lang="ru-RU" sz="1400" dirty="0"/>
              <a:t>«Средняя общеобразовательная школа № 4</a:t>
            </a:r>
            <a:r>
              <a:rPr lang="ru-RU" sz="1400" dirty="0" smtClean="0"/>
              <a:t>»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857752" y="4786322"/>
            <a:ext cx="42862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/>
              <a:t>Исполнитель:</a:t>
            </a:r>
          </a:p>
          <a:p>
            <a:pPr algn="r"/>
            <a:r>
              <a:rPr lang="ru-RU" dirty="0" smtClean="0"/>
              <a:t> </a:t>
            </a:r>
            <a:r>
              <a:rPr lang="ru-RU" dirty="0" err="1" smtClean="0"/>
              <a:t>Худорожкова</a:t>
            </a:r>
            <a:r>
              <a:rPr lang="ru-RU" dirty="0" smtClean="0"/>
              <a:t> Елена Алексеевна, </a:t>
            </a:r>
          </a:p>
          <a:p>
            <a:pPr algn="r"/>
            <a:r>
              <a:rPr lang="ru-RU" dirty="0" smtClean="0"/>
              <a:t>учащаяся 8 «б» класса МАОУ СОШ 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7554" y="3643314"/>
            <a:ext cx="2428892" cy="500066"/>
          </a:xfrm>
        </p:spPr>
        <p:txBody>
          <a:bodyPr/>
          <a:lstStyle/>
          <a:p>
            <a:pPr algn="ctr"/>
            <a:r>
              <a:rPr lang="ru-RU" sz="2000" dirty="0" smtClean="0"/>
              <a:t>Картина «Собор»</a:t>
            </a:r>
            <a:endParaRPr lang="ru-RU" sz="2000" dirty="0"/>
          </a:p>
        </p:txBody>
      </p:sp>
      <p:pic>
        <p:nvPicPr>
          <p:cNvPr id="3074" name="Picture 2" descr="IMG_664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35348">
            <a:off x="357675" y="553758"/>
            <a:ext cx="2558229" cy="3197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IMG_659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357166"/>
            <a:ext cx="2425700" cy="311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IMG_662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60667">
            <a:off x="6265757" y="671151"/>
            <a:ext cx="2562044" cy="3166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5400000">
            <a:off x="3497250" y="2574923"/>
            <a:ext cx="1782337" cy="5347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3071802" y="6198990"/>
            <a:ext cx="3143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Палантин «Пески пустыни»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 rot="888614">
            <a:off x="5895572" y="3888815"/>
            <a:ext cx="2456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Футболка «Сова»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 rot="20725797">
            <a:off x="641664" y="3712819"/>
            <a:ext cx="28250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Картина «Одуванчики»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42852"/>
            <a:ext cx="8229600" cy="1214446"/>
          </a:xfrm>
        </p:spPr>
        <p:txBody>
          <a:bodyPr/>
          <a:lstStyle/>
          <a:p>
            <a:pPr algn="ctr" eaLnBrk="1" hangingPunct="1"/>
            <a:r>
              <a:rPr lang="ru-RU" sz="3400" dirty="0" smtClean="0">
                <a:solidFill>
                  <a:srgbClr val="00003A"/>
                </a:solidFill>
              </a:rPr>
              <a:t>Технология изготовления картины  «Одуванчики»</a:t>
            </a:r>
            <a:r>
              <a:rPr lang="ru-RU" sz="3400" dirty="0" smtClean="0"/>
              <a:t> </a:t>
            </a:r>
          </a:p>
        </p:txBody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00694" y="928670"/>
            <a:ext cx="3643306" cy="6143668"/>
          </a:xfrm>
        </p:spPr>
        <p:txBody>
          <a:bodyPr/>
          <a:lstStyle/>
          <a:p>
            <a:pPr>
              <a:buNone/>
            </a:pPr>
            <a:r>
              <a:rPr lang="ru-RU" sz="1600" dirty="0" smtClean="0"/>
              <a:t>1. Отрежьте кусок шелковой ткани;</a:t>
            </a:r>
          </a:p>
          <a:p>
            <a:pPr>
              <a:buNone/>
            </a:pPr>
            <a:r>
              <a:rPr lang="ru-RU" sz="1600" dirty="0" smtClean="0"/>
              <a:t>2. Постирайте ткань в теплой воде с порошком для деликатных тканей, чтобы избавиться от закрепляющего состава;</a:t>
            </a:r>
          </a:p>
          <a:p>
            <a:pPr>
              <a:buNone/>
            </a:pPr>
            <a:r>
              <a:rPr lang="ru-RU" sz="1600" dirty="0" smtClean="0"/>
              <a:t> 3. Просушите ткань до полного высыхания;</a:t>
            </a:r>
          </a:p>
          <a:p>
            <a:pPr>
              <a:buNone/>
            </a:pPr>
            <a:r>
              <a:rPr lang="ru-RU" sz="1600" dirty="0" smtClean="0"/>
              <a:t>4. Натяните ткань на подрамник, закрепите  на нем;</a:t>
            </a:r>
          </a:p>
          <a:p>
            <a:pPr>
              <a:buNone/>
            </a:pPr>
            <a:r>
              <a:rPr lang="ru-RU" sz="1600" dirty="0" smtClean="0"/>
              <a:t>5.  Нанесите рисунок твердым, хорошо заточенным карандашом. Если у вас есть готовый эскиз, то следует перенести изображение в точном масштабе, но можно начинать рисовать и без него, полагаясь на вашу фантазию;</a:t>
            </a:r>
          </a:p>
          <a:p>
            <a:pPr>
              <a:buNone/>
            </a:pPr>
            <a:r>
              <a:rPr lang="ru-RU" sz="1600" dirty="0" smtClean="0"/>
              <a:t>6. После переноса эскиза нужно нанести по его контуру резервирующий состав;</a:t>
            </a:r>
          </a:p>
          <a:p>
            <a:pPr>
              <a:buNone/>
            </a:pPr>
            <a:r>
              <a:rPr lang="ru-RU" sz="1600" dirty="0" smtClean="0"/>
              <a:t>7. Просушите полотно в течение 1-1,5 часов;</a:t>
            </a:r>
          </a:p>
          <a:p>
            <a:r>
              <a:rPr lang="ru-RU" sz="1600" dirty="0" smtClean="0"/>
              <a:t> </a:t>
            </a:r>
          </a:p>
          <a:p>
            <a:pPr eaLnBrk="1" hangingPunct="1">
              <a:buNone/>
            </a:pPr>
            <a:endParaRPr lang="ru-RU" sz="1400" dirty="0" smtClean="0"/>
          </a:p>
        </p:txBody>
      </p:sp>
      <p:pic>
        <p:nvPicPr>
          <p:cNvPr id="36873" name="Picture 9" descr="IMG_661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6600184">
            <a:off x="-209322" y="3855073"/>
            <a:ext cx="3011366" cy="2258250"/>
          </a:xfrm>
          <a:prstGeom prst="rect">
            <a:avLst/>
          </a:prstGeom>
          <a:noFill/>
        </p:spPr>
      </p:pic>
      <p:pic>
        <p:nvPicPr>
          <p:cNvPr id="1026" name="Picture 2" descr="C:\Documents and Settings\USERDEF\Рабочий стол\Лена\IMG_66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42" y="1357298"/>
            <a:ext cx="2211052" cy="3346456"/>
          </a:xfrm>
          <a:prstGeom prst="rect">
            <a:avLst/>
          </a:prstGeom>
          <a:noFill/>
        </p:spPr>
      </p:pic>
      <p:pic>
        <p:nvPicPr>
          <p:cNvPr id="36875" name="Picture 11" descr="IMG_661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5906779">
            <a:off x="2582609" y="3652294"/>
            <a:ext cx="3281436" cy="24610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00" y="0"/>
            <a:ext cx="7229500" cy="1143000"/>
          </a:xfrm>
        </p:spPr>
        <p:txBody>
          <a:bodyPr/>
          <a:lstStyle/>
          <a:p>
            <a:pPr algn="ctr" eaLnBrk="1" hangingPunct="1"/>
            <a:r>
              <a:rPr lang="ru-RU" sz="3400" dirty="0" smtClean="0">
                <a:solidFill>
                  <a:srgbClr val="00003A"/>
                </a:solidFill>
              </a:rPr>
              <a:t>Технология изготовления картины  «Одуванчики»</a:t>
            </a:r>
          </a:p>
        </p:txBody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86380" y="1142984"/>
            <a:ext cx="3400420" cy="498794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 </a:t>
            </a:r>
            <a:r>
              <a:rPr lang="ru-RU" sz="1600" dirty="0" smtClean="0"/>
              <a:t>8. Нанесите краску в необходимые места, также помня про соблюдение цветового баланса. Для создания </a:t>
            </a:r>
            <a:r>
              <a:rPr lang="ru-RU" sz="1600" dirty="0" err="1" smtClean="0"/>
              <a:t>краккелюрного</a:t>
            </a:r>
            <a:r>
              <a:rPr lang="ru-RU" sz="1600" dirty="0" smtClean="0"/>
              <a:t> эффекта  посыпьте на краску соль и оставить на 30 минут;</a:t>
            </a:r>
          </a:p>
          <a:p>
            <a:pPr>
              <a:buNone/>
            </a:pPr>
            <a:r>
              <a:rPr lang="ru-RU" sz="1600" dirty="0" smtClean="0"/>
              <a:t>9. Просушите полотно в течение 3-4 часов, до полного высыхания красок;</a:t>
            </a:r>
          </a:p>
          <a:p>
            <a:pPr>
              <a:buNone/>
            </a:pPr>
            <a:r>
              <a:rPr lang="ru-RU" sz="1600" dirty="0" smtClean="0"/>
              <a:t> 10. Декорируйте ваше изделие контурами, мелками по ткани и др.;</a:t>
            </a:r>
          </a:p>
          <a:p>
            <a:pPr>
              <a:buNone/>
            </a:pPr>
            <a:r>
              <a:rPr lang="ru-RU" sz="1600" dirty="0" smtClean="0"/>
              <a:t>11. Снимите ткань с подрамника. Натяните на картон, скрепив  сзади ткань. Вставьте готовую картину в раму.</a:t>
            </a:r>
          </a:p>
          <a:p>
            <a:pPr>
              <a:buNone/>
            </a:pPr>
            <a:r>
              <a:rPr lang="ru-RU" sz="1600" dirty="0" smtClean="0"/>
              <a:t> </a:t>
            </a:r>
            <a:endParaRPr lang="ru-RU" sz="1600" dirty="0"/>
          </a:p>
        </p:txBody>
      </p:sp>
      <p:pic>
        <p:nvPicPr>
          <p:cNvPr id="38916" name="Picture 4" descr="IMG_664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6466869">
            <a:off x="-64648" y="1577990"/>
            <a:ext cx="3194575" cy="2396189"/>
          </a:xfrm>
          <a:prstGeom prst="rect">
            <a:avLst/>
          </a:prstGeom>
          <a:noFill/>
        </p:spPr>
      </p:pic>
      <p:pic>
        <p:nvPicPr>
          <p:cNvPr id="38917" name="Picture 5" descr="IMG_664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5977351">
            <a:off x="1716450" y="3135207"/>
            <a:ext cx="3800499" cy="28500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5" descr="IMG_664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315410">
            <a:off x="337493" y="1257167"/>
            <a:ext cx="2803076" cy="3737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6" descr="IMG_664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5477389">
            <a:off x="5186286" y="1772764"/>
            <a:ext cx="3810971" cy="2859141"/>
          </a:xfrm>
          <a:prstGeom prst="rect">
            <a:avLst/>
          </a:prstGeom>
          <a:noFill/>
        </p:spPr>
      </p:pic>
      <p:sp>
        <p:nvSpPr>
          <p:cNvPr id="32776" name="WordArt 8"/>
          <p:cNvSpPr>
            <a:spLocks noChangeArrowheads="1" noChangeShapeType="1" noTextEdit="1"/>
          </p:cNvSpPr>
          <p:nvPr/>
        </p:nvSpPr>
        <p:spPr bwMode="auto">
          <a:xfrm>
            <a:off x="1908175" y="549275"/>
            <a:ext cx="5903913" cy="935038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CC99FF"/>
                </a:solidFill>
                <a:latin typeface="Arial"/>
                <a:cs typeface="Arial"/>
              </a:rPr>
              <a:t>Техника холодного батика</a:t>
            </a:r>
          </a:p>
        </p:txBody>
      </p:sp>
      <p:pic>
        <p:nvPicPr>
          <p:cNvPr id="32777" name="Picture 6" descr="IMG_6593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71802" y="1500174"/>
            <a:ext cx="2997200" cy="3998913"/>
          </a:xfrm>
          <a:noFill/>
        </p:spPr>
      </p:pic>
      <p:sp>
        <p:nvSpPr>
          <p:cNvPr id="32778" name="Text Box 10"/>
          <p:cNvSpPr txBox="1">
            <a:spLocks noChangeArrowheads="1"/>
          </p:cNvSpPr>
          <p:nvPr/>
        </p:nvSpPr>
        <p:spPr bwMode="auto">
          <a:xfrm rot="21354820">
            <a:off x="484220" y="5073440"/>
            <a:ext cx="266891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/>
              <a:t>Картина «Одуванчики»</a:t>
            </a:r>
          </a:p>
        </p:txBody>
      </p:sp>
      <p:sp>
        <p:nvSpPr>
          <p:cNvPr id="32779" name="Text Box 11"/>
          <p:cNvSpPr txBox="1">
            <a:spLocks noChangeArrowheads="1"/>
          </p:cNvSpPr>
          <p:nvPr/>
        </p:nvSpPr>
        <p:spPr bwMode="auto">
          <a:xfrm>
            <a:off x="2987675" y="5805488"/>
            <a:ext cx="30241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/>
              <a:t>Картина «Собор»</a:t>
            </a:r>
          </a:p>
        </p:txBody>
      </p:sp>
      <p:sp>
        <p:nvSpPr>
          <p:cNvPr id="32780" name="Text Box 12"/>
          <p:cNvSpPr txBox="1">
            <a:spLocks noChangeArrowheads="1"/>
          </p:cNvSpPr>
          <p:nvPr/>
        </p:nvSpPr>
        <p:spPr bwMode="auto">
          <a:xfrm rot="774728">
            <a:off x="5953836" y="5312726"/>
            <a:ext cx="26368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Панно </a:t>
            </a:r>
            <a:r>
              <a:rPr lang="ru-RU" dirty="0" smtClean="0"/>
              <a:t>«Калейдоскоп»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Техника горячего батика</a:t>
            </a:r>
          </a:p>
        </p:txBody>
      </p:sp>
      <p:pic>
        <p:nvPicPr>
          <p:cNvPr id="51205" name="Picture 5" descr="IMG_663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1557338"/>
            <a:ext cx="3617913" cy="4824412"/>
          </a:xfrm>
          <a:prstGeom prst="rect">
            <a:avLst/>
          </a:prstGeom>
          <a:noFill/>
        </p:spPr>
      </p:pic>
      <p:sp>
        <p:nvSpPr>
          <p:cNvPr id="51206" name="Text Box 6"/>
          <p:cNvSpPr txBox="1">
            <a:spLocks noChangeArrowheads="1"/>
          </p:cNvSpPr>
          <p:nvPr/>
        </p:nvSpPr>
        <p:spPr bwMode="auto">
          <a:xfrm>
            <a:off x="4071934" y="3753802"/>
            <a:ext cx="507206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dirty="0"/>
              <a:t>Картина </a:t>
            </a:r>
            <a:endParaRPr lang="ru-RU" sz="4000" dirty="0" smtClean="0"/>
          </a:p>
          <a:p>
            <a:pPr algn="ctr">
              <a:spcBef>
                <a:spcPct val="50000"/>
              </a:spcBef>
            </a:pPr>
            <a:r>
              <a:rPr lang="ru-RU" sz="4000" dirty="0" smtClean="0"/>
              <a:t>«</a:t>
            </a:r>
            <a:r>
              <a:rPr lang="ru-RU" sz="4000" dirty="0"/>
              <a:t>Первый урожай»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WordArt 5"/>
          <p:cNvSpPr>
            <a:spLocks noChangeArrowheads="1" noChangeShapeType="1" noTextEdit="1"/>
          </p:cNvSpPr>
          <p:nvPr/>
        </p:nvSpPr>
        <p:spPr bwMode="auto">
          <a:xfrm>
            <a:off x="1692275" y="333375"/>
            <a:ext cx="6049963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 dirty="0">
                <a:ln w="9525">
                  <a:noFill/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+mj-lt"/>
                <a:cs typeface="Arial"/>
              </a:rPr>
              <a:t>Техника </a:t>
            </a:r>
            <a:r>
              <a:rPr lang="ru-RU" sz="3600" kern="10" spc="720" dirty="0">
                <a:ln w="9525">
                  <a:noFill/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"/>
                <a:cs typeface="Arial"/>
              </a:rPr>
              <a:t>узелкового батика</a:t>
            </a:r>
          </a:p>
        </p:txBody>
      </p:sp>
      <p:pic>
        <p:nvPicPr>
          <p:cNvPr id="34822" name="Picture 7" descr="IMG_662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99894">
            <a:off x="4851660" y="1481982"/>
            <a:ext cx="3524250" cy="4933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7" descr="IMG_662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6471371">
            <a:off x="66675" y="2101851"/>
            <a:ext cx="4941887" cy="37068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</p:spPr>
        <p:txBody>
          <a:bodyPr anchor="b"/>
          <a:lstStyle/>
          <a:p>
            <a:pPr algn="ctr" eaLnBrk="1" hangingPunct="1"/>
            <a:r>
              <a:rPr lang="ru-RU" dirty="0" smtClean="0">
                <a:solidFill>
                  <a:srgbClr val="00003A"/>
                </a:solidFill>
              </a:rPr>
              <a:t>Футболки в технике свободная роспись</a:t>
            </a:r>
          </a:p>
        </p:txBody>
      </p:sp>
      <p:pic>
        <p:nvPicPr>
          <p:cNvPr id="31746" name="Picture 5" descr="IMG_662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525507">
            <a:off x="523288" y="2012861"/>
            <a:ext cx="2482454" cy="331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6" descr="IMG_662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19306">
            <a:off x="6190086" y="1984886"/>
            <a:ext cx="2541872" cy="3465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Text Box 5"/>
          <p:cNvSpPr txBox="1">
            <a:spLocks noChangeArrowheads="1"/>
          </p:cNvSpPr>
          <p:nvPr/>
        </p:nvSpPr>
        <p:spPr bwMode="auto">
          <a:xfrm rot="-656066">
            <a:off x="661517" y="5402393"/>
            <a:ext cx="277376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/>
              <a:t>Футболка «Сова»</a:t>
            </a: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 rot="715529">
            <a:off x="5442913" y="5678762"/>
            <a:ext cx="315446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/>
              <a:t>Футболка «Кеды»</a:t>
            </a:r>
          </a:p>
        </p:txBody>
      </p:sp>
      <p:pic>
        <p:nvPicPr>
          <p:cNvPr id="31753" name="Picture 6" descr="IMG_662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2214554"/>
            <a:ext cx="2417763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3357554" y="5643578"/>
            <a:ext cx="236538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/>
              <a:t>Футболка «Розы»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1143000"/>
          </a:xfrm>
        </p:spPr>
        <p:txBody>
          <a:bodyPr/>
          <a:lstStyle/>
          <a:p>
            <a:pPr algn="ctr"/>
            <a:r>
              <a:rPr lang="ru-RU" dirty="0" smtClean="0"/>
              <a:t>Расчёт стоимости картины «Собор»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71472" y="1285863"/>
          <a:ext cx="8001055" cy="5472399"/>
        </p:xfrm>
        <a:graphic>
          <a:graphicData uri="http://schemas.openxmlformats.org/drawingml/2006/table">
            <a:tbl>
              <a:tblPr/>
              <a:tblGrid>
                <a:gridCol w="920401"/>
                <a:gridCol w="2279687"/>
                <a:gridCol w="1600044"/>
                <a:gridCol w="1334206"/>
                <a:gridCol w="1866717"/>
              </a:tblGrid>
              <a:tr h="75128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2000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2000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Наименование материалов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Количество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Цена за 1 шт.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Расход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44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Ткань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1 метр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200-00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200-00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89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Краски акриловые для ткани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 упаковка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300-00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300-00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44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3.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Кисти художественные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3 штуки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44-00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132-00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44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4.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Баночка для воды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 штука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20-00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20-00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44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5.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Палитра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 штука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20-00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20-00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44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6.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Канцелярский нож (резак)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 штука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15-00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15-00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57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7.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Резерв для батика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 штука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15-00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15-00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44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8.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Рама для картины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 штука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00-00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00-00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446">
                <a:tc gridSpan="4"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Итого: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702-00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698500" y="2247900"/>
          <a:ext cx="7747000" cy="3878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smtClean="0"/>
              <a:t>Результаты </a:t>
            </a:r>
            <a:br>
              <a:rPr lang="ru-RU" sz="4000" dirty="0" smtClean="0"/>
            </a:br>
            <a:r>
              <a:rPr lang="ru-RU" sz="4000" dirty="0" smtClean="0"/>
              <a:t>социологического опроса</a:t>
            </a:r>
            <a:endParaRPr lang="ru-RU" sz="4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Выводы: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73627"/>
          </a:xfrm>
        </p:spPr>
        <p:txBody>
          <a:bodyPr/>
          <a:lstStyle/>
          <a:p>
            <a:pPr marL="514350" indent="-514350"/>
            <a:r>
              <a:rPr lang="ru-RU" sz="2800" dirty="0" smtClean="0"/>
              <a:t>История возникновения батика уходит далеко вглубь веков;</a:t>
            </a:r>
          </a:p>
          <a:p>
            <a:pPr marL="514350" indent="-514350"/>
            <a:r>
              <a:rPr lang="ru-RU" sz="2800" dirty="0" smtClean="0"/>
              <a:t>Со временем приемы, материалы, ткань, инструменты для батика видоизменялись;</a:t>
            </a:r>
          </a:p>
          <a:p>
            <a:pPr marL="514350" indent="-514350"/>
            <a:r>
              <a:rPr lang="ru-RU" sz="2800" dirty="0" smtClean="0"/>
              <a:t>Гармоничное сочетание в батике заключается в уравновешенности теплых и холодных, светлых и темных тонов. Один и тот же рисунок приобретает новое звучание от изменения цвета красок  в батике, может казаться ярким и красочным или сдержанным и блеклым;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005139">
            <a:off x="5960760" y="3558117"/>
            <a:ext cx="2747860" cy="259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http://tse1.mm.bing.net/th?id=OIP.M7bb49d6454ce5504ad6fc60bbe7dc329o0&amp;w=230&amp;h=170&amp;rs=1&amp;pcl=dddddd&amp;pid=1.1">
            <a:hlinkClick r:id="rId3" tgtFrame="_blank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rot="1627980">
            <a:off x="2900780" y="3270558"/>
            <a:ext cx="3413878" cy="274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tse4.mm.bing.net/th?id=OIP.Me29cf339a9df246d7d615108f2dfb70do0&amp;w=230&amp;h=170&amp;rs=1&amp;pcl=dddddd&amp;pid=1.1">
            <a:hlinkClick r:id="rId5" tgtFrame="_blank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 rot="1179316">
            <a:off x="454308" y="3265829"/>
            <a:ext cx="3263952" cy="2833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tse4.mm.bing.net/th?id=OIP.M928c3cd75cfcdda966653128eb92d509o0&amp;w=230&amp;h=170&amp;rs=1&amp;pcl=dddddd&amp;pid=1.1">
            <a:hlinkClick r:id="rId7" tgtFrame="_blank"/>
          </p:cNvPr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 rot="20593981">
            <a:off x="5172714" y="502116"/>
            <a:ext cx="3553295" cy="2962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tse1.mm.bing.net/th?id=OIP.M29fd70ae2f7576e433cf464b37c44321o0&amp;w=230&amp;h=170&amp;rs=1&amp;pcl=dddddd&amp;pid=1.1">
            <a:hlinkClick r:id="rId9" tgtFrame="_blank"/>
          </p:cNvPr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071802" y="214290"/>
            <a:ext cx="300039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tse3.mm.bing.net/th?id=OIP.Mebc012bcec9980b42aa4276a56d1939co0&amp;w=230&amp;h=170&amp;rs=1&amp;pcl=dddddd&amp;pid=1.1">
            <a:hlinkClick r:id="rId11" tgtFrame="_blank"/>
          </p:cNvPr>
          <p:cNvPicPr/>
          <p:nvPr/>
        </p:nvPicPr>
        <p:blipFill>
          <a:blip r:embed="rId12"/>
          <a:srcRect/>
          <a:stretch>
            <a:fillRect/>
          </a:stretch>
        </p:blipFill>
        <p:spPr bwMode="auto">
          <a:xfrm rot="20226948">
            <a:off x="409236" y="638982"/>
            <a:ext cx="3104844" cy="2733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143536"/>
          </a:xfrm>
        </p:spPr>
        <p:txBody>
          <a:bodyPr/>
          <a:lstStyle/>
          <a:p>
            <a:pPr lvl="0"/>
            <a:r>
              <a:rPr lang="ru-RU" sz="2800" dirty="0" smtClean="0"/>
              <a:t>В процессе целенаправленного создания картины, палантина, росписи футболки вырабатывается смелость действий, уверенность, свобода владения инструментами и материалами. Приобретается техническая легкость, свобода, которая является одним из побудителей рисования, создания образа предмета или явления;</a:t>
            </a:r>
          </a:p>
          <a:p>
            <a:pPr lvl="0"/>
            <a:r>
              <a:rPr lang="ru-RU" sz="2800" dirty="0" smtClean="0"/>
              <a:t>Обучение роспись по ткани способствует пониманию свойств разных материалов, их выразительных возможностей;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Выводы: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800" dirty="0" smtClean="0"/>
              <a:t>Формирование умения использовать при создании изображений различные техники, обогатило мою творческую деятельность;</a:t>
            </a:r>
          </a:p>
          <a:p>
            <a:pPr lvl="0"/>
            <a:r>
              <a:rPr lang="ru-RU" sz="2800" dirty="0" smtClean="0"/>
              <a:t>В процессе работы над проектом выполнила работы: </a:t>
            </a:r>
          </a:p>
          <a:p>
            <a:pPr lvl="0"/>
            <a:r>
              <a:rPr lang="ru-RU" sz="2800" dirty="0" smtClean="0"/>
              <a:t>Картина «Собор», картина «Одуванчики»,</a:t>
            </a:r>
          </a:p>
          <a:p>
            <a:pPr lvl="0"/>
            <a:r>
              <a:rPr lang="ru-RU" sz="2800" dirty="0" smtClean="0"/>
              <a:t>картина «Калейдоскоп», картина «Первый урожай», панно «</a:t>
            </a:r>
            <a:r>
              <a:rPr lang="ru-RU" sz="2800" dirty="0" err="1" smtClean="0"/>
              <a:t>Мозайка</a:t>
            </a:r>
            <a:r>
              <a:rPr lang="ru-RU" sz="2800" dirty="0" smtClean="0"/>
              <a:t>»; Палантины «Пески пустыни», «Брызги моря», «Круги радости»; Футболки «Кеды», «Розы», «Сова».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3372" y="0"/>
            <a:ext cx="3500462" cy="1000108"/>
          </a:xfrm>
        </p:spPr>
        <p:txBody>
          <a:bodyPr/>
          <a:lstStyle/>
          <a:p>
            <a:pPr algn="ctr"/>
            <a:r>
              <a:rPr lang="ru-RU" i="1" dirty="0" smtClean="0">
                <a:latin typeface="Mistral" pitchFamily="66" charset="0"/>
                <a:cs typeface="Aharoni" pitchFamily="2" charset="-79"/>
              </a:rPr>
              <a:t>Батик</a:t>
            </a:r>
            <a:endParaRPr lang="ru-RU" i="1" dirty="0">
              <a:latin typeface="Mistral" pitchFamily="66" charset="0"/>
              <a:cs typeface="Aharoni" pitchFamily="2" charset="-79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4810" y="785794"/>
            <a:ext cx="4286280" cy="5273693"/>
          </a:xfrm>
        </p:spPr>
        <p:txBody>
          <a:bodyPr/>
          <a:lstStyle/>
          <a:p>
            <a:pPr marL="0" indent="0">
              <a:spcBef>
                <a:spcPts val="100"/>
              </a:spcBef>
            </a:pPr>
            <a:r>
              <a:rPr lang="ru-RU" sz="1800" i="1" dirty="0" smtClean="0"/>
              <a:t>На платках узоры. Батик</a:t>
            </a:r>
            <a:br>
              <a:rPr lang="ru-RU" sz="1800" i="1" dirty="0" smtClean="0"/>
            </a:br>
            <a:r>
              <a:rPr lang="ru-RU" sz="1800" i="1" dirty="0" smtClean="0"/>
              <a:t>По сырому, трафарет,</a:t>
            </a:r>
            <a:br>
              <a:rPr lang="ru-RU" sz="1800" i="1" dirty="0" smtClean="0"/>
            </a:br>
            <a:r>
              <a:rPr lang="ru-RU" sz="1800" i="1" dirty="0" smtClean="0"/>
              <a:t>Аэрограф, штампом - бантик.</a:t>
            </a:r>
            <a:br>
              <a:rPr lang="ru-RU" sz="1800" i="1" dirty="0" smtClean="0"/>
            </a:br>
            <a:r>
              <a:rPr lang="ru-RU" sz="1800" i="1" dirty="0" smtClean="0"/>
              <a:t>В галерею Лафайет</a:t>
            </a:r>
            <a:br>
              <a:rPr lang="ru-RU" sz="1800" i="1" dirty="0" smtClean="0"/>
            </a:br>
            <a:r>
              <a:rPr lang="ru-RU" sz="1800" i="1" dirty="0" smtClean="0"/>
              <a:t/>
            </a:r>
            <a:br>
              <a:rPr lang="ru-RU" sz="1800" i="1" dirty="0" smtClean="0"/>
            </a:br>
            <a:r>
              <a:rPr lang="ru-RU" sz="1800" i="1" dirty="0" smtClean="0"/>
              <a:t>Отправляй и делай "бизнес"</a:t>
            </a:r>
            <a:br>
              <a:rPr lang="ru-RU" sz="1800" i="1" dirty="0" smtClean="0"/>
            </a:br>
            <a:r>
              <a:rPr lang="ru-RU" sz="1800" i="1" dirty="0" smtClean="0"/>
              <a:t>С </a:t>
            </a:r>
            <a:r>
              <a:rPr lang="ru-RU" sz="1800" i="1" dirty="0" err="1" smtClean="0"/>
              <a:t>растаможкой</a:t>
            </a:r>
            <a:r>
              <a:rPr lang="ru-RU" sz="1800" i="1" dirty="0" smtClean="0"/>
              <a:t> "для души".</a:t>
            </a:r>
            <a:br>
              <a:rPr lang="ru-RU" sz="1800" i="1" dirty="0" smtClean="0"/>
            </a:br>
            <a:r>
              <a:rPr lang="ru-RU" sz="1800" i="1" dirty="0" smtClean="0"/>
              <a:t>В </a:t>
            </a:r>
            <a:r>
              <a:rPr lang="ru-RU" sz="1800" i="1" dirty="0" err="1" smtClean="0"/>
              <a:t>деграде</a:t>
            </a:r>
            <a:r>
              <a:rPr lang="ru-RU" sz="1800" i="1" dirty="0" smtClean="0"/>
              <a:t> купальник-фитнес</a:t>
            </a:r>
            <a:br>
              <a:rPr lang="ru-RU" sz="1800" i="1" dirty="0" smtClean="0"/>
            </a:br>
            <a:r>
              <a:rPr lang="ru-RU" sz="1800" i="1" dirty="0" smtClean="0"/>
              <a:t>Или юбку распиши.</a:t>
            </a:r>
            <a:br>
              <a:rPr lang="ru-RU" sz="1800" i="1" dirty="0" smtClean="0"/>
            </a:br>
            <a:r>
              <a:rPr lang="ru-RU" sz="1800" i="1" dirty="0" smtClean="0"/>
              <a:t/>
            </a:r>
            <a:br>
              <a:rPr lang="ru-RU" sz="1800" i="1" dirty="0" smtClean="0"/>
            </a:br>
            <a:r>
              <a:rPr lang="ru-RU" sz="1800" i="1" dirty="0" smtClean="0"/>
              <a:t>День </a:t>
            </a:r>
            <a:r>
              <a:rPr lang="ru-RU" sz="1800" i="1" dirty="0" err="1" smtClean="0"/>
              <a:t>деньской</a:t>
            </a:r>
            <a:r>
              <a:rPr lang="ru-RU" sz="1800" i="1" dirty="0" smtClean="0"/>
              <a:t> по льну и хлопку,</a:t>
            </a:r>
            <a:br>
              <a:rPr lang="ru-RU" sz="1800" i="1" dirty="0" smtClean="0"/>
            </a:br>
            <a:r>
              <a:rPr lang="ru-RU" sz="1800" i="1" dirty="0" smtClean="0"/>
              <a:t>То по шёлку кракелюр.</a:t>
            </a:r>
            <a:br>
              <a:rPr lang="ru-RU" sz="1800" i="1" dirty="0" smtClean="0"/>
            </a:br>
            <a:r>
              <a:rPr lang="ru-RU" sz="1800" i="1" dirty="0" smtClean="0"/>
              <a:t>На картинах Крыма сопки,</a:t>
            </a:r>
            <a:br>
              <a:rPr lang="ru-RU" sz="1800" i="1" dirty="0" smtClean="0"/>
            </a:br>
            <a:r>
              <a:rPr lang="ru-RU" sz="1800" i="1" dirty="0" smtClean="0"/>
              <a:t>Города, цветы, ажур.</a:t>
            </a:r>
            <a:br>
              <a:rPr lang="ru-RU" sz="1800" i="1" dirty="0" smtClean="0"/>
            </a:br>
            <a:r>
              <a:rPr lang="ru-RU" sz="1800" i="1" dirty="0" smtClean="0"/>
              <a:t/>
            </a:r>
            <a:br>
              <a:rPr lang="ru-RU" sz="1800" i="1" dirty="0" smtClean="0"/>
            </a:br>
            <a:r>
              <a:rPr lang="ru-RU" sz="1800" i="1" dirty="0" smtClean="0"/>
              <a:t>Ты - фантазии заложник,</a:t>
            </a:r>
            <a:br>
              <a:rPr lang="ru-RU" sz="1800" i="1" dirty="0" smtClean="0"/>
            </a:br>
            <a:r>
              <a:rPr lang="ru-RU" sz="1800" i="1" dirty="0" smtClean="0"/>
              <a:t>Но душою светел, чист.</a:t>
            </a:r>
            <a:br>
              <a:rPr lang="ru-RU" sz="1800" i="1" dirty="0" smtClean="0"/>
            </a:br>
            <a:r>
              <a:rPr lang="ru-RU" sz="1800" i="1" dirty="0" smtClean="0"/>
              <a:t>По профессии - художник,</a:t>
            </a:r>
            <a:br>
              <a:rPr lang="ru-RU" sz="1800" i="1" dirty="0" smtClean="0"/>
            </a:br>
            <a:r>
              <a:rPr lang="ru-RU" sz="1800" dirty="0" smtClean="0"/>
              <a:t> </a:t>
            </a:r>
            <a:r>
              <a:rPr lang="ru-RU" sz="1800" i="1" dirty="0" smtClean="0"/>
              <a:t>По призванию - батист.</a:t>
            </a:r>
          </a:p>
          <a:p>
            <a:pPr marL="0" indent="0">
              <a:spcBef>
                <a:spcPts val="100"/>
              </a:spcBef>
              <a:buNone/>
            </a:pPr>
            <a:endParaRPr lang="ru-RU" sz="1800" dirty="0" smtClean="0">
              <a:solidFill>
                <a:schemeClr val="accent4"/>
              </a:solidFill>
            </a:endParaRPr>
          </a:p>
          <a:p>
            <a:pPr marL="0" indent="0">
              <a:spcBef>
                <a:spcPts val="100"/>
              </a:spcBef>
            </a:pPr>
            <a:endParaRPr lang="ru-RU" sz="1800" dirty="0" smtClean="0"/>
          </a:p>
          <a:p>
            <a:pPr marL="0" indent="0">
              <a:spcBef>
                <a:spcPts val="100"/>
              </a:spcBef>
              <a:buNone/>
            </a:pPr>
            <a:endParaRPr lang="ru-RU" sz="1800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57142"/>
            <a:ext cx="3643338" cy="5929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288" y="2276475"/>
            <a:ext cx="8229600" cy="1143000"/>
          </a:xfrm>
        </p:spPr>
        <p:txBody>
          <a:bodyPr anchor="b"/>
          <a:lstStyle/>
          <a:p>
            <a:pPr algn="ctr" eaLnBrk="1" hangingPunct="1"/>
            <a:r>
              <a:rPr lang="ru-RU" dirty="0" smtClean="0"/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Актуальность: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6503"/>
          </a:xfrm>
        </p:spPr>
        <p:txBody>
          <a:bodyPr/>
          <a:lstStyle/>
          <a:p>
            <a:r>
              <a:rPr lang="ru-RU" dirty="0" smtClean="0"/>
              <a:t>Возрождение и сохранение лучших традиции батика.</a:t>
            </a:r>
          </a:p>
          <a:p>
            <a:r>
              <a:rPr lang="ru-RU" dirty="0" smtClean="0"/>
              <a:t>Перенять опыт многих поколений и научиться искусству батика, как когда - то много веков назад расписывали ткань искусные мастерицы. </a:t>
            </a:r>
          </a:p>
          <a:p>
            <a:r>
              <a:rPr lang="ru-RU" dirty="0" smtClean="0"/>
              <a:t>Научиться и создавать различные произведения искусства, расписывать одежду, платки, палантины, картины, панно.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7158" y="214290"/>
            <a:ext cx="8229600" cy="1285884"/>
          </a:xfrm>
        </p:spPr>
        <p:txBody>
          <a:bodyPr anchor="b"/>
          <a:lstStyle/>
          <a:p>
            <a:pPr lvl="1" algn="ctr" eaLnBrk="1" hangingPunct="1"/>
            <a:r>
              <a:rPr lang="ru-RU" sz="3200" b="1" dirty="0" smtClean="0">
                <a:solidFill>
                  <a:srgbClr val="00003A"/>
                </a:solidFill>
              </a:rPr>
              <a:t>Цель:</a:t>
            </a:r>
            <a:r>
              <a:rPr lang="ru-RU" sz="3200" b="1" dirty="0" smtClean="0"/>
              <a:t> </a:t>
            </a:r>
            <a:r>
              <a:rPr lang="ru-RU" sz="3200" dirty="0" smtClean="0">
                <a:solidFill>
                  <a:srgbClr val="00003A"/>
                </a:solidFill>
              </a:rPr>
              <a:t>изучение и освоение техники батика и роспись несколько изделий.</a:t>
            </a:r>
          </a:p>
        </p:txBody>
      </p:sp>
      <p:sp>
        <p:nvSpPr>
          <p:cNvPr id="25602" name="Объект 2"/>
          <p:cNvSpPr>
            <a:spLocks noGrp="1"/>
          </p:cNvSpPr>
          <p:nvPr>
            <p:ph sz="quarter" idx="4294967295"/>
          </p:nvPr>
        </p:nvSpPr>
        <p:spPr>
          <a:xfrm>
            <a:off x="3500430" y="1643050"/>
            <a:ext cx="5072098" cy="4929222"/>
          </a:xfrm>
        </p:spPr>
        <p:txBody>
          <a:bodyPr/>
          <a:lstStyle/>
          <a:p>
            <a:pPr eaLnBrk="1" hangingPunct="1">
              <a:buNone/>
            </a:pPr>
            <a:r>
              <a:rPr lang="ru-RU" sz="2000" b="1" dirty="0" smtClean="0">
                <a:solidFill>
                  <a:srgbClr val="00003A"/>
                </a:solidFill>
              </a:rPr>
              <a:t>Задачи:</a:t>
            </a:r>
          </a:p>
          <a:p>
            <a:pPr eaLnBrk="1" hangingPunct="1"/>
            <a:r>
              <a:rPr lang="ru-RU" sz="2000" dirty="0" smtClean="0">
                <a:solidFill>
                  <a:srgbClr val="00003A"/>
                </a:solidFill>
              </a:rPr>
              <a:t>Собрать и систематизировать информационный материал.</a:t>
            </a:r>
          </a:p>
          <a:p>
            <a:pPr eaLnBrk="1" hangingPunct="1"/>
            <a:r>
              <a:rPr lang="ru-RU" sz="2000" dirty="0" smtClean="0">
                <a:solidFill>
                  <a:srgbClr val="00003A"/>
                </a:solidFill>
              </a:rPr>
              <a:t>Изучить историю росписи по ткани, теоретические аспекты данной темы.</a:t>
            </a:r>
          </a:p>
          <a:p>
            <a:pPr eaLnBrk="1" hangingPunct="1"/>
            <a:r>
              <a:rPr lang="ru-RU" sz="2000" dirty="0" smtClean="0">
                <a:solidFill>
                  <a:srgbClr val="00003A"/>
                </a:solidFill>
              </a:rPr>
              <a:t>Классифицировать техники батика.</a:t>
            </a:r>
          </a:p>
          <a:p>
            <a:pPr eaLnBrk="1" hangingPunct="1"/>
            <a:r>
              <a:rPr lang="ru-RU" sz="2000" dirty="0" smtClean="0">
                <a:solidFill>
                  <a:srgbClr val="00003A"/>
                </a:solidFill>
              </a:rPr>
              <a:t>Подобрать инструменты, материалы, ткани, рисунки, схемы для изделий.</a:t>
            </a:r>
          </a:p>
          <a:p>
            <a:pPr eaLnBrk="1" hangingPunct="1"/>
            <a:r>
              <a:rPr lang="ru-RU" sz="2000" dirty="0" smtClean="0">
                <a:solidFill>
                  <a:srgbClr val="00003A"/>
                </a:solidFill>
              </a:rPr>
              <a:t>Изготовить несколько изделий в различных техниках.</a:t>
            </a:r>
          </a:p>
          <a:p>
            <a:pPr eaLnBrk="1" hangingPunct="1"/>
            <a:r>
              <a:rPr lang="ru-RU" sz="2000" dirty="0" smtClean="0">
                <a:solidFill>
                  <a:srgbClr val="00003A"/>
                </a:solidFill>
              </a:rPr>
              <a:t>Провести социологический опрос по данной теме.</a:t>
            </a:r>
          </a:p>
          <a:p>
            <a:pPr eaLnBrk="1" hangingPunct="1"/>
            <a:r>
              <a:rPr lang="ru-RU" sz="2000" dirty="0" smtClean="0">
                <a:solidFill>
                  <a:srgbClr val="00003A"/>
                </a:solidFill>
              </a:rPr>
              <a:t>Сделать выводы.</a:t>
            </a:r>
          </a:p>
          <a:p>
            <a:pPr lvl="1" eaLnBrk="1" hangingPunct="1"/>
            <a:endParaRPr lang="ru-RU" sz="2400" b="1" dirty="0" smtClean="0">
              <a:solidFill>
                <a:srgbClr val="00003A"/>
              </a:solidFill>
            </a:endParaRPr>
          </a:p>
          <a:p>
            <a:pPr lvl="1" eaLnBrk="1" hangingPunct="1"/>
            <a:endParaRPr lang="ru-RU" sz="2400" b="1" dirty="0" smtClean="0">
              <a:solidFill>
                <a:srgbClr val="00003A"/>
              </a:solidFill>
            </a:endParaRPr>
          </a:p>
        </p:txBody>
      </p:sp>
      <p:pic>
        <p:nvPicPr>
          <p:cNvPr id="4" name="Рисунок 3" descr="http://tse2.mm.bing.net/th?id=OIP.Mc4710414c7e0be93b84bf91cbce74360o0&amp;w=230&amp;h=170&amp;rs=1&amp;pcl=dddddd&amp;pid=1.1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000240"/>
            <a:ext cx="3000396" cy="4191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Содержимое 2"/>
          <p:cNvSpPr>
            <a:spLocks noGrp="1"/>
          </p:cNvSpPr>
          <p:nvPr>
            <p:ph type="body" idx="1"/>
          </p:nvPr>
        </p:nvSpPr>
        <p:spPr>
          <a:xfrm>
            <a:off x="500035" y="642918"/>
            <a:ext cx="7000923" cy="2428892"/>
          </a:xfrm>
        </p:spPr>
        <p:txBody>
          <a:bodyPr/>
          <a:lstStyle/>
          <a:p>
            <a:pPr eaLnBrk="1" hangingPunct="1">
              <a:buNone/>
            </a:pPr>
            <a:r>
              <a:rPr lang="ru-RU" sz="2400" b="1" dirty="0" smtClean="0">
                <a:solidFill>
                  <a:srgbClr val="00003A"/>
                </a:solidFill>
              </a:rPr>
              <a:t>Предмет исследования: </a:t>
            </a:r>
            <a:r>
              <a:rPr lang="ru-RU" sz="2400" dirty="0" smtClean="0">
                <a:solidFill>
                  <a:srgbClr val="00003A"/>
                </a:solidFill>
              </a:rPr>
              <a:t>Техники росписи по ткани.</a:t>
            </a:r>
            <a:endParaRPr lang="ru-RU" sz="2400" b="1" dirty="0" smtClean="0">
              <a:solidFill>
                <a:srgbClr val="00003A"/>
              </a:solidFill>
            </a:endParaRPr>
          </a:p>
          <a:p>
            <a:pPr eaLnBrk="1" hangingPunct="1">
              <a:buNone/>
            </a:pPr>
            <a:r>
              <a:rPr lang="ru-RU" sz="2400" b="1" dirty="0" smtClean="0">
                <a:solidFill>
                  <a:srgbClr val="00003A"/>
                </a:solidFill>
              </a:rPr>
              <a:t>Объект исследования: </a:t>
            </a:r>
            <a:r>
              <a:rPr lang="ru-RU" sz="2400" dirty="0" smtClean="0">
                <a:solidFill>
                  <a:srgbClr val="00003A"/>
                </a:solidFill>
              </a:rPr>
              <a:t>Различные изделия в технике батик.</a:t>
            </a:r>
            <a:endParaRPr lang="ru-RU" sz="2400" b="1" dirty="0" smtClean="0">
              <a:solidFill>
                <a:srgbClr val="00003A"/>
              </a:solidFill>
            </a:endParaRPr>
          </a:p>
          <a:p>
            <a:pPr eaLnBrk="1" hangingPunct="1">
              <a:buNone/>
            </a:pPr>
            <a:r>
              <a:rPr lang="ru-RU" dirty="0" smtClean="0">
                <a:solidFill>
                  <a:srgbClr val="00003A"/>
                </a:solidFill>
              </a:rPr>
              <a:t/>
            </a:r>
            <a:br>
              <a:rPr lang="ru-RU" dirty="0" smtClean="0">
                <a:solidFill>
                  <a:srgbClr val="00003A"/>
                </a:solidFill>
              </a:rPr>
            </a:br>
            <a:endParaRPr lang="ru-RU" dirty="0" smtClean="0">
              <a:solidFill>
                <a:srgbClr val="00003A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43372" y="2857496"/>
            <a:ext cx="471490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None/>
            </a:pPr>
            <a:r>
              <a:rPr lang="ru-RU" sz="2400" b="1" dirty="0" smtClean="0">
                <a:solidFill>
                  <a:srgbClr val="00003A"/>
                </a:solidFill>
              </a:rPr>
              <a:t>Гипотеза: </a:t>
            </a:r>
            <a:r>
              <a:rPr lang="ru-RU" sz="2400" dirty="0" smtClean="0">
                <a:solidFill>
                  <a:srgbClr val="00003A"/>
                </a:solidFill>
              </a:rPr>
              <a:t>Если изучить и освоить искусство батика, то можно создать самой красивые изделия и через занятия батиком развить художественный вкус, чувство гармонии и творческий потенциал.</a:t>
            </a:r>
            <a:endParaRPr lang="ru-RU" sz="2400" b="1" dirty="0" smtClean="0">
              <a:solidFill>
                <a:srgbClr val="00003A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508686"/>
            <a:ext cx="2928958" cy="3858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288" y="0"/>
            <a:ext cx="8229600" cy="1143000"/>
          </a:xfrm>
        </p:spPr>
        <p:txBody>
          <a:bodyPr anchor="b"/>
          <a:lstStyle/>
          <a:p>
            <a:pPr eaLnBrk="1" hangingPunct="1"/>
            <a:r>
              <a:rPr lang="ru-RU" dirty="0" smtClean="0">
                <a:solidFill>
                  <a:srgbClr val="00003A"/>
                </a:solidFill>
              </a:rPr>
              <a:t>Виды росписи:</a:t>
            </a:r>
          </a:p>
        </p:txBody>
      </p:sp>
      <p:sp>
        <p:nvSpPr>
          <p:cNvPr id="28674" name="Объект 2"/>
          <p:cNvSpPr>
            <a:spLocks noGrp="1"/>
          </p:cNvSpPr>
          <p:nvPr>
            <p:ph sz="quarter" idx="4294967295"/>
          </p:nvPr>
        </p:nvSpPr>
        <p:spPr>
          <a:xfrm>
            <a:off x="457200" y="1600200"/>
            <a:ext cx="8229600" cy="4997450"/>
          </a:xfrm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  <p:graphicFrame>
        <p:nvGraphicFramePr>
          <p:cNvPr id="4" name="Схема 3"/>
          <p:cNvGraphicFramePr/>
          <p:nvPr/>
        </p:nvGraphicFramePr>
        <p:xfrm>
          <a:off x="101154" y="1307306"/>
          <a:ext cx="9036496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Иллюстрации</a:t>
            </a:r>
            <a:endParaRPr lang="ru-RU" dirty="0"/>
          </a:p>
        </p:txBody>
      </p:sp>
      <p:pic>
        <p:nvPicPr>
          <p:cNvPr id="1026" name="Picture 2" descr="http://hq-pix.ru/ob/42/oduvanchiki_1920x128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68155">
            <a:off x="715726" y="1039009"/>
            <a:ext cx="2554687" cy="2618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http://interesnyesaity.ru/wp-content/uploads/rose-vector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80536">
            <a:off x="3511915" y="3889174"/>
            <a:ext cx="2542436" cy="2619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http://sovoblog.ru/wp-content/uploads/2012/04/x_29a43253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85918">
            <a:off x="5982337" y="913987"/>
            <a:ext cx="2655376" cy="2462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http://stylemyhouse.ru/wp-content/uploads/2010/07/mozaic_10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35112">
            <a:off x="6156701" y="3652093"/>
            <a:ext cx="2569585" cy="2619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 descr="http://st.depositphotos.com/2485347/4065/v/450/depositphotos_40650377-Vector-sketch-illustration---hip-hop-gumshoes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61711">
            <a:off x="667056" y="3918975"/>
            <a:ext cx="2621756" cy="2377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://evdokimov.ru/images/stories/2008_03/xram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1512622"/>
            <a:ext cx="2478404" cy="2416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Инструменты и материалы</a:t>
            </a:r>
            <a:endParaRPr lang="ru-RU" dirty="0"/>
          </a:p>
        </p:txBody>
      </p:sp>
      <p:pic>
        <p:nvPicPr>
          <p:cNvPr id="2051" name="Рисунок 1" descr="e_45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60" y="1428736"/>
            <a:ext cx="1732797" cy="357190"/>
          </a:xfrm>
          <a:prstGeom prst="rect">
            <a:avLst/>
          </a:prstGeom>
          <a:noFill/>
        </p:spPr>
      </p:pic>
      <p:pic>
        <p:nvPicPr>
          <p:cNvPr id="2052" name="Рисунок 2" descr="kontur0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19379">
            <a:off x="4286249" y="1466432"/>
            <a:ext cx="1785950" cy="1306281"/>
          </a:xfrm>
          <a:prstGeom prst="rect">
            <a:avLst/>
          </a:prstGeom>
          <a:noFill/>
        </p:spPr>
      </p:pic>
      <p:pic>
        <p:nvPicPr>
          <p:cNvPr id="2056" name="Рисунок 13" descr="scotch_paper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92" y="1857364"/>
            <a:ext cx="2001837" cy="1504950"/>
          </a:xfrm>
          <a:prstGeom prst="rect">
            <a:avLst/>
          </a:prstGeom>
          <a:noFill/>
        </p:spPr>
      </p:pic>
      <p:pic>
        <p:nvPicPr>
          <p:cNvPr id="2057" name="Рисунок 10" descr="Rezak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2928934"/>
            <a:ext cx="2465385" cy="981717"/>
          </a:xfrm>
          <a:prstGeom prst="rect">
            <a:avLst/>
          </a:prstGeom>
          <a:noFill/>
        </p:spPr>
      </p:pic>
      <p:pic>
        <p:nvPicPr>
          <p:cNvPr id="2059" name="Рисунок 33" descr="palitra-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5000636"/>
            <a:ext cx="2165202" cy="1666876"/>
          </a:xfrm>
          <a:prstGeom prst="rect">
            <a:avLst/>
          </a:prstGeom>
          <a:noFill/>
        </p:spPr>
      </p:pic>
      <p:pic>
        <p:nvPicPr>
          <p:cNvPr id="2053" name="Рисунок 3" descr="rezerv02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20774424">
            <a:off x="181227" y="3340066"/>
            <a:ext cx="2475589" cy="1822574"/>
          </a:xfrm>
          <a:prstGeom prst="rect">
            <a:avLst/>
          </a:prstGeom>
          <a:noFill/>
        </p:spPr>
      </p:pic>
      <p:pic>
        <p:nvPicPr>
          <p:cNvPr id="2054" name="Рисунок 7" descr="brush-300x229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46" y="2143116"/>
            <a:ext cx="2500310" cy="1633536"/>
          </a:xfrm>
          <a:prstGeom prst="rect">
            <a:avLst/>
          </a:prstGeom>
          <a:noFill/>
        </p:spPr>
      </p:pic>
      <p:pic>
        <p:nvPicPr>
          <p:cNvPr id="2050" name="Рисунок 0" descr="decola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72922">
            <a:off x="428596" y="1571612"/>
            <a:ext cx="1945551" cy="1412871"/>
          </a:xfrm>
          <a:prstGeom prst="rect">
            <a:avLst/>
          </a:prstGeom>
          <a:noFill/>
        </p:spPr>
      </p:pic>
      <p:pic>
        <p:nvPicPr>
          <p:cNvPr id="2055" name="Рисунок 9" descr="42228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1428736"/>
            <a:ext cx="1655569" cy="1000132"/>
          </a:xfrm>
          <a:prstGeom prst="rect">
            <a:avLst/>
          </a:prstGeom>
          <a:noFill/>
        </p:spPr>
      </p:pic>
      <p:pic>
        <p:nvPicPr>
          <p:cNvPr id="2058" name="Рисунок 32" descr="For_water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38626">
            <a:off x="7000892" y="3714752"/>
            <a:ext cx="1862137" cy="1370012"/>
          </a:xfrm>
          <a:prstGeom prst="rect">
            <a:avLst/>
          </a:prstGeom>
          <a:noFill/>
        </p:spPr>
      </p:pic>
      <p:pic>
        <p:nvPicPr>
          <p:cNvPr id="2062" name="Picture 14" descr="!95153_enl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57665">
            <a:off x="4659000" y="4492742"/>
            <a:ext cx="2334816" cy="1788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2" descr="1327381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16" y="5143512"/>
            <a:ext cx="2095865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3" name="Рисунок 34" descr="422_large.jp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255724">
            <a:off x="2735177" y="4735778"/>
            <a:ext cx="1928826" cy="1614489"/>
          </a:xfrm>
          <a:prstGeom prst="rect">
            <a:avLst/>
          </a:prstGeom>
          <a:noFill/>
        </p:spPr>
      </p:pic>
      <p:pic>
        <p:nvPicPr>
          <p:cNvPr id="2061" name="Picture 13" descr="ramka-foto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62380">
            <a:off x="2758907" y="4064265"/>
            <a:ext cx="2224163" cy="1286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pPr algn="ctr"/>
            <a:r>
              <a:rPr lang="ru-RU" sz="3200" b="1" dirty="0" smtClean="0"/>
              <a:t>Способы переноса рисунка на ткань</a:t>
            </a:r>
            <a:endParaRPr lang="ru-RU" sz="3200" b="1" dirty="0"/>
          </a:p>
        </p:txBody>
      </p:sp>
      <p:pic>
        <p:nvPicPr>
          <p:cNvPr id="10241" name="Рисунок 14" descr="me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97958">
            <a:off x="880686" y="1606787"/>
            <a:ext cx="2832174" cy="2388812"/>
          </a:xfrm>
          <a:prstGeom prst="rect">
            <a:avLst/>
          </a:prstGeom>
          <a:noFill/>
        </p:spPr>
      </p:pic>
      <p:pic>
        <p:nvPicPr>
          <p:cNvPr id="10242" name="Рисунок 15" descr="2750359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4121855"/>
            <a:ext cx="2967043" cy="1969391"/>
          </a:xfrm>
          <a:prstGeom prst="rect">
            <a:avLst/>
          </a:prstGeom>
          <a:noFill/>
        </p:spPr>
      </p:pic>
      <p:pic>
        <p:nvPicPr>
          <p:cNvPr id="10243" name="Рисунок 16" descr="копирка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91469">
            <a:off x="5802880" y="1735544"/>
            <a:ext cx="2359103" cy="2403198"/>
          </a:xfrm>
          <a:prstGeom prst="rect">
            <a:avLst/>
          </a:prstGeom>
          <a:noFill/>
        </p:spPr>
      </p:pic>
      <p:pic>
        <p:nvPicPr>
          <p:cNvPr id="10245" name="Рисунок 18" descr="aiptek_pocketcinema_t15_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37" y="4357694"/>
            <a:ext cx="3592293" cy="1905004"/>
          </a:xfrm>
          <a:prstGeom prst="rect">
            <a:avLst/>
          </a:prstGeom>
          <a:noFill/>
        </p:spPr>
      </p:pic>
      <p:pic>
        <p:nvPicPr>
          <p:cNvPr id="10244" name="Рисунок 17" descr="65911483_04e26dd12e3e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2" y="2500306"/>
            <a:ext cx="2184400" cy="2144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дяные знаки">
  <a:themeElements>
    <a:clrScheme name="Водяные знак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Водяные знаки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одяные знак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одяные знаки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одяные знаки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644</TotalTime>
  <Words>705</Words>
  <Application>Microsoft Office PowerPoint</Application>
  <PresentationFormat>Экран (4:3)</PresentationFormat>
  <Paragraphs>134</Paragraphs>
  <Slides>23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0" baseType="lpstr">
      <vt:lpstr>Aharoni</vt:lpstr>
      <vt:lpstr>Arial</vt:lpstr>
      <vt:lpstr>Calibri</vt:lpstr>
      <vt:lpstr>Mistral</vt:lpstr>
      <vt:lpstr>Times New Roman</vt:lpstr>
      <vt:lpstr>Wingdings</vt:lpstr>
      <vt:lpstr>Водяные знаки</vt:lpstr>
      <vt:lpstr>Исследовательский проект  «Искусство батика – от первого мазка до картины»</vt:lpstr>
      <vt:lpstr>Презентация PowerPoint</vt:lpstr>
      <vt:lpstr>Актуальность:</vt:lpstr>
      <vt:lpstr>Цель: изучение и освоение техники батика и роспись несколько изделий.</vt:lpstr>
      <vt:lpstr>Презентация PowerPoint</vt:lpstr>
      <vt:lpstr>Виды росписи:</vt:lpstr>
      <vt:lpstr>Иллюстрации</vt:lpstr>
      <vt:lpstr>Инструменты и материалы</vt:lpstr>
      <vt:lpstr>Способы переноса рисунка на ткань</vt:lpstr>
      <vt:lpstr>Картина «Собор»</vt:lpstr>
      <vt:lpstr>Технология изготовления картины  «Одуванчики» </vt:lpstr>
      <vt:lpstr>Технология изготовления картины  «Одуванчики»</vt:lpstr>
      <vt:lpstr>Презентация PowerPoint</vt:lpstr>
      <vt:lpstr>Техника горячего батика</vt:lpstr>
      <vt:lpstr>Презентация PowerPoint</vt:lpstr>
      <vt:lpstr>Футболки в технике свободная роспись</vt:lpstr>
      <vt:lpstr>Расчёт стоимости картины «Собор»</vt:lpstr>
      <vt:lpstr>Результаты  социологического опроса</vt:lpstr>
      <vt:lpstr>Выводы:</vt:lpstr>
      <vt:lpstr>Выводы</vt:lpstr>
      <vt:lpstr>Выводы:</vt:lpstr>
      <vt:lpstr>Батик</vt:lpstr>
      <vt:lpstr>Спасибо за внимание!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а</cp:lastModifiedBy>
  <cp:revision>51</cp:revision>
  <dcterms:created xsi:type="dcterms:W3CDTF">2013-11-21T10:02:21Z</dcterms:created>
  <dcterms:modified xsi:type="dcterms:W3CDTF">2018-01-30T17:01:26Z</dcterms:modified>
</cp:coreProperties>
</file>