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84" r:id="rId3"/>
    <p:sldId id="285" r:id="rId4"/>
    <p:sldId id="259" r:id="rId5"/>
    <p:sldId id="286" r:id="rId6"/>
    <p:sldId id="260" r:id="rId7"/>
    <p:sldId id="295" r:id="rId8"/>
    <p:sldId id="290" r:id="rId9"/>
    <p:sldId id="293" r:id="rId10"/>
    <p:sldId id="275" r:id="rId11"/>
    <p:sldId id="291" r:id="rId12"/>
    <p:sldId id="266" r:id="rId13"/>
    <p:sldId id="281" r:id="rId14"/>
    <p:sldId id="282" r:id="rId15"/>
    <p:sldId id="297" r:id="rId16"/>
    <p:sldId id="298" r:id="rId17"/>
    <p:sldId id="267" r:id="rId18"/>
    <p:sldId id="268" r:id="rId19"/>
    <p:sldId id="269" r:id="rId20"/>
    <p:sldId id="273" r:id="rId21"/>
    <p:sldId id="27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емья" initials="С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1E23E0"/>
    <a:srgbClr val="009900"/>
    <a:srgbClr val="99FF99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437" autoAdjust="0"/>
  </p:normalViewPr>
  <p:slideViewPr>
    <p:cSldViewPr>
      <p:cViewPr>
        <p:scale>
          <a:sx n="66" d="100"/>
          <a:sy n="66" d="100"/>
        </p:scale>
        <p:origin x="-811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10-14T09:33:45.687" idx="1">
    <p:pos x="5316" y="1354"/>
    <p:text>ы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183189F-A377-4398-A768-120163E6CD96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892FA37C-C9C0-4C00-8F8B-F4FA495F19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2A384-794F-43D5-9215-F41D5E182B4D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32057-C0CD-4FE3-B2BF-A69F43DF38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42D3A-856B-4B8D-86B2-077EAD932E8A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96B56-7FE7-4CEB-A837-64897DF5FF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81E2F-D6AC-4C27-A481-B3736A1DD08F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38703-97DF-41D6-B25C-67E922DD3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BF92A-335A-4623-898E-D7BF7DECE49B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FDE74-8336-4DE0-8232-4BF72F066B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C2BBD-3590-43F3-AB5C-9BAAF8EB1986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CD688-FF79-4996-A780-4A5CDE61F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8C328-1FF4-4084-8160-F520B3BBA05C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833A0-0E2A-41A0-B9A8-76432FE1E9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61A91-0E74-4196-9744-A332F7FB9B57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B9982-3B2E-4A33-9519-D3C1CF479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FC574-E653-4C9A-849B-A3CF45F931AD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66019-F699-4255-A9B7-D68F65D5EC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E50C0-AC0A-4C66-9055-47F266D14376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1DB75-5DA6-407F-850D-C4626DD9F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FB368-379E-4BA4-9DE6-F9BCAB2D2374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3DB42-3318-4285-936E-BDEFAB246F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2179E-1F23-4DB8-A53E-C3E1EDB69006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05BCA-3B93-4447-8C57-0356D80DD1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67F2CA-6BEB-4B91-A7DC-0C995DBF198D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pPr>
              <a:defRPr/>
            </a:pPr>
            <a:fld id="{AAE2DCCA-67B3-459B-96B0-F535F6022B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13" Type="http://schemas.openxmlformats.org/officeDocument/2006/relationships/image" Target="../media/image72.jpeg"/><Relationship Id="rId18" Type="http://schemas.openxmlformats.org/officeDocument/2006/relationships/image" Target="../media/image77.jpeg"/><Relationship Id="rId3" Type="http://schemas.openxmlformats.org/officeDocument/2006/relationships/image" Target="../media/image62.jpeg"/><Relationship Id="rId21" Type="http://schemas.openxmlformats.org/officeDocument/2006/relationships/image" Target="../media/image80.jpeg"/><Relationship Id="rId7" Type="http://schemas.openxmlformats.org/officeDocument/2006/relationships/image" Target="../media/image66.jpeg"/><Relationship Id="rId12" Type="http://schemas.openxmlformats.org/officeDocument/2006/relationships/image" Target="../media/image71.jpeg"/><Relationship Id="rId17" Type="http://schemas.openxmlformats.org/officeDocument/2006/relationships/image" Target="../media/image76.png"/><Relationship Id="rId25" Type="http://schemas.openxmlformats.org/officeDocument/2006/relationships/image" Target="../media/image84.jpeg"/><Relationship Id="rId2" Type="http://schemas.openxmlformats.org/officeDocument/2006/relationships/image" Target="../media/image61.jpeg"/><Relationship Id="rId16" Type="http://schemas.openxmlformats.org/officeDocument/2006/relationships/image" Target="../media/image75.png"/><Relationship Id="rId20" Type="http://schemas.openxmlformats.org/officeDocument/2006/relationships/image" Target="../media/image7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eg"/><Relationship Id="rId11" Type="http://schemas.openxmlformats.org/officeDocument/2006/relationships/image" Target="../media/image70.jpeg"/><Relationship Id="rId24" Type="http://schemas.openxmlformats.org/officeDocument/2006/relationships/image" Target="../media/image83.jpeg"/><Relationship Id="rId5" Type="http://schemas.openxmlformats.org/officeDocument/2006/relationships/image" Target="../media/image64.jpeg"/><Relationship Id="rId15" Type="http://schemas.openxmlformats.org/officeDocument/2006/relationships/image" Target="../media/image74.png"/><Relationship Id="rId23" Type="http://schemas.openxmlformats.org/officeDocument/2006/relationships/image" Target="../media/image82.jpeg"/><Relationship Id="rId10" Type="http://schemas.openxmlformats.org/officeDocument/2006/relationships/image" Target="../media/image69.jpeg"/><Relationship Id="rId19" Type="http://schemas.openxmlformats.org/officeDocument/2006/relationships/image" Target="../media/image78.jpeg"/><Relationship Id="rId4" Type="http://schemas.openxmlformats.org/officeDocument/2006/relationships/image" Target="../media/image63.jpeg"/><Relationship Id="rId9" Type="http://schemas.openxmlformats.org/officeDocument/2006/relationships/image" Target="../media/image68.jpeg"/><Relationship Id="rId14" Type="http://schemas.openxmlformats.org/officeDocument/2006/relationships/image" Target="../media/image73.jpeg"/><Relationship Id="rId22" Type="http://schemas.openxmlformats.org/officeDocument/2006/relationships/image" Target="../media/image8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13" Type="http://schemas.openxmlformats.org/officeDocument/2006/relationships/image" Target="../media/image96.jpeg"/><Relationship Id="rId3" Type="http://schemas.openxmlformats.org/officeDocument/2006/relationships/image" Target="../media/image86.jpeg"/><Relationship Id="rId7" Type="http://schemas.openxmlformats.org/officeDocument/2006/relationships/image" Target="../media/image90.jpeg"/><Relationship Id="rId12" Type="http://schemas.openxmlformats.org/officeDocument/2006/relationships/image" Target="../media/image95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jpeg"/><Relationship Id="rId11" Type="http://schemas.openxmlformats.org/officeDocument/2006/relationships/image" Target="../media/image94.png"/><Relationship Id="rId5" Type="http://schemas.openxmlformats.org/officeDocument/2006/relationships/image" Target="../media/image88.png"/><Relationship Id="rId10" Type="http://schemas.openxmlformats.org/officeDocument/2006/relationships/image" Target="../media/image93.jpeg"/><Relationship Id="rId4" Type="http://schemas.openxmlformats.org/officeDocument/2006/relationships/image" Target="../media/image87.jpeg"/><Relationship Id="rId9" Type="http://schemas.openxmlformats.org/officeDocument/2006/relationships/image" Target="../media/image9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jpeg"/><Relationship Id="rId3" Type="http://schemas.openxmlformats.org/officeDocument/2006/relationships/image" Target="../media/image98.jpeg"/><Relationship Id="rId7" Type="http://schemas.openxmlformats.org/officeDocument/2006/relationships/image" Target="../media/image102.jpeg"/><Relationship Id="rId12" Type="http://schemas.openxmlformats.org/officeDocument/2006/relationships/image" Target="../media/image107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jpeg"/><Relationship Id="rId11" Type="http://schemas.openxmlformats.org/officeDocument/2006/relationships/image" Target="../media/image106.jpeg"/><Relationship Id="rId5" Type="http://schemas.openxmlformats.org/officeDocument/2006/relationships/image" Target="../media/image100.jpeg"/><Relationship Id="rId10" Type="http://schemas.openxmlformats.org/officeDocument/2006/relationships/image" Target="../media/image105.jpeg"/><Relationship Id="rId4" Type="http://schemas.openxmlformats.org/officeDocument/2006/relationships/image" Target="../media/image99.jpeg"/><Relationship Id="rId9" Type="http://schemas.openxmlformats.org/officeDocument/2006/relationships/image" Target="../media/image10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jpeg"/><Relationship Id="rId3" Type="http://schemas.openxmlformats.org/officeDocument/2006/relationships/image" Target="../media/image109.jpeg"/><Relationship Id="rId7" Type="http://schemas.openxmlformats.org/officeDocument/2006/relationships/image" Target="../media/image113.jpe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2.png"/><Relationship Id="rId5" Type="http://schemas.openxmlformats.org/officeDocument/2006/relationships/image" Target="../media/image111.jpeg"/><Relationship Id="rId10" Type="http://schemas.openxmlformats.org/officeDocument/2006/relationships/image" Target="../media/image116.jpeg"/><Relationship Id="rId4" Type="http://schemas.openxmlformats.org/officeDocument/2006/relationships/image" Target="../media/image110.jpeg"/><Relationship Id="rId9" Type="http://schemas.openxmlformats.org/officeDocument/2006/relationships/image" Target="../media/image11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jpeg"/><Relationship Id="rId3" Type="http://schemas.openxmlformats.org/officeDocument/2006/relationships/image" Target="../media/image118.jpeg"/><Relationship Id="rId7" Type="http://schemas.openxmlformats.org/officeDocument/2006/relationships/image" Target="../media/image122.jpeg"/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1.jpeg"/><Relationship Id="rId11" Type="http://schemas.openxmlformats.org/officeDocument/2006/relationships/image" Target="../media/image126.png"/><Relationship Id="rId5" Type="http://schemas.openxmlformats.org/officeDocument/2006/relationships/image" Target="../media/image120.jpeg"/><Relationship Id="rId10" Type="http://schemas.openxmlformats.org/officeDocument/2006/relationships/image" Target="../media/image125.png"/><Relationship Id="rId4" Type="http://schemas.openxmlformats.org/officeDocument/2006/relationships/image" Target="../media/image119.jpeg"/><Relationship Id="rId9" Type="http://schemas.openxmlformats.org/officeDocument/2006/relationships/image" Target="../media/image12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jpeg"/><Relationship Id="rId13" Type="http://schemas.openxmlformats.org/officeDocument/2006/relationships/image" Target="../media/image138.png"/><Relationship Id="rId3" Type="http://schemas.openxmlformats.org/officeDocument/2006/relationships/image" Target="../media/image128.png"/><Relationship Id="rId7" Type="http://schemas.openxmlformats.org/officeDocument/2006/relationships/image" Target="../media/image132.jpeg"/><Relationship Id="rId12" Type="http://schemas.openxmlformats.org/officeDocument/2006/relationships/image" Target="../media/image137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1.jpeg"/><Relationship Id="rId11" Type="http://schemas.openxmlformats.org/officeDocument/2006/relationships/image" Target="../media/image136.png"/><Relationship Id="rId5" Type="http://schemas.openxmlformats.org/officeDocument/2006/relationships/image" Target="../media/image130.jpeg"/><Relationship Id="rId10" Type="http://schemas.openxmlformats.org/officeDocument/2006/relationships/image" Target="../media/image135.jpeg"/><Relationship Id="rId4" Type="http://schemas.openxmlformats.org/officeDocument/2006/relationships/image" Target="../media/image129.png"/><Relationship Id="rId9" Type="http://schemas.openxmlformats.org/officeDocument/2006/relationships/image" Target="../media/image134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jpeg"/><Relationship Id="rId13" Type="http://schemas.openxmlformats.org/officeDocument/2006/relationships/image" Target="../media/image150.png"/><Relationship Id="rId3" Type="http://schemas.openxmlformats.org/officeDocument/2006/relationships/image" Target="../media/image140.jpeg"/><Relationship Id="rId7" Type="http://schemas.openxmlformats.org/officeDocument/2006/relationships/image" Target="../media/image144.jpeg"/><Relationship Id="rId12" Type="http://schemas.openxmlformats.org/officeDocument/2006/relationships/image" Target="../media/image149.png"/><Relationship Id="rId17" Type="http://schemas.openxmlformats.org/officeDocument/2006/relationships/image" Target="../media/image154.jpeg"/><Relationship Id="rId2" Type="http://schemas.openxmlformats.org/officeDocument/2006/relationships/image" Target="../media/image139.png"/><Relationship Id="rId16" Type="http://schemas.openxmlformats.org/officeDocument/2006/relationships/image" Target="../media/image1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3.jpeg"/><Relationship Id="rId11" Type="http://schemas.openxmlformats.org/officeDocument/2006/relationships/image" Target="../media/image148.jpeg"/><Relationship Id="rId5" Type="http://schemas.openxmlformats.org/officeDocument/2006/relationships/image" Target="../media/image142.jpeg"/><Relationship Id="rId15" Type="http://schemas.openxmlformats.org/officeDocument/2006/relationships/image" Target="../media/image152.jpeg"/><Relationship Id="rId10" Type="http://schemas.openxmlformats.org/officeDocument/2006/relationships/image" Target="../media/image147.jpeg"/><Relationship Id="rId4" Type="http://schemas.openxmlformats.org/officeDocument/2006/relationships/image" Target="../media/image141.jpeg"/><Relationship Id="rId9" Type="http://schemas.openxmlformats.org/officeDocument/2006/relationships/image" Target="../media/image146.jpeg"/><Relationship Id="rId14" Type="http://schemas.openxmlformats.org/officeDocument/2006/relationships/image" Target="../media/image15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.jpeg"/><Relationship Id="rId13" Type="http://schemas.openxmlformats.org/officeDocument/2006/relationships/image" Target="../media/image166.png"/><Relationship Id="rId3" Type="http://schemas.openxmlformats.org/officeDocument/2006/relationships/image" Target="../media/image156.jpeg"/><Relationship Id="rId7" Type="http://schemas.openxmlformats.org/officeDocument/2006/relationships/image" Target="../media/image160.jpeg"/><Relationship Id="rId12" Type="http://schemas.openxmlformats.org/officeDocument/2006/relationships/image" Target="../media/image165.jpeg"/><Relationship Id="rId17" Type="http://schemas.openxmlformats.org/officeDocument/2006/relationships/image" Target="../media/image170.jpeg"/><Relationship Id="rId2" Type="http://schemas.openxmlformats.org/officeDocument/2006/relationships/image" Target="../media/image155.jpeg"/><Relationship Id="rId16" Type="http://schemas.openxmlformats.org/officeDocument/2006/relationships/image" Target="../media/image16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9.jpeg"/><Relationship Id="rId11" Type="http://schemas.openxmlformats.org/officeDocument/2006/relationships/image" Target="../media/image164.jpeg"/><Relationship Id="rId5" Type="http://schemas.openxmlformats.org/officeDocument/2006/relationships/image" Target="../media/image158.jpeg"/><Relationship Id="rId15" Type="http://schemas.openxmlformats.org/officeDocument/2006/relationships/image" Target="../media/image168.jpeg"/><Relationship Id="rId10" Type="http://schemas.openxmlformats.org/officeDocument/2006/relationships/image" Target="../media/image163.png"/><Relationship Id="rId4" Type="http://schemas.openxmlformats.org/officeDocument/2006/relationships/image" Target="../media/image157.jpeg"/><Relationship Id="rId9" Type="http://schemas.openxmlformats.org/officeDocument/2006/relationships/image" Target="../media/image162.jpeg"/><Relationship Id="rId14" Type="http://schemas.openxmlformats.org/officeDocument/2006/relationships/image" Target="../media/image16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7.jpeg"/><Relationship Id="rId21" Type="http://schemas.openxmlformats.org/officeDocument/2006/relationships/image" Target="../media/image25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image" Target="../media/image6.jpeg"/><Relationship Id="rId16" Type="http://schemas.openxmlformats.org/officeDocument/2006/relationships/image" Target="../media/image20.png"/><Relationship Id="rId20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19" Type="http://schemas.openxmlformats.org/officeDocument/2006/relationships/image" Target="../media/image23.pn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37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12" Type="http://schemas.openxmlformats.org/officeDocument/2006/relationships/image" Target="../media/image36.jpeg"/><Relationship Id="rId17" Type="http://schemas.openxmlformats.org/officeDocument/2006/relationships/image" Target="../media/image41.jpeg"/><Relationship Id="rId2" Type="http://schemas.openxmlformats.org/officeDocument/2006/relationships/image" Target="../media/image26.jpeg"/><Relationship Id="rId16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11" Type="http://schemas.openxmlformats.org/officeDocument/2006/relationships/image" Target="../media/image35.jpeg"/><Relationship Id="rId5" Type="http://schemas.openxmlformats.org/officeDocument/2006/relationships/image" Target="../media/image29.jpeg"/><Relationship Id="rId15" Type="http://schemas.openxmlformats.org/officeDocument/2006/relationships/image" Target="../media/image3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Relationship Id="rId14" Type="http://schemas.openxmlformats.org/officeDocument/2006/relationships/image" Target="../media/image3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13" Type="http://schemas.openxmlformats.org/officeDocument/2006/relationships/image" Target="../media/image53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12" Type="http://schemas.openxmlformats.org/officeDocument/2006/relationships/image" Target="../media/image52.jpeg"/><Relationship Id="rId17" Type="http://schemas.openxmlformats.org/officeDocument/2006/relationships/image" Target="../media/image57.jpeg"/><Relationship Id="rId2" Type="http://schemas.openxmlformats.org/officeDocument/2006/relationships/image" Target="../media/image42.jpeg"/><Relationship Id="rId16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5" Type="http://schemas.openxmlformats.org/officeDocument/2006/relationships/image" Target="../media/image45.jpeg"/><Relationship Id="rId15" Type="http://schemas.openxmlformats.org/officeDocument/2006/relationships/image" Target="../media/image55.jpe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Relationship Id="rId14" Type="http://schemas.openxmlformats.org/officeDocument/2006/relationships/image" Target="../media/image5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2700338" y="1357313"/>
            <a:ext cx="5832475" cy="2143125"/>
          </a:xfrm>
          <a:noFill/>
        </p:spPr>
        <p:txBody>
          <a:bodyPr/>
          <a:lstStyle/>
          <a:p>
            <a:pPr eaLnBrk="1" hangingPunct="1"/>
            <a:r>
              <a:rPr lang="ru-RU" sz="3200" b="1" dirty="0" err="1" smtClean="0">
                <a:solidFill>
                  <a:srgbClr val="FF0000"/>
                </a:solidFill>
              </a:rPr>
              <a:t>Мәктәпкәчә яшьтәге балаларның бәйләнешле сөйләмнәрен үстерүдә </a:t>
            </a:r>
            <a:r>
              <a:rPr lang="ru-RU" sz="3200" b="1" dirty="0" smtClean="0">
                <a:solidFill>
                  <a:srgbClr val="FF0000"/>
                </a:solidFill>
              </a:rPr>
              <a:t>мнемотехника яки </a:t>
            </a:r>
            <a:r>
              <a:rPr lang="ru-RU" sz="3200" b="1" dirty="0" err="1" smtClean="0">
                <a:solidFill>
                  <a:srgbClr val="FF0000"/>
                </a:solidFill>
              </a:rPr>
              <a:t>күрсәтмәлелек моделе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</a:rPr>
              <a:t>методын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</a:rPr>
              <a:t>куллану</a:t>
            </a:r>
            <a:endParaRPr lang="ru-RU" sz="3200" b="1" i="1" dirty="0" smtClean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050" y="4868863"/>
            <a:ext cx="6400800" cy="1752600"/>
          </a:xfrm>
        </p:spPr>
        <p:txBody>
          <a:bodyPr/>
          <a:lstStyle/>
          <a:p>
            <a:pPr eaLnBrk="1" hangingPunct="1"/>
            <a:r>
              <a:rPr lang="ru-RU" sz="2000" b="1" i="1" dirty="0" smtClean="0">
                <a:solidFill>
                  <a:srgbClr val="009900"/>
                </a:solidFill>
                <a:latin typeface="Arial" charset="0"/>
              </a:rPr>
              <a:t>Татар теле  </a:t>
            </a:r>
            <a:r>
              <a:rPr lang="ru-RU" sz="2000" b="1" i="1" dirty="0" err="1" smtClean="0">
                <a:solidFill>
                  <a:srgbClr val="009900"/>
                </a:solidFill>
                <a:latin typeface="Arial" charset="0"/>
              </a:rPr>
              <a:t>тәрбиячеләре өчен</a:t>
            </a:r>
            <a:r>
              <a:rPr lang="ru-RU" sz="2000" b="1" i="1" dirty="0" smtClean="0">
                <a:solidFill>
                  <a:srgbClr val="009900"/>
                </a:solidFill>
                <a:latin typeface="Arial" charset="0"/>
              </a:rPr>
              <a:t> </a:t>
            </a:r>
          </a:p>
          <a:p>
            <a:pPr eaLnBrk="1" hangingPunct="1"/>
            <a:endParaRPr lang="ru-RU" sz="2000" b="1" i="1" dirty="0" smtClean="0">
              <a:solidFill>
                <a:srgbClr val="009900"/>
              </a:solidFill>
              <a:latin typeface="Arial" charset="0"/>
            </a:endParaRPr>
          </a:p>
          <a:p>
            <a:pPr eaLnBrk="1" hangingPunct="1"/>
            <a:endParaRPr lang="ru-RU" sz="2000" dirty="0" smtClean="0">
              <a:solidFill>
                <a:srgbClr val="009900"/>
              </a:solidFill>
              <a:latin typeface="Arial" charset="0"/>
            </a:endParaRPr>
          </a:p>
        </p:txBody>
      </p:sp>
    </p:spTree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6" descr="Scan000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2988" y="549275"/>
            <a:ext cx="3457575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7" descr="Scan000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463" y="560388"/>
            <a:ext cx="3527425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8" descr="Scan000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16238" y="3313113"/>
            <a:ext cx="3887787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1" descr="рад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31875" y="765175"/>
            <a:ext cx="8096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10" descr="СС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150" y="765175"/>
            <a:ext cx="9366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9" descr="ээээ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11475" y="692150"/>
            <a:ext cx="8223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8" descr="цвето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32225" y="765175"/>
            <a:ext cx="73501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7" descr="94250091_large_y1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476375" y="1773238"/>
            <a:ext cx="3524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 descr="жен одед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042988" y="1916113"/>
            <a:ext cx="333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5" descr="оде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116013" y="2235200"/>
            <a:ext cx="503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4" descr="иттиип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979613" y="1766888"/>
            <a:ext cx="792162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3" descr="pp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916238" y="1844675"/>
            <a:ext cx="827087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2" descr="с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779838" y="1844675"/>
            <a:ext cx="79216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5" name="Rectangle 12"/>
          <p:cNvSpPr>
            <a:spLocks noChangeArrowheads="1"/>
          </p:cNvSpPr>
          <p:nvPr/>
        </p:nvSpPr>
        <p:spPr bwMode="auto">
          <a:xfrm>
            <a:off x="0" y="2886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6" name="Rectangle 13"/>
          <p:cNvSpPr>
            <a:spLocks noChangeArrowheads="1"/>
          </p:cNvSpPr>
          <p:nvPr/>
        </p:nvSpPr>
        <p:spPr bwMode="auto">
          <a:xfrm>
            <a:off x="0" y="2886075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37" name="Rectangle 15"/>
          <p:cNvSpPr>
            <a:spLocks noChangeArrowheads="1"/>
          </p:cNvSpPr>
          <p:nvPr/>
        </p:nvSpPr>
        <p:spPr bwMode="auto">
          <a:xfrm>
            <a:off x="0" y="2886075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38" name="Rectangle 17"/>
          <p:cNvSpPr>
            <a:spLocks noChangeArrowheads="1"/>
          </p:cNvSpPr>
          <p:nvPr/>
        </p:nvSpPr>
        <p:spPr bwMode="auto">
          <a:xfrm>
            <a:off x="0" y="2886075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39" name="Rectangle 19"/>
          <p:cNvSpPr>
            <a:spLocks noChangeArrowheads="1"/>
          </p:cNvSpPr>
          <p:nvPr/>
        </p:nvSpPr>
        <p:spPr bwMode="auto">
          <a:xfrm>
            <a:off x="0" y="2886075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40" name="Rectangle 21"/>
          <p:cNvSpPr>
            <a:spLocks noChangeArrowheads="1"/>
          </p:cNvSpPr>
          <p:nvPr/>
        </p:nvSpPr>
        <p:spPr bwMode="auto">
          <a:xfrm>
            <a:off x="0" y="2886075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41" name="Rectangle 22"/>
          <p:cNvSpPr>
            <a:spLocks noChangeArrowheads="1"/>
          </p:cNvSpPr>
          <p:nvPr/>
        </p:nvSpPr>
        <p:spPr bwMode="auto">
          <a:xfrm>
            <a:off x="0" y="2886075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26642" name="Rectangle 23"/>
          <p:cNvSpPr>
            <a:spLocks noChangeArrowheads="1"/>
          </p:cNvSpPr>
          <p:nvPr/>
        </p:nvSpPr>
        <p:spPr bwMode="auto">
          <a:xfrm>
            <a:off x="0" y="2886075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43" name="Rectangle 25"/>
          <p:cNvSpPr>
            <a:spLocks noChangeArrowheads="1"/>
          </p:cNvSpPr>
          <p:nvPr/>
        </p:nvSpPr>
        <p:spPr bwMode="auto">
          <a:xfrm>
            <a:off x="0" y="2886075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44" name="Rectangle 27"/>
          <p:cNvSpPr>
            <a:spLocks noChangeArrowheads="1"/>
          </p:cNvSpPr>
          <p:nvPr/>
        </p:nvSpPr>
        <p:spPr bwMode="auto">
          <a:xfrm>
            <a:off x="0" y="2886075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45" name="Rectangle 29"/>
          <p:cNvSpPr>
            <a:spLocks noChangeArrowheads="1"/>
          </p:cNvSpPr>
          <p:nvPr/>
        </p:nvSpPr>
        <p:spPr bwMode="auto">
          <a:xfrm>
            <a:off x="0" y="2886075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49225" name="Group 73"/>
          <p:cNvGraphicFramePr>
            <a:graphicFrameLocks noGrp="1"/>
          </p:cNvGraphicFramePr>
          <p:nvPr/>
        </p:nvGraphicFramePr>
        <p:xfrm>
          <a:off x="971550" y="692150"/>
          <a:ext cx="3671888" cy="2016126"/>
        </p:xfrm>
        <a:graphic>
          <a:graphicData uri="http://schemas.openxmlformats.org/drawingml/2006/table">
            <a:tbl>
              <a:tblPr/>
              <a:tblGrid>
                <a:gridCol w="935038"/>
                <a:gridCol w="971550"/>
                <a:gridCol w="882650"/>
                <a:gridCol w="882650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6663" name="Picture 89" descr="мие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851275" y="3068638"/>
            <a:ext cx="9366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64" name="Picture 88" descr="СС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4859338" y="2997200"/>
            <a:ext cx="10763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65" name="Picture 87" descr="ээээ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6011863" y="2997200"/>
            <a:ext cx="890587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66" name="Picture 86" descr="трг87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7092950" y="2997200"/>
            <a:ext cx="8286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67" name="Picture 85" descr="2655199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3779838" y="4076700"/>
            <a:ext cx="10382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68" name="Picture 84" descr="радуга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4859338" y="4149725"/>
            <a:ext cx="107632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69" name="Picture 83" descr="жен одед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588125" y="4076700"/>
            <a:ext cx="333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70" name="Picture 82" descr="94250091_large_y1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11863" y="4149725"/>
            <a:ext cx="3524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71" name="Picture 81" descr="оде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6227763" y="4581525"/>
            <a:ext cx="6858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72" name="Picture 80" descr="мн2 (4) - копия"/>
          <p:cNvPicPr>
            <a:picLocks noChangeAspect="1"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7092950" y="4149725"/>
            <a:ext cx="3905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73" name="Picture 79" descr="мн2 (3) - копия"/>
          <p:cNvPicPr>
            <a:picLocks noChangeAspect="1" noChangeArrowheads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7524750" y="4221163"/>
            <a:ext cx="4191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74" name="Picture 78" descr="мн2 (4)"/>
          <p:cNvPicPr>
            <a:picLocks noChangeAspect="1" noChangeArrowheads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7235825" y="4652963"/>
            <a:ext cx="619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75" name="Picture 77" descr="су"/>
          <p:cNvPicPr>
            <a:picLocks noChangeAspect="1" noChangeArrowheads="1"/>
          </p:cNvPicPr>
          <p:nvPr/>
        </p:nvPicPr>
        <p:blipFill>
          <a:blip r:embed="rId22" cstate="screen"/>
          <a:srcRect/>
          <a:stretch>
            <a:fillRect/>
          </a:stretch>
        </p:blipFill>
        <p:spPr bwMode="auto">
          <a:xfrm>
            <a:off x="3851275" y="5300663"/>
            <a:ext cx="98107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76" name="Picture 76" descr="7754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4932363" y="5300663"/>
            <a:ext cx="10001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77" name="Picture 75" descr="мн2"/>
          <p:cNvPicPr>
            <a:picLocks noChangeAspect="1" noChangeArrowheads="1"/>
          </p:cNvPicPr>
          <p:nvPr/>
        </p:nvPicPr>
        <p:blipFill>
          <a:blip r:embed="rId24" cstate="screen"/>
          <a:srcRect/>
          <a:stretch>
            <a:fillRect/>
          </a:stretch>
        </p:blipFill>
        <p:spPr bwMode="auto">
          <a:xfrm>
            <a:off x="6011863" y="5300663"/>
            <a:ext cx="938212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78" name="Picture 74" descr="ллот"/>
          <p:cNvPicPr>
            <a:picLocks noChangeAspect="1" noChangeArrowheads="1"/>
          </p:cNvPicPr>
          <p:nvPr/>
        </p:nvPicPr>
        <p:blipFill>
          <a:blip r:embed="rId25" cstate="screen"/>
          <a:srcRect/>
          <a:stretch>
            <a:fillRect/>
          </a:stretch>
        </p:blipFill>
        <p:spPr bwMode="auto">
          <a:xfrm>
            <a:off x="7019925" y="5373688"/>
            <a:ext cx="9620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79" name="Rectangle 90"/>
          <p:cNvSpPr>
            <a:spLocks noChangeArrowheads="1"/>
          </p:cNvSpPr>
          <p:nvPr/>
        </p:nvSpPr>
        <p:spPr bwMode="auto">
          <a:xfrm>
            <a:off x="0" y="23828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80" name="Rectangle 91"/>
          <p:cNvSpPr>
            <a:spLocks noChangeArrowheads="1"/>
          </p:cNvSpPr>
          <p:nvPr/>
        </p:nvSpPr>
        <p:spPr bwMode="auto">
          <a:xfrm>
            <a:off x="0" y="2379663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81" name="Rectangle 93"/>
          <p:cNvSpPr>
            <a:spLocks noChangeArrowheads="1"/>
          </p:cNvSpPr>
          <p:nvPr/>
        </p:nvSpPr>
        <p:spPr bwMode="auto">
          <a:xfrm>
            <a:off x="0" y="2379663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82" name="Rectangle 95"/>
          <p:cNvSpPr>
            <a:spLocks noChangeArrowheads="1"/>
          </p:cNvSpPr>
          <p:nvPr/>
        </p:nvSpPr>
        <p:spPr bwMode="auto">
          <a:xfrm>
            <a:off x="0" y="23796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83" name="Rectangle 97"/>
          <p:cNvSpPr>
            <a:spLocks noChangeArrowheads="1"/>
          </p:cNvSpPr>
          <p:nvPr/>
        </p:nvSpPr>
        <p:spPr bwMode="auto">
          <a:xfrm>
            <a:off x="0" y="23796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84" name="Rectangle 99"/>
          <p:cNvSpPr>
            <a:spLocks noChangeArrowheads="1"/>
          </p:cNvSpPr>
          <p:nvPr/>
        </p:nvSpPr>
        <p:spPr bwMode="auto">
          <a:xfrm>
            <a:off x="0" y="2379663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85" name="Rectangle 101"/>
          <p:cNvSpPr>
            <a:spLocks noChangeArrowheads="1"/>
          </p:cNvSpPr>
          <p:nvPr/>
        </p:nvSpPr>
        <p:spPr bwMode="auto">
          <a:xfrm>
            <a:off x="0" y="2379663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86" name="Rectangle 103"/>
          <p:cNvSpPr>
            <a:spLocks noChangeArrowheads="1"/>
          </p:cNvSpPr>
          <p:nvPr/>
        </p:nvSpPr>
        <p:spPr bwMode="auto">
          <a:xfrm>
            <a:off x="0" y="23796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87" name="Rectangle 105"/>
          <p:cNvSpPr>
            <a:spLocks noChangeArrowheads="1"/>
          </p:cNvSpPr>
          <p:nvPr/>
        </p:nvSpPr>
        <p:spPr bwMode="auto">
          <a:xfrm>
            <a:off x="0" y="23796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88" name="Rectangle 107"/>
          <p:cNvSpPr>
            <a:spLocks noChangeArrowheads="1"/>
          </p:cNvSpPr>
          <p:nvPr/>
        </p:nvSpPr>
        <p:spPr bwMode="auto">
          <a:xfrm>
            <a:off x="0" y="2379663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89" name="Rectangle 109"/>
          <p:cNvSpPr>
            <a:spLocks noChangeArrowheads="1"/>
          </p:cNvSpPr>
          <p:nvPr/>
        </p:nvSpPr>
        <p:spPr bwMode="auto">
          <a:xfrm>
            <a:off x="0" y="2379663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90" name="Rectangle 111"/>
          <p:cNvSpPr>
            <a:spLocks noChangeArrowheads="1"/>
          </p:cNvSpPr>
          <p:nvPr/>
        </p:nvSpPr>
        <p:spPr bwMode="auto">
          <a:xfrm>
            <a:off x="0" y="23796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691" name="Rectangle 113"/>
          <p:cNvSpPr>
            <a:spLocks noChangeArrowheads="1"/>
          </p:cNvSpPr>
          <p:nvPr/>
        </p:nvSpPr>
        <p:spPr bwMode="auto">
          <a:xfrm>
            <a:off x="0" y="23796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49355" name="Group 203"/>
          <p:cNvGraphicFramePr>
            <a:graphicFrameLocks noGrp="1"/>
          </p:cNvGraphicFramePr>
          <p:nvPr/>
        </p:nvGraphicFramePr>
        <p:xfrm>
          <a:off x="3779838" y="2924175"/>
          <a:ext cx="4248150" cy="3498851"/>
        </p:xfrm>
        <a:graphic>
          <a:graphicData uri="http://schemas.openxmlformats.org/drawingml/2006/table">
            <a:tbl>
              <a:tblPr/>
              <a:tblGrid>
                <a:gridCol w="1073150"/>
                <a:gridCol w="1120775"/>
                <a:gridCol w="1058862"/>
                <a:gridCol w="995363"/>
              </a:tblGrid>
              <a:tr h="11064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55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68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428625"/>
          </a:xfrm>
        </p:spPr>
        <p:txBody>
          <a:bodyPr/>
          <a:lstStyle/>
          <a:p>
            <a:r>
              <a:rPr lang="ru-RU" sz="2400" b="1" dirty="0" err="1" smtClean="0">
                <a:solidFill>
                  <a:srgbClr val="009900"/>
                </a:solidFill>
                <a:latin typeface="Bookman Old Style" pitchFamily="18" charset="0"/>
              </a:rPr>
              <a:t>Шигырьләр</a:t>
            </a:r>
            <a:endParaRPr lang="ru-RU" sz="2400" b="1" dirty="0" smtClean="0">
              <a:solidFill>
                <a:srgbClr val="009900"/>
              </a:solidFill>
              <a:latin typeface="Bookman Old Style" pitchFamily="18" charset="0"/>
            </a:endParaRPr>
          </a:p>
        </p:txBody>
      </p:sp>
      <p:sp>
        <p:nvSpPr>
          <p:cNvPr id="27650" name="Прямоугольник 6"/>
          <p:cNvSpPr>
            <a:spLocks noChangeArrowheads="1"/>
          </p:cNvSpPr>
          <p:nvPr/>
        </p:nvSpPr>
        <p:spPr bwMode="auto">
          <a:xfrm>
            <a:off x="928688" y="1052513"/>
            <a:ext cx="7572375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Шигырь </a:t>
            </a:r>
            <a:r>
              <a:rPr lang="tt-RU" sz="2400" b="1"/>
              <a:t>өстендә эш этаплары:</a:t>
            </a:r>
          </a:p>
          <a:p>
            <a:endParaRPr lang="ru-RU" sz="2400"/>
          </a:p>
          <a:p>
            <a:r>
              <a:rPr lang="ru-RU" sz="2400"/>
              <a:t>1. Тәрбияче шигырьне сәнгатьле итеп укый.</a:t>
            </a:r>
          </a:p>
          <a:p>
            <a:r>
              <a:rPr lang="ru-RU" sz="2400"/>
              <a:t>2.  Балага бу шигырьне ятларга кирәклеге әйтелә һәм, мнемотаблицага таянып, икенче мәртәбә укыла. </a:t>
            </a:r>
          </a:p>
          <a:p>
            <a:r>
              <a:rPr lang="ru-RU" sz="2400"/>
              <a:t>3. Төп фикерне ачыкларга ярдәм итү максатыннан, тәрбияче балага шигырь эчтәлеге буенча сораулар бирә.   </a:t>
            </a:r>
          </a:p>
          <a:p>
            <a:r>
              <a:rPr lang="ru-RU" sz="2400"/>
              <a:t>4. Тәрбияче авыр аңлаешлы с</a:t>
            </a:r>
            <a:r>
              <a:rPr lang="tt-RU" sz="2400"/>
              <a:t>үзләрне балага  аңлата.</a:t>
            </a:r>
            <a:endParaRPr lang="ru-RU" sz="2400"/>
          </a:p>
          <a:p>
            <a:r>
              <a:rPr lang="ru-RU" sz="2400"/>
              <a:t>5.  Шигырьнең һәрбер юлы аерым укыла. Бала мнемотаблицага таянып, аны кабатлый.  </a:t>
            </a:r>
          </a:p>
          <a:p>
            <a:r>
              <a:rPr lang="ru-RU" sz="2400"/>
              <a:t>6.  Бала мнемотаблицага таянып шигырьне с</a:t>
            </a:r>
            <a:r>
              <a:rPr lang="tt-RU" sz="2400"/>
              <a:t>өйли.</a:t>
            </a:r>
            <a:endParaRPr lang="ru-RU" sz="240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8" descr="C:\Documents and Settings\Диана\Рабочий стол\Эминэ елый\m1f560e9b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04025" y="4149725"/>
            <a:ext cx="54451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Рисунок 3" descr="C:\Documents and Settings\Диана\Рабочий стол\Эминэ елый\ar13265869802667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6100" y="4292600"/>
            <a:ext cx="8382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4" descr="C:\Documents and Settings\Диана\Рабочий стол\Эминэ елый\emoticons-schweigen-gesicht_17-31713404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5600" y="4149725"/>
            <a:ext cx="8477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8" descr="C:\Documents and Settings\Диана\Рабочий стол\Эминэ елый\m1f560e9b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48038" y="3429000"/>
            <a:ext cx="4953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Рисунок 6" descr="C:\Documents and Settings\Диана\Рабочий стол\Эминэ елый\2_qFu5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56100" y="3357563"/>
            <a:ext cx="6826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Рисунок 7" descr="C:\Documents and Settings\Диана\Рабочий стол\Эминэ елый\frustrated-emoticon-for-facebook-i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364163" y="3357563"/>
            <a:ext cx="798512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Рисунок 2" descr="C:\Documents and Settings\Диана\Рабочий стол\Эминэ елый\98549417_01__27_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588125" y="3357563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Рисунок 1" descr="C:\Documents and Settings\Диана\Рабочий стол\Эминэ елый\img0.jpg"/>
          <p:cNvPicPr>
            <a:picLocks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059113" y="4292600"/>
            <a:ext cx="96043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1" name="Picture 7" descr="C:\Documents and Settings\Диана\Рабочий стол\Эминэ елый\2_qFu56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203575" y="5013325"/>
            <a:ext cx="676275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Picture 6" descr="C:\Documents and Settings\Диана\Рабочий стол\Эминэ елый\98549417_01__27_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427538" y="50133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3" name="Picture 4" descr="C:\Documents and Settings\Диана\Рабочий стол\Эминэ елый\img0.jpg"/>
          <p:cNvPicPr>
            <a:picLocks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292725" y="5013325"/>
            <a:ext cx="96043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4" name="Picture 3" descr="C:\Documents and Settings\Диана\Рабочий стол\Эминэ елый\img0.jpg"/>
          <p:cNvPicPr>
            <a:picLocks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516688" y="5013325"/>
            <a:ext cx="96043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5" name="Picture 5" descr="C:\Documents and Settings\Диана\Рабочий стол\Эминэ елый\98549417_01__27_.pn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580063" y="5300663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6" name="Rectangle 16"/>
          <p:cNvSpPr>
            <a:spLocks noChangeArrowheads="1"/>
          </p:cNvSpPr>
          <p:nvPr/>
        </p:nvSpPr>
        <p:spPr bwMode="auto">
          <a:xfrm>
            <a:off x="0" y="2319338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87" name="Rectangle 18"/>
          <p:cNvSpPr>
            <a:spLocks noChangeArrowheads="1"/>
          </p:cNvSpPr>
          <p:nvPr/>
        </p:nvSpPr>
        <p:spPr bwMode="auto">
          <a:xfrm>
            <a:off x="0" y="2319338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88" name="Rectangle 20"/>
          <p:cNvSpPr>
            <a:spLocks noChangeArrowheads="1"/>
          </p:cNvSpPr>
          <p:nvPr/>
        </p:nvSpPr>
        <p:spPr bwMode="auto">
          <a:xfrm>
            <a:off x="0" y="2319338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89" name="Rectangle 22"/>
          <p:cNvSpPr>
            <a:spLocks noChangeArrowheads="1"/>
          </p:cNvSpPr>
          <p:nvPr/>
        </p:nvSpPr>
        <p:spPr bwMode="auto">
          <a:xfrm>
            <a:off x="0" y="2319338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90" name="Rectangle 24"/>
          <p:cNvSpPr>
            <a:spLocks noChangeArrowheads="1"/>
          </p:cNvSpPr>
          <p:nvPr/>
        </p:nvSpPr>
        <p:spPr bwMode="auto">
          <a:xfrm>
            <a:off x="0" y="2319338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91" name="Rectangle 26"/>
          <p:cNvSpPr>
            <a:spLocks noChangeArrowheads="1"/>
          </p:cNvSpPr>
          <p:nvPr/>
        </p:nvSpPr>
        <p:spPr bwMode="auto">
          <a:xfrm>
            <a:off x="0" y="2319338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92" name="Rectangle 28"/>
          <p:cNvSpPr>
            <a:spLocks noChangeArrowheads="1"/>
          </p:cNvSpPr>
          <p:nvPr/>
        </p:nvSpPr>
        <p:spPr bwMode="auto">
          <a:xfrm>
            <a:off x="0" y="2319338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93" name="Rectangle 30"/>
          <p:cNvSpPr>
            <a:spLocks noChangeArrowheads="1"/>
          </p:cNvSpPr>
          <p:nvPr/>
        </p:nvSpPr>
        <p:spPr bwMode="auto">
          <a:xfrm>
            <a:off x="0" y="2319338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94" name="Rectangle 32"/>
          <p:cNvSpPr>
            <a:spLocks noChangeArrowheads="1"/>
          </p:cNvSpPr>
          <p:nvPr/>
        </p:nvSpPr>
        <p:spPr bwMode="auto">
          <a:xfrm>
            <a:off x="0" y="2319338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95" name="Rectangle 34"/>
          <p:cNvSpPr>
            <a:spLocks noChangeArrowheads="1"/>
          </p:cNvSpPr>
          <p:nvPr/>
        </p:nvSpPr>
        <p:spPr bwMode="auto">
          <a:xfrm>
            <a:off x="0" y="2319338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96" name="Rectangle 36"/>
          <p:cNvSpPr>
            <a:spLocks noChangeArrowheads="1"/>
          </p:cNvSpPr>
          <p:nvPr/>
        </p:nvSpPr>
        <p:spPr bwMode="auto">
          <a:xfrm>
            <a:off x="0" y="2319338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97" name="Rectangle 38"/>
          <p:cNvSpPr>
            <a:spLocks noChangeArrowheads="1"/>
          </p:cNvSpPr>
          <p:nvPr/>
        </p:nvSpPr>
        <p:spPr bwMode="auto">
          <a:xfrm>
            <a:off x="0" y="2319338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27758" name="Group 110"/>
          <p:cNvGraphicFramePr>
            <a:graphicFrameLocks noGrp="1"/>
          </p:cNvGraphicFramePr>
          <p:nvPr/>
        </p:nvGraphicFramePr>
        <p:xfrm>
          <a:off x="3059113" y="3284538"/>
          <a:ext cx="4537075" cy="2524126"/>
        </p:xfrm>
        <a:graphic>
          <a:graphicData uri="http://schemas.openxmlformats.org/drawingml/2006/table">
            <a:tbl>
              <a:tblPr/>
              <a:tblGrid>
                <a:gridCol w="1128712"/>
                <a:gridCol w="1063625"/>
                <a:gridCol w="1173163"/>
                <a:gridCol w="1171575"/>
              </a:tblGrid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1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720" name="Rectangle 105"/>
          <p:cNvSpPr>
            <a:spLocks noChangeArrowheads="1"/>
          </p:cNvSpPr>
          <p:nvPr/>
        </p:nvSpPr>
        <p:spPr bwMode="auto">
          <a:xfrm>
            <a:off x="0" y="40386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8721" name="Рисунок 1" descr="C:\Documents and Settings\Диана\Рабочий стол\Эминэ елый\Копия 1839308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900113" y="423863"/>
            <a:ext cx="4248150" cy="278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722" name="Rectangle 112"/>
          <p:cNvSpPr>
            <a:spLocks noChangeArrowheads="1"/>
          </p:cNvSpPr>
          <p:nvPr/>
        </p:nvSpPr>
        <p:spPr bwMode="auto">
          <a:xfrm>
            <a:off x="3876675" y="3244850"/>
            <a:ext cx="1390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2438400" algn="l"/>
              </a:tabLst>
            </a:pPr>
            <a:r>
              <a:rPr lang="tt-RU"/>
              <a:t>                   </a:t>
            </a:r>
            <a:endParaRPr lang="tt-RU" b="1"/>
          </a:p>
        </p:txBody>
      </p:sp>
      <p:sp>
        <p:nvSpPr>
          <p:cNvPr id="28723" name="Rectangle 116"/>
          <p:cNvSpPr>
            <a:spLocks noChangeArrowheads="1"/>
          </p:cNvSpPr>
          <p:nvPr/>
        </p:nvSpPr>
        <p:spPr bwMode="auto">
          <a:xfrm>
            <a:off x="900113" y="1227138"/>
            <a:ext cx="2951162" cy="103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t-RU" sz="900" b="1">
                <a:latin typeface="Times New Roman" pitchFamily="18" charset="0"/>
              </a:rPr>
              <a:t>                        </a:t>
            </a:r>
            <a:r>
              <a:rPr lang="tt-RU" sz="1200" b="1">
                <a:latin typeface="Times New Roman" pitchFamily="18" charset="0"/>
              </a:rPr>
              <a:t>Туп. </a:t>
            </a:r>
            <a:endParaRPr lang="ru-RU" sz="1200">
              <a:latin typeface="Times New Roman" pitchFamily="18" charset="0"/>
            </a:endParaRPr>
          </a:p>
          <a:p>
            <a:r>
              <a:rPr lang="tt-RU" sz="1000" b="1">
                <a:latin typeface="Times New Roman" pitchFamily="18" charset="0"/>
              </a:rPr>
              <a:t>        Әминә елый үкереп,</a:t>
            </a:r>
            <a:endParaRPr lang="ru-RU" sz="1000">
              <a:latin typeface="Times New Roman" pitchFamily="18" charset="0"/>
            </a:endParaRPr>
          </a:p>
          <a:p>
            <a:r>
              <a:rPr lang="tt-RU" sz="1000" b="1">
                <a:latin typeface="Times New Roman" pitchFamily="18" charset="0"/>
              </a:rPr>
              <a:t>        Тубым суга төште, дип.</a:t>
            </a:r>
            <a:endParaRPr lang="ru-RU" sz="1000">
              <a:latin typeface="Times New Roman" pitchFamily="18" charset="0"/>
            </a:endParaRPr>
          </a:p>
          <a:p>
            <a:r>
              <a:rPr lang="tt-RU" sz="1000" b="1">
                <a:latin typeface="Times New Roman" pitchFamily="18" charset="0"/>
              </a:rPr>
              <a:t>       -Чү, Әминә, елама,</a:t>
            </a:r>
            <a:endParaRPr lang="ru-RU" sz="1000">
              <a:latin typeface="Times New Roman" pitchFamily="18" charset="0"/>
            </a:endParaRPr>
          </a:p>
          <a:p>
            <a:r>
              <a:rPr lang="tt-RU" sz="1000" b="1">
                <a:latin typeface="Times New Roman" pitchFamily="18" charset="0"/>
              </a:rPr>
              <a:t>        Туп батмый ул елгада.</a:t>
            </a:r>
            <a:endParaRPr lang="ru-RU" sz="1000">
              <a:latin typeface="Times New Roman" pitchFamily="18" charset="0"/>
            </a:endParaRPr>
          </a:p>
          <a:p>
            <a:r>
              <a:rPr lang="tt-RU" sz="1000" b="1">
                <a:latin typeface="Times New Roman" pitchFamily="18" charset="0"/>
              </a:rPr>
              <a:t>                           </a:t>
            </a:r>
            <a:r>
              <a:rPr lang="tt-RU" sz="800" b="1">
                <a:latin typeface="Times New Roman" pitchFamily="18" charset="0"/>
              </a:rPr>
              <a:t>Ә. Бикчәнтәева</a:t>
            </a:r>
            <a:endParaRPr lang="ru-RU" sz="800" b="1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538" y="3270250"/>
            <a:ext cx="865187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Рисунок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24525" y="3429000"/>
            <a:ext cx="7334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1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64388" y="3429000"/>
            <a:ext cx="6096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9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16238" y="4221163"/>
            <a:ext cx="935037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Рисунок 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11638" y="4292600"/>
            <a:ext cx="1223962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Рисунок 10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95963" y="4365625"/>
            <a:ext cx="8477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Рисунок 4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019925" y="4292600"/>
            <a:ext cx="7905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Рисунок 5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059113" y="5373688"/>
            <a:ext cx="10287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Рисунок 7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284663" y="5302250"/>
            <a:ext cx="1150937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Рисунок 8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651500" y="5373688"/>
            <a:ext cx="9715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7" name="Rectangle 13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4629150" algn="l"/>
              </a:tabLst>
            </a:pPr>
            <a:endParaRPr lang="ru-RU"/>
          </a:p>
        </p:txBody>
      </p:sp>
      <p:sp>
        <p:nvSpPr>
          <p:cNvPr id="29708" name="Rectangle 15"/>
          <p:cNvSpPr>
            <a:spLocks noChangeArrowheads="1"/>
          </p:cNvSpPr>
          <p:nvPr/>
        </p:nvSpPr>
        <p:spPr bwMode="auto">
          <a:xfrm>
            <a:off x="0" y="250031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629150" algn="l"/>
              </a:tabLst>
            </a:pPr>
            <a:endParaRPr lang="ru-RU"/>
          </a:p>
        </p:txBody>
      </p:sp>
      <p:sp>
        <p:nvSpPr>
          <p:cNvPr id="29709" name="Rectangle 17"/>
          <p:cNvSpPr>
            <a:spLocks noChangeArrowheads="1"/>
          </p:cNvSpPr>
          <p:nvPr/>
        </p:nvSpPr>
        <p:spPr bwMode="auto">
          <a:xfrm>
            <a:off x="0" y="2500313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9710" name="Rectangle 19"/>
          <p:cNvSpPr>
            <a:spLocks noChangeArrowheads="1"/>
          </p:cNvSpPr>
          <p:nvPr/>
        </p:nvSpPr>
        <p:spPr bwMode="auto">
          <a:xfrm>
            <a:off x="0" y="2500313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629150" algn="l"/>
              </a:tabLst>
            </a:pPr>
            <a:r>
              <a:rPr lang="ru-RU" sz="800">
                <a:latin typeface="Times New Roman" pitchFamily="18" charset="0"/>
                <a:cs typeface="Times New Roman" pitchFamily="18" charset="0"/>
              </a:rPr>
              <a:t>      </a:t>
            </a:r>
            <a:endParaRPr lang="ru-RU"/>
          </a:p>
        </p:txBody>
      </p:sp>
      <p:sp>
        <p:nvSpPr>
          <p:cNvPr id="29711" name="Rectangle 21"/>
          <p:cNvSpPr>
            <a:spLocks noChangeArrowheads="1"/>
          </p:cNvSpPr>
          <p:nvPr/>
        </p:nvSpPr>
        <p:spPr bwMode="auto">
          <a:xfrm>
            <a:off x="0" y="2500313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9712" name="Rectangle 23"/>
          <p:cNvSpPr>
            <a:spLocks noChangeArrowheads="1"/>
          </p:cNvSpPr>
          <p:nvPr/>
        </p:nvSpPr>
        <p:spPr bwMode="auto">
          <a:xfrm>
            <a:off x="0" y="250031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629150" algn="l"/>
              </a:tabLst>
            </a:pPr>
            <a:endParaRPr lang="ru-RU"/>
          </a:p>
        </p:txBody>
      </p:sp>
      <p:sp>
        <p:nvSpPr>
          <p:cNvPr id="29713" name="Rectangle 25"/>
          <p:cNvSpPr>
            <a:spLocks noChangeArrowheads="1"/>
          </p:cNvSpPr>
          <p:nvPr/>
        </p:nvSpPr>
        <p:spPr bwMode="auto">
          <a:xfrm>
            <a:off x="0" y="2500313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9714" name="Rectangle 27"/>
          <p:cNvSpPr>
            <a:spLocks noChangeArrowheads="1"/>
          </p:cNvSpPr>
          <p:nvPr/>
        </p:nvSpPr>
        <p:spPr bwMode="auto">
          <a:xfrm>
            <a:off x="0" y="2500313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9715" name="Rectangle 29"/>
          <p:cNvSpPr>
            <a:spLocks noChangeArrowheads="1"/>
          </p:cNvSpPr>
          <p:nvPr/>
        </p:nvSpPr>
        <p:spPr bwMode="auto">
          <a:xfrm>
            <a:off x="0" y="2500313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9716" name="Rectangle 31"/>
          <p:cNvSpPr>
            <a:spLocks noChangeArrowheads="1"/>
          </p:cNvSpPr>
          <p:nvPr/>
        </p:nvSpPr>
        <p:spPr bwMode="auto">
          <a:xfrm>
            <a:off x="0" y="250031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629150" algn="l"/>
              </a:tabLst>
            </a:pPr>
            <a:endParaRPr lang="ru-RU"/>
          </a:p>
        </p:txBody>
      </p:sp>
      <p:sp>
        <p:nvSpPr>
          <p:cNvPr id="29717" name="Rectangle 33"/>
          <p:cNvSpPr>
            <a:spLocks noChangeArrowheads="1"/>
          </p:cNvSpPr>
          <p:nvPr/>
        </p:nvSpPr>
        <p:spPr bwMode="auto">
          <a:xfrm>
            <a:off x="0" y="2500313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28788" name="Group 116"/>
          <p:cNvGraphicFramePr>
            <a:graphicFrameLocks noGrp="1"/>
          </p:cNvGraphicFramePr>
          <p:nvPr/>
        </p:nvGraphicFramePr>
        <p:xfrm>
          <a:off x="2771775" y="3284538"/>
          <a:ext cx="5400675" cy="2952751"/>
        </p:xfrm>
        <a:graphic>
          <a:graphicData uri="http://schemas.openxmlformats.org/drawingml/2006/table">
            <a:tbl>
              <a:tblPr/>
              <a:tblGrid>
                <a:gridCol w="1397000"/>
                <a:gridCol w="1319213"/>
                <a:gridCol w="1389062"/>
                <a:gridCol w="1295400"/>
              </a:tblGrid>
              <a:tr h="936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29150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яз</a:t>
                      </a: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29150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29150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40" name="Rectangle 101"/>
          <p:cNvSpPr>
            <a:spLocks noChangeArrowheads="1"/>
          </p:cNvSpPr>
          <p:nvPr/>
        </p:nvSpPr>
        <p:spPr bwMode="auto">
          <a:xfrm>
            <a:off x="0" y="41830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4629150" algn="l"/>
              </a:tabLst>
            </a:pPr>
            <a:endParaRPr lang="ru-RU"/>
          </a:p>
        </p:txBody>
      </p:sp>
      <p:pic>
        <p:nvPicPr>
          <p:cNvPr id="29741" name="Picture 117" descr="РНРОГ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39750" y="404813"/>
            <a:ext cx="4679950" cy="268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42" name="Rectangle 118"/>
          <p:cNvSpPr>
            <a:spLocks noChangeArrowheads="1"/>
          </p:cNvSpPr>
          <p:nvPr/>
        </p:nvSpPr>
        <p:spPr bwMode="auto">
          <a:xfrm>
            <a:off x="3203575" y="3217863"/>
            <a:ext cx="26876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4629150" algn="l"/>
              </a:tabLst>
            </a:pPr>
            <a:r>
              <a:rPr lang="tt-RU"/>
              <a:t>.</a:t>
            </a:r>
          </a:p>
        </p:txBody>
      </p:sp>
      <p:sp>
        <p:nvSpPr>
          <p:cNvPr id="29743" name="Rectangle 121"/>
          <p:cNvSpPr>
            <a:spLocks noChangeArrowheads="1"/>
          </p:cNvSpPr>
          <p:nvPr/>
        </p:nvSpPr>
        <p:spPr bwMode="auto">
          <a:xfrm>
            <a:off x="1258888" y="1358900"/>
            <a:ext cx="45370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t-RU" dirty="0"/>
              <a:t>Яз килде, кояш көлде. </a:t>
            </a:r>
            <a:endParaRPr lang="ru-RU" dirty="0"/>
          </a:p>
          <a:p>
            <a:r>
              <a:rPr lang="tt-RU" dirty="0"/>
              <a:t>Дөн</a:t>
            </a:r>
            <a:r>
              <a:rPr lang="ru-RU" dirty="0" err="1"/>
              <a:t>ь</a:t>
            </a:r>
            <a:r>
              <a:rPr lang="tt-RU" dirty="0"/>
              <a:t>яга нур бөркелде.</a:t>
            </a:r>
            <a:endParaRPr lang="ru-RU" dirty="0"/>
          </a:p>
          <a:p>
            <a:r>
              <a:rPr lang="tt-RU" dirty="0"/>
              <a:t>Агачлар уяндылар,</a:t>
            </a:r>
            <a:endParaRPr lang="ru-RU" dirty="0"/>
          </a:p>
          <a:p>
            <a:r>
              <a:rPr lang="tt-RU" dirty="0"/>
              <a:t>Барысы да куандылар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z="3200" b="1" smtClean="0">
                <a:solidFill>
                  <a:srgbClr val="000099"/>
                </a:solidFill>
              </a:rPr>
              <a:t>Санамышлар</a:t>
            </a:r>
            <a:r>
              <a:rPr lang="tt-RU" smtClean="0"/>
              <a:t> </a:t>
            </a:r>
            <a:endParaRPr lang="ru-RU" smtClean="0"/>
          </a:p>
        </p:txBody>
      </p:sp>
      <p:pic>
        <p:nvPicPr>
          <p:cNvPr id="38926" name="Рисунок 2" descr="C:\Documents and Settings\Диана\Рабочий стол\Элчи- бэлчи\Копия 30426_html_m305fecf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1773238"/>
            <a:ext cx="481013" cy="873125"/>
          </a:xfrm>
          <a:prstGeom prst="rect">
            <a:avLst/>
          </a:prstGeom>
          <a:noFill/>
        </p:spPr>
      </p:pic>
      <p:pic>
        <p:nvPicPr>
          <p:cNvPr id="38925" name="Рисунок 3" descr="C:\Documents and Settings\Диана\Рабочий стол\Элчи- бэлчи\IMG_00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32588" y="1773238"/>
            <a:ext cx="642937" cy="835025"/>
          </a:xfrm>
          <a:prstGeom prst="rect">
            <a:avLst/>
          </a:prstGeom>
          <a:noFill/>
        </p:spPr>
      </p:pic>
      <p:pic>
        <p:nvPicPr>
          <p:cNvPr id="38923" name="Рисунок 13" descr="C:\Documents and Settings\Диана\Рабочий стол\Элчи- бэлчи\hakk_s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2500" y="2830513"/>
            <a:ext cx="863600" cy="781050"/>
          </a:xfrm>
          <a:prstGeom prst="rect">
            <a:avLst/>
          </a:prstGeom>
          <a:noFill/>
        </p:spPr>
      </p:pic>
      <p:pic>
        <p:nvPicPr>
          <p:cNvPr id="38922" name="Рисунок 10" descr="вв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6825" y="2832100"/>
            <a:ext cx="935038" cy="776288"/>
          </a:xfrm>
          <a:prstGeom prst="rect">
            <a:avLst/>
          </a:prstGeom>
          <a:noFill/>
        </p:spPr>
      </p:pic>
      <p:pic>
        <p:nvPicPr>
          <p:cNvPr id="38921" name="Рисунок 15" descr="C:\Documents and Settings\Диана\Рабочий стол\Элчи- бэлчи\zcXoKoGMi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88125" y="2832100"/>
            <a:ext cx="1008063" cy="720725"/>
          </a:xfrm>
          <a:prstGeom prst="rect">
            <a:avLst/>
          </a:prstGeom>
          <a:noFill/>
        </p:spPr>
      </p:pic>
      <p:pic>
        <p:nvPicPr>
          <p:cNvPr id="38920" name="Рисунок 17" descr="C:\Documents and Settings\Диана\Рабочий стол\Элчи- бэлчи\Копия (2) 3272457_набор-скачать-Стрелки-белый-красный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835150" y="3802063"/>
            <a:ext cx="865188" cy="808037"/>
          </a:xfrm>
          <a:prstGeom prst="rect">
            <a:avLst/>
          </a:prstGeom>
          <a:noFill/>
        </p:spPr>
      </p:pic>
      <p:pic>
        <p:nvPicPr>
          <p:cNvPr id="38919" name="Picture 7" descr="C:\Documents and Settings\Диана\Рабочий стол\Элчи- бэлчи\zcXoKoGMi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03575" y="3840163"/>
            <a:ext cx="1008063" cy="720725"/>
          </a:xfrm>
          <a:prstGeom prst="rect">
            <a:avLst/>
          </a:prstGeom>
          <a:noFill/>
        </p:spPr>
      </p:pic>
      <p:pic>
        <p:nvPicPr>
          <p:cNvPr id="38918" name="Рисунок 16" descr="C:\Documents and Settings\Диана\Рабочий стол\Элчи- бэлчи\Копия 3272457_набор-скачать-Стрелки-белый-красный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148263" y="3952875"/>
            <a:ext cx="719137" cy="695325"/>
          </a:xfrm>
          <a:prstGeom prst="rect">
            <a:avLst/>
          </a:prstGeom>
          <a:noFill/>
        </p:spPr>
      </p:pic>
      <p:pic>
        <p:nvPicPr>
          <p:cNvPr id="38917" name="Рисунок 18" descr="C:\Documents and Settings\Диана\Рабочий стол\Элчи- бэлчи\6AoEWHhrzTU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732588" y="3860800"/>
            <a:ext cx="549275" cy="749300"/>
          </a:xfrm>
          <a:prstGeom prst="rect">
            <a:avLst/>
          </a:prstGeom>
          <a:noFill/>
        </p:spPr>
      </p:pic>
      <p:pic>
        <p:nvPicPr>
          <p:cNvPr id="38924" name="Рисунок 4" descr="C:\Documents and Settings\Диана\Рабочий стол\Элчи- бэлчи\3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692275" y="2811463"/>
            <a:ext cx="1079500" cy="741362"/>
          </a:xfrm>
          <a:prstGeom prst="rect">
            <a:avLst/>
          </a:prstGeom>
          <a:noFill/>
        </p:spPr>
      </p:pic>
      <p:sp>
        <p:nvSpPr>
          <p:cNvPr id="38927" name="Rectangle 15"/>
          <p:cNvSpPr>
            <a:spLocks noChangeArrowheads="1"/>
          </p:cNvSpPr>
          <p:nvPr/>
        </p:nvSpPr>
        <p:spPr bwMode="auto">
          <a:xfrm>
            <a:off x="-123825" y="1735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8930" name="Rectangle 18"/>
          <p:cNvSpPr>
            <a:spLocks noChangeArrowheads="1"/>
          </p:cNvSpPr>
          <p:nvPr/>
        </p:nvSpPr>
        <p:spPr bwMode="auto">
          <a:xfrm>
            <a:off x="-123825" y="1735138"/>
            <a:ext cx="11699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  <a:cs typeface="Times New Roman" pitchFamily="18" charset="0"/>
              </a:rPr>
              <a:t> 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38932" name="Rectangle 20"/>
          <p:cNvSpPr>
            <a:spLocks noChangeArrowheads="1"/>
          </p:cNvSpPr>
          <p:nvPr/>
        </p:nvSpPr>
        <p:spPr bwMode="auto">
          <a:xfrm>
            <a:off x="-123825" y="1735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38934" name="Rectangle 22"/>
          <p:cNvSpPr>
            <a:spLocks noChangeArrowheads="1"/>
          </p:cNvSpPr>
          <p:nvPr/>
        </p:nvSpPr>
        <p:spPr bwMode="auto">
          <a:xfrm>
            <a:off x="-123825" y="1735138"/>
            <a:ext cx="11699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8936" name="Rectangle 24"/>
          <p:cNvSpPr>
            <a:spLocks noChangeArrowheads="1"/>
          </p:cNvSpPr>
          <p:nvPr/>
        </p:nvSpPr>
        <p:spPr bwMode="auto">
          <a:xfrm>
            <a:off x="-123825" y="1735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  <a:cs typeface="Times New Roman" pitchFamily="18" charset="0"/>
              </a:rPr>
              <a:t>  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500">
                <a:latin typeface="Calibri" pitchFamily="34" charset="0"/>
                <a:cs typeface="Times New Roman" pitchFamily="18" charset="0"/>
              </a:rPr>
              <a:t>     </a:t>
            </a:r>
            <a:endParaRPr lang="ru-RU"/>
          </a:p>
        </p:txBody>
      </p:sp>
      <p:sp>
        <p:nvSpPr>
          <p:cNvPr id="38938" name="Rectangle 26"/>
          <p:cNvSpPr>
            <a:spLocks noChangeArrowheads="1"/>
          </p:cNvSpPr>
          <p:nvPr/>
        </p:nvSpPr>
        <p:spPr bwMode="auto">
          <a:xfrm>
            <a:off x="-123825" y="1735138"/>
            <a:ext cx="11699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  <a:cs typeface="Times New Roman" pitchFamily="18" charset="0"/>
              </a:rPr>
              <a:t>  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800">
                <a:latin typeface="Calibri" pitchFamily="34" charset="0"/>
                <a:cs typeface="Times New Roman" pitchFamily="18" charset="0"/>
              </a:rPr>
              <a:t>     </a:t>
            </a:r>
            <a:endParaRPr lang="ru-RU"/>
          </a:p>
        </p:txBody>
      </p:sp>
      <p:sp>
        <p:nvSpPr>
          <p:cNvPr id="38940" name="Rectangle 28"/>
          <p:cNvSpPr>
            <a:spLocks noChangeArrowheads="1"/>
          </p:cNvSpPr>
          <p:nvPr/>
        </p:nvSpPr>
        <p:spPr bwMode="auto">
          <a:xfrm>
            <a:off x="-123825" y="1735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  <a:cs typeface="Times New Roman" pitchFamily="18" charset="0"/>
              </a:rPr>
              <a:t>  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800">
                <a:latin typeface="Calibri" pitchFamily="34" charset="0"/>
                <a:cs typeface="Times New Roman" pitchFamily="18" charset="0"/>
              </a:rPr>
              <a:t>     </a:t>
            </a:r>
            <a:endParaRPr lang="ru-RU"/>
          </a:p>
        </p:txBody>
      </p:sp>
      <p:sp>
        <p:nvSpPr>
          <p:cNvPr id="38942" name="Rectangle 30"/>
          <p:cNvSpPr>
            <a:spLocks noChangeArrowheads="1"/>
          </p:cNvSpPr>
          <p:nvPr/>
        </p:nvSpPr>
        <p:spPr bwMode="auto">
          <a:xfrm>
            <a:off x="-123825" y="1735138"/>
            <a:ext cx="11699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  <a:cs typeface="Times New Roman" pitchFamily="18" charset="0"/>
              </a:rPr>
              <a:t>  </a:t>
            </a:r>
            <a:endParaRPr lang="ru-RU"/>
          </a:p>
        </p:txBody>
      </p:sp>
      <p:sp>
        <p:nvSpPr>
          <p:cNvPr id="38944" name="Rectangle 32"/>
          <p:cNvSpPr>
            <a:spLocks noChangeArrowheads="1"/>
          </p:cNvSpPr>
          <p:nvPr/>
        </p:nvSpPr>
        <p:spPr bwMode="auto">
          <a:xfrm>
            <a:off x="-123825" y="1735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  <a:cs typeface="Times New Roman" pitchFamily="18" charset="0"/>
              </a:rPr>
              <a:t>    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500">
                <a:latin typeface="Calibri" pitchFamily="34" charset="0"/>
                <a:cs typeface="Times New Roman" pitchFamily="18" charset="0"/>
              </a:rPr>
              <a:t>                       </a:t>
            </a:r>
            <a:endParaRPr lang="ru-RU"/>
          </a:p>
        </p:txBody>
      </p:sp>
      <p:sp>
        <p:nvSpPr>
          <p:cNvPr id="38946" name="Rectangle 34"/>
          <p:cNvSpPr>
            <a:spLocks noChangeArrowheads="1"/>
          </p:cNvSpPr>
          <p:nvPr/>
        </p:nvSpPr>
        <p:spPr bwMode="auto">
          <a:xfrm>
            <a:off x="-123825" y="1735138"/>
            <a:ext cx="11699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38948" name="Rectangle 36"/>
          <p:cNvSpPr>
            <a:spLocks noChangeArrowheads="1"/>
          </p:cNvSpPr>
          <p:nvPr/>
        </p:nvSpPr>
        <p:spPr bwMode="auto">
          <a:xfrm>
            <a:off x="-123825" y="1735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  <a:cs typeface="Times New Roman" pitchFamily="18" charset="0"/>
              </a:rPr>
              <a:t>  </a:t>
            </a:r>
            <a:endParaRPr lang="ru-RU"/>
          </a:p>
        </p:txBody>
      </p:sp>
      <p:graphicFrame>
        <p:nvGraphicFramePr>
          <p:cNvPr id="39023" name="Group 111"/>
          <p:cNvGraphicFramePr>
            <a:graphicFrameLocks noGrp="1"/>
          </p:cNvGraphicFramePr>
          <p:nvPr/>
        </p:nvGraphicFramePr>
        <p:xfrm>
          <a:off x="1331913" y="1735138"/>
          <a:ext cx="6480175" cy="3062289"/>
        </p:xfrm>
        <a:graphic>
          <a:graphicData uri="http://schemas.openxmlformats.org/drawingml/2006/table">
            <a:tbl>
              <a:tblPr/>
              <a:tblGrid>
                <a:gridCol w="1638300"/>
                <a:gridCol w="1674812"/>
                <a:gridCol w="1603375"/>
                <a:gridCol w="1563688"/>
              </a:tblGrid>
              <a:tr h="1020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t-RU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t-RU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t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ӘЛЧИ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t-RU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tt-RU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t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БӘЛЧИ</a:t>
                      </a:r>
                      <a:endParaRPr kumimoji="0" lang="tt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0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0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015" name="Rectangle 103"/>
          <p:cNvSpPr>
            <a:spLocks noChangeArrowheads="1"/>
          </p:cNvSpPr>
          <p:nvPr/>
        </p:nvSpPr>
        <p:spPr bwMode="auto">
          <a:xfrm>
            <a:off x="-123825" y="3865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9016" name="Rectangle 104"/>
          <p:cNvSpPr>
            <a:spLocks noChangeArrowheads="1"/>
          </p:cNvSpPr>
          <p:nvPr/>
        </p:nvSpPr>
        <p:spPr bwMode="auto">
          <a:xfrm>
            <a:off x="-123825" y="3865563"/>
            <a:ext cx="1098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>
                <a:latin typeface="Calibri" pitchFamily="34" charset="0"/>
                <a:cs typeface="Times New Roman" pitchFamily="18" charset="0"/>
              </a:rPr>
              <a:t>	</a:t>
            </a:r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z="2800" b="1" smtClean="0">
                <a:solidFill>
                  <a:srgbClr val="000099"/>
                </a:solidFill>
              </a:rPr>
              <a:t>Җырлар өйрәткәндә дә кулланырга мөмкин</a:t>
            </a:r>
            <a:endParaRPr lang="ru-RU" sz="2800" b="1" smtClean="0">
              <a:solidFill>
                <a:srgbClr val="000099"/>
              </a:solidFill>
            </a:endParaRPr>
          </a:p>
        </p:txBody>
      </p:sp>
      <p:pic>
        <p:nvPicPr>
          <p:cNvPr id="37901" name="Рисунок 1" descr="C:\Documents and Settings\Диана\Рабочий стол\Кояшлы ил\0_91e40_173d32c5_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8175" y="2924175"/>
            <a:ext cx="1223963" cy="869950"/>
          </a:xfrm>
          <a:prstGeom prst="rect">
            <a:avLst/>
          </a:prstGeom>
          <a:noFill/>
        </p:spPr>
      </p:pic>
      <p:pic>
        <p:nvPicPr>
          <p:cNvPr id="37900" name="Рисунок 2" descr="C:\Documents and Settings\Диана\Рабочий стол\Кояшлы ил\fonstola.ru-13349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76600" y="2924175"/>
            <a:ext cx="1223963" cy="884238"/>
          </a:xfrm>
          <a:prstGeom prst="rect">
            <a:avLst/>
          </a:prstGeom>
          <a:noFill/>
        </p:spPr>
      </p:pic>
      <p:pic>
        <p:nvPicPr>
          <p:cNvPr id="37899" name="Рисунок 5" descr="C:\Documents and Settings\Диана\Рабочий стол\Кояшлы ил\Копия Prazdik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2862263"/>
            <a:ext cx="1152525" cy="936625"/>
          </a:xfrm>
          <a:prstGeom prst="rect">
            <a:avLst/>
          </a:prstGeom>
          <a:noFill/>
        </p:spPr>
      </p:pic>
      <p:pic>
        <p:nvPicPr>
          <p:cNvPr id="37897" name="Рисунок 6" descr="C:\Documents and Settings\Диана\Рабочий стол\Кояшлы ил\Копия b7f33089684543e8986bb7d3d5097163_big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84888" y="2889250"/>
            <a:ext cx="1223962" cy="889000"/>
          </a:xfrm>
          <a:prstGeom prst="rect">
            <a:avLst/>
          </a:prstGeom>
          <a:noFill/>
        </p:spPr>
      </p:pic>
      <p:pic>
        <p:nvPicPr>
          <p:cNvPr id="37896" name="Рисунок 10" descr="C:\Documents and Settings\Диана\Рабочий стол\Кояшлы ил\7234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908175" y="3933825"/>
            <a:ext cx="1152525" cy="882650"/>
          </a:xfrm>
          <a:prstGeom prst="rect">
            <a:avLst/>
          </a:prstGeom>
          <a:noFill/>
        </p:spPr>
      </p:pic>
      <p:pic>
        <p:nvPicPr>
          <p:cNvPr id="37895" name="Рисунок 9" descr="C:\Documents and Settings\Диана\Рабочий стол\Кояшлы ил\t6Ipo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76600" y="3933825"/>
            <a:ext cx="1223963" cy="900113"/>
          </a:xfrm>
          <a:prstGeom prst="rect">
            <a:avLst/>
          </a:prstGeom>
          <a:noFill/>
        </p:spPr>
      </p:pic>
      <p:pic>
        <p:nvPicPr>
          <p:cNvPr id="37894" name="Рисунок 11" descr="C:\Documents and Settings\Диана\Рабочий стол\Кояшлы ил\1399244716_f5j2qagrusuwovk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787900" y="3881438"/>
            <a:ext cx="1008063" cy="828675"/>
          </a:xfrm>
          <a:prstGeom prst="rect">
            <a:avLst/>
          </a:prstGeom>
          <a:noFill/>
        </p:spPr>
      </p:pic>
      <p:pic>
        <p:nvPicPr>
          <p:cNvPr id="37893" name="Рисунок 12" descr="C:\Documents and Settings\Диана\Рабочий стол\Кояшлы ил\2216636_vektör-hava-durumu-ikon-kar-bulutlar-uçan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227763" y="3894138"/>
            <a:ext cx="936625" cy="825500"/>
          </a:xfrm>
          <a:prstGeom prst="rect">
            <a:avLst/>
          </a:prstGeom>
          <a:noFill/>
        </p:spPr>
      </p:pic>
      <p:pic>
        <p:nvPicPr>
          <p:cNvPr id="37898" name="Рисунок 4" descr="C:\Documents and Settings\Диана\Рабочий стол\Кояшлы ил\flatcastsonsuzadek-sobiknz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156325" y="2924175"/>
            <a:ext cx="266700" cy="257175"/>
          </a:xfrm>
          <a:prstGeom prst="rect">
            <a:avLst/>
          </a:prstGeom>
          <a:noFill/>
        </p:spPr>
      </p:pic>
      <p:pic>
        <p:nvPicPr>
          <p:cNvPr id="37902" name="Рисунок 5" descr="C:\Documents and Settings\Диана\Рабочий стол\Кояшлы ил\38932541_34c196b8adb4.gif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724525" y="1985963"/>
            <a:ext cx="647700" cy="647700"/>
          </a:xfrm>
          <a:prstGeom prst="rect">
            <a:avLst/>
          </a:prstGeom>
          <a:noFill/>
        </p:spPr>
      </p:pic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0" y="2386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7904" name="Rectangle 16"/>
          <p:cNvSpPr>
            <a:spLocks noChangeArrowheads="1"/>
          </p:cNvSpPr>
          <p:nvPr/>
        </p:nvSpPr>
        <p:spPr bwMode="auto">
          <a:xfrm>
            <a:off x="0" y="2386013"/>
            <a:ext cx="44862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0" y="2386013"/>
            <a:ext cx="11080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7908" name="Rectangle 20"/>
          <p:cNvSpPr>
            <a:spLocks noChangeArrowheads="1"/>
          </p:cNvSpPr>
          <p:nvPr/>
        </p:nvSpPr>
        <p:spPr bwMode="auto">
          <a:xfrm>
            <a:off x="0" y="2386013"/>
            <a:ext cx="11271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0" y="2386013"/>
            <a:ext cx="11699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7912" name="Rectangle 24"/>
          <p:cNvSpPr>
            <a:spLocks noChangeArrowheads="1"/>
          </p:cNvSpPr>
          <p:nvPr/>
        </p:nvSpPr>
        <p:spPr bwMode="auto">
          <a:xfrm>
            <a:off x="0" y="2386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7913" name="Rectangle 25"/>
          <p:cNvSpPr>
            <a:spLocks noChangeArrowheads="1"/>
          </p:cNvSpPr>
          <p:nvPr/>
        </p:nvSpPr>
        <p:spPr bwMode="auto">
          <a:xfrm>
            <a:off x="0" y="2386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7915" name="Rectangle 27"/>
          <p:cNvSpPr>
            <a:spLocks noChangeArrowheads="1"/>
          </p:cNvSpPr>
          <p:nvPr/>
        </p:nvSpPr>
        <p:spPr bwMode="auto">
          <a:xfrm>
            <a:off x="0" y="2386013"/>
            <a:ext cx="11080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7917" name="Rectangle 29"/>
          <p:cNvSpPr>
            <a:spLocks noChangeArrowheads="1"/>
          </p:cNvSpPr>
          <p:nvPr/>
        </p:nvSpPr>
        <p:spPr bwMode="auto">
          <a:xfrm>
            <a:off x="0" y="2386013"/>
            <a:ext cx="11271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7919" name="Rectangle 31"/>
          <p:cNvSpPr>
            <a:spLocks noChangeArrowheads="1"/>
          </p:cNvSpPr>
          <p:nvPr/>
        </p:nvSpPr>
        <p:spPr bwMode="auto">
          <a:xfrm>
            <a:off x="0" y="2386013"/>
            <a:ext cx="11699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7921" name="Rectangle 33"/>
          <p:cNvSpPr>
            <a:spLocks noChangeArrowheads="1"/>
          </p:cNvSpPr>
          <p:nvPr/>
        </p:nvSpPr>
        <p:spPr bwMode="auto">
          <a:xfrm>
            <a:off x="0" y="2386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37988" name="Group 100"/>
          <p:cNvGraphicFramePr>
            <a:graphicFrameLocks noGrp="1"/>
          </p:cNvGraphicFramePr>
          <p:nvPr/>
        </p:nvGraphicFramePr>
        <p:xfrm>
          <a:off x="1835150" y="1916113"/>
          <a:ext cx="5616575" cy="2952750"/>
        </p:xfrm>
        <a:graphic>
          <a:graphicData uri="http://schemas.openxmlformats.org/drawingml/2006/table">
            <a:tbl>
              <a:tblPr/>
              <a:tblGrid>
                <a:gridCol w="1371600"/>
                <a:gridCol w="1436688"/>
                <a:gridCol w="1404937"/>
                <a:gridCol w="1403350"/>
              </a:tblGrid>
              <a:tr h="901700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Кояшлы ил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25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5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78" name="Rectangle 90"/>
          <p:cNvSpPr>
            <a:spLocks noChangeArrowheads="1"/>
          </p:cNvSpPr>
          <p:nvPr/>
        </p:nvSpPr>
        <p:spPr bwMode="auto">
          <a:xfrm>
            <a:off x="0" y="3876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7979" name="Rectangle 91"/>
          <p:cNvSpPr>
            <a:spLocks noChangeArrowheads="1"/>
          </p:cNvSpPr>
          <p:nvPr/>
        </p:nvSpPr>
        <p:spPr bwMode="auto">
          <a:xfrm>
            <a:off x="0" y="3876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107950" y="285750"/>
            <a:ext cx="8229600" cy="357188"/>
          </a:xfrm>
        </p:spPr>
        <p:txBody>
          <a:bodyPr/>
          <a:lstStyle/>
          <a:p>
            <a:r>
              <a:rPr lang="ru-RU" sz="2800" b="1" smtClean="0">
                <a:solidFill>
                  <a:srgbClr val="00B050"/>
                </a:solidFill>
              </a:rPr>
              <a:t>Эчтәлек сөйләү</a:t>
            </a:r>
          </a:p>
        </p:txBody>
      </p:sp>
      <p:sp>
        <p:nvSpPr>
          <p:cNvPr id="30722" name="Объект 2"/>
          <p:cNvSpPr>
            <a:spLocks noGrp="1"/>
          </p:cNvSpPr>
          <p:nvPr>
            <p:ph idx="1"/>
          </p:nvPr>
        </p:nvSpPr>
        <p:spPr>
          <a:xfrm>
            <a:off x="785813" y="620713"/>
            <a:ext cx="7993062" cy="1328737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000" smtClean="0">
                <a:latin typeface="Bookman Old Style" pitchFamily="18" charset="0"/>
              </a:rPr>
              <a:t>  </a:t>
            </a:r>
            <a:r>
              <a:rPr lang="ru-RU" sz="2400" smtClean="0">
                <a:latin typeface="Times New Roman" pitchFamily="18" charset="0"/>
              </a:rPr>
              <a:t>мнемотаблицалар ярдәмендә сөйләгәндә, балалар барлык анда катнашучыларны күрәләр, үзләренең сөйләмнәрендә җөмлә төзелешенә игътибар итеп (җөмләне дөрес итеп төзеп), билгеле бер эзлеклелекне саклап сөйлиләр.</a:t>
            </a:r>
          </a:p>
          <a:p>
            <a:pPr marL="0" indent="0">
              <a:buFont typeface="Arial" charset="0"/>
              <a:buNone/>
            </a:pPr>
            <a:endParaRPr lang="ru-RU" sz="2400" smtClean="0">
              <a:latin typeface="Times New Roman" pitchFamily="18" charset="0"/>
            </a:endParaRPr>
          </a:p>
        </p:txBody>
      </p:sp>
      <p:pic>
        <p:nvPicPr>
          <p:cNvPr id="30733" name="Рисунок 2" descr="C:\Documents and Settings\Диана\Рабочий стол\Колобок\0_87ae9_142253ed_orig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613" y="3860800"/>
            <a:ext cx="352425" cy="733425"/>
          </a:xfrm>
          <a:prstGeom prst="rect">
            <a:avLst/>
          </a:prstGeom>
          <a:noFill/>
        </p:spPr>
      </p:pic>
      <p:pic>
        <p:nvPicPr>
          <p:cNvPr id="30732" name="Рисунок 4" descr="C:\Documents and Settings\Диана\Рабочий стол\Колобок\rId27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11413" y="3860800"/>
            <a:ext cx="466725" cy="723900"/>
          </a:xfrm>
          <a:prstGeom prst="rect">
            <a:avLst/>
          </a:prstGeom>
          <a:noFill/>
        </p:spPr>
      </p:pic>
      <p:pic>
        <p:nvPicPr>
          <p:cNvPr id="30731" name="Рисунок 3" descr="C:\Documents and Settings\Диана\Рабочий стол\Колобок\69ab293dea1e64910a9ae23363bfe4e7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76600" y="3933825"/>
            <a:ext cx="561975" cy="533400"/>
          </a:xfrm>
          <a:prstGeom prst="rect">
            <a:avLst/>
          </a:prstGeom>
          <a:noFill/>
        </p:spPr>
      </p:pic>
      <p:pic>
        <p:nvPicPr>
          <p:cNvPr id="30729" name="Рисунок 10" descr="C:\Documents and Settings\Диана\Рабочий стол\Колобок\Копия Painter219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11638" y="3789363"/>
            <a:ext cx="971550" cy="781050"/>
          </a:xfrm>
          <a:prstGeom prst="rect">
            <a:avLst/>
          </a:prstGeom>
          <a:noFill/>
        </p:spPr>
      </p:pic>
      <p:pic>
        <p:nvPicPr>
          <p:cNvPr id="30728" name="Рисунок 6" descr="C:\Documents and Settings\Диана\Рабочий стол\Колобок\1444899403059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35600" y="3789363"/>
            <a:ext cx="857250" cy="638175"/>
          </a:xfrm>
          <a:prstGeom prst="rect">
            <a:avLst/>
          </a:prstGeom>
          <a:noFill/>
        </p:spPr>
      </p:pic>
      <p:pic>
        <p:nvPicPr>
          <p:cNvPr id="30727" name="Рисунок 7" descr="C:\Documents and Settings\Диана\Рабочий стол\Колобок\Копия 7df9524f9e9at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195513" y="4724400"/>
            <a:ext cx="523875" cy="819150"/>
          </a:xfrm>
          <a:prstGeom prst="rect">
            <a:avLst/>
          </a:prstGeom>
          <a:noFill/>
        </p:spPr>
      </p:pic>
      <p:pic>
        <p:nvPicPr>
          <p:cNvPr id="30726" name="Рисунок 8" descr="C:\Documents and Settings\Диана\Рабочий стол\Колобок\Копия 74971344_PERSONAZHI_SKAZKI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276600" y="4724400"/>
            <a:ext cx="647700" cy="800100"/>
          </a:xfrm>
          <a:prstGeom prst="rect">
            <a:avLst/>
          </a:prstGeom>
          <a:noFill/>
        </p:spPr>
      </p:pic>
      <p:pic>
        <p:nvPicPr>
          <p:cNvPr id="30725" name="Рисунок 9" descr="C:\Documents and Settings\Диана\Рабочий стол\Колобок\Копия (2) Копия 7df9524f9e9at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284663" y="4724400"/>
            <a:ext cx="719137" cy="911225"/>
          </a:xfrm>
          <a:prstGeom prst="rect">
            <a:avLst/>
          </a:prstGeom>
          <a:noFill/>
        </p:spPr>
      </p:pic>
      <p:pic>
        <p:nvPicPr>
          <p:cNvPr id="30723" name="Picture 3" descr="C:\Documents and Settings\Диана\Рабочий стол\Колобок\Копия (3) Копия 7df9524f9e9at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435600" y="4724400"/>
            <a:ext cx="590550" cy="857250"/>
          </a:xfrm>
          <a:prstGeom prst="rect">
            <a:avLst/>
          </a:prstGeom>
          <a:noFill/>
        </p:spPr>
      </p:pic>
      <p:pic>
        <p:nvPicPr>
          <p:cNvPr id="30730" name="Рисунок 1" descr="C:\Documents and Settings\Диана\Рабочий стол\Колобок\photo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500563" y="4005263"/>
            <a:ext cx="428625" cy="428625"/>
          </a:xfrm>
          <a:prstGeom prst="rect">
            <a:avLst/>
          </a:prstGeom>
          <a:noFill/>
        </p:spPr>
      </p:pic>
      <p:pic>
        <p:nvPicPr>
          <p:cNvPr id="30724" name="Picture 4" descr="C:\Documents and Settings\Диана\Рабочий стол\Колобок\photo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867400" y="4652963"/>
            <a:ext cx="323850" cy="323850"/>
          </a:xfrm>
          <a:prstGeom prst="rect">
            <a:avLst/>
          </a:prstGeom>
          <a:noFill/>
        </p:spPr>
      </p:pic>
      <p:pic>
        <p:nvPicPr>
          <p:cNvPr id="30734" name="Picture 14" descr="C:\Documents and Settings\Диана\Рабочий стол\Мнемосказки\Колобок\0XNy17EBL1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5292725" y="2852738"/>
            <a:ext cx="485775" cy="485775"/>
          </a:xfrm>
          <a:prstGeom prst="rect">
            <a:avLst/>
          </a:prstGeom>
          <a:noFill/>
        </p:spPr>
      </p:pic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0" y="2698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736" name="Rectangle 16"/>
          <p:cNvSpPr>
            <a:spLocks noChangeArrowheads="1"/>
          </p:cNvSpPr>
          <p:nvPr/>
        </p:nvSpPr>
        <p:spPr bwMode="auto">
          <a:xfrm>
            <a:off x="0" y="2698750"/>
            <a:ext cx="44100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0" y="2698750"/>
            <a:ext cx="10906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100">
                <a:latin typeface="Calibri" pitchFamily="34" charset="0"/>
                <a:cs typeface="Times New Roman" pitchFamily="18" charset="0"/>
              </a:rPr>
              <a:t> 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100">
                <a:latin typeface="Calibri" pitchFamily="34" charset="0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30740" name="Rectangle 20"/>
          <p:cNvSpPr>
            <a:spLocks noChangeArrowheads="1"/>
          </p:cNvSpPr>
          <p:nvPr/>
        </p:nvSpPr>
        <p:spPr bwMode="auto">
          <a:xfrm>
            <a:off x="0" y="2698750"/>
            <a:ext cx="10699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100">
                <a:latin typeface="Calibri" pitchFamily="34" charset="0"/>
                <a:cs typeface="Times New Roman" pitchFamily="18" charset="0"/>
              </a:rPr>
              <a:t>  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800">
                <a:latin typeface="Calibri" pitchFamily="34" charset="0"/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30742" name="Rectangle 22"/>
          <p:cNvSpPr>
            <a:spLocks noChangeArrowheads="1"/>
          </p:cNvSpPr>
          <p:nvPr/>
        </p:nvSpPr>
        <p:spPr bwMode="auto">
          <a:xfrm>
            <a:off x="0" y="2698750"/>
            <a:ext cx="11699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0743" name="Rectangle 23"/>
          <p:cNvSpPr>
            <a:spLocks noChangeArrowheads="1"/>
          </p:cNvSpPr>
          <p:nvPr/>
        </p:nvSpPr>
        <p:spPr bwMode="auto">
          <a:xfrm>
            <a:off x="0" y="2698750"/>
            <a:ext cx="11699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0745" name="Rectangle 25"/>
          <p:cNvSpPr>
            <a:spLocks noChangeArrowheads="1"/>
          </p:cNvSpPr>
          <p:nvPr/>
        </p:nvSpPr>
        <p:spPr bwMode="auto">
          <a:xfrm>
            <a:off x="0" y="2698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0747" name="Rectangle 27"/>
          <p:cNvSpPr>
            <a:spLocks noChangeArrowheads="1"/>
          </p:cNvSpPr>
          <p:nvPr/>
        </p:nvSpPr>
        <p:spPr bwMode="auto">
          <a:xfrm>
            <a:off x="0" y="2698750"/>
            <a:ext cx="10906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100">
                <a:latin typeface="Calibri" pitchFamily="34" charset="0"/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30749" name="Rectangle 29"/>
          <p:cNvSpPr>
            <a:spLocks noChangeArrowheads="1"/>
          </p:cNvSpPr>
          <p:nvPr/>
        </p:nvSpPr>
        <p:spPr bwMode="auto">
          <a:xfrm>
            <a:off x="0" y="2698750"/>
            <a:ext cx="10699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100">
                <a:latin typeface="Calibri" pitchFamily="34" charset="0"/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30751" name="Rectangle 31"/>
          <p:cNvSpPr>
            <a:spLocks noChangeArrowheads="1"/>
          </p:cNvSpPr>
          <p:nvPr/>
        </p:nvSpPr>
        <p:spPr bwMode="auto">
          <a:xfrm>
            <a:off x="0" y="2698750"/>
            <a:ext cx="11699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100">
                <a:latin typeface="Calibri" pitchFamily="34" charset="0"/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30753" name="Rectangle 33"/>
          <p:cNvSpPr>
            <a:spLocks noChangeArrowheads="1"/>
          </p:cNvSpPr>
          <p:nvPr/>
        </p:nvSpPr>
        <p:spPr bwMode="auto">
          <a:xfrm>
            <a:off x="0" y="2698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0754" name="Rectangle 34"/>
          <p:cNvSpPr>
            <a:spLocks noChangeArrowheads="1"/>
          </p:cNvSpPr>
          <p:nvPr/>
        </p:nvSpPr>
        <p:spPr bwMode="auto">
          <a:xfrm>
            <a:off x="0" y="2698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30820" name="Group 100"/>
          <p:cNvGraphicFramePr>
            <a:graphicFrameLocks noGrp="1"/>
          </p:cNvGraphicFramePr>
          <p:nvPr/>
        </p:nvGraphicFramePr>
        <p:xfrm>
          <a:off x="1908175" y="2698750"/>
          <a:ext cx="4464050" cy="2962276"/>
        </p:xfrm>
        <a:graphic>
          <a:graphicData uri="http://schemas.openxmlformats.org/drawingml/2006/table">
            <a:tbl>
              <a:tblPr/>
              <a:tblGrid>
                <a:gridCol w="1077913"/>
                <a:gridCol w="1155700"/>
                <a:gridCol w="1228725"/>
                <a:gridCol w="1001712"/>
              </a:tblGrid>
              <a:tr h="908050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                                              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Кабартма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27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7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811" name="Rectangle 91"/>
          <p:cNvSpPr>
            <a:spLocks noChangeArrowheads="1"/>
          </p:cNvSpPr>
          <p:nvPr/>
        </p:nvSpPr>
        <p:spPr bwMode="auto">
          <a:xfrm>
            <a:off x="0" y="40386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250825" y="0"/>
            <a:ext cx="8229600" cy="1143000"/>
          </a:xfrm>
        </p:spPr>
        <p:txBody>
          <a:bodyPr/>
          <a:lstStyle/>
          <a:p>
            <a:r>
              <a:rPr lang="tt-RU" sz="2800" b="1" smtClean="0">
                <a:solidFill>
                  <a:srgbClr val="00B050"/>
                </a:solidFill>
                <a:latin typeface="Bookman Old Style" pitchFamily="18" charset="0"/>
              </a:rPr>
              <a:t>Әкиятнең эчтәлеген сөйләү</a:t>
            </a:r>
            <a:endParaRPr lang="ru-RU" sz="2800" b="1" smtClean="0">
              <a:solidFill>
                <a:srgbClr val="00B050"/>
              </a:solidFill>
              <a:latin typeface="Bookman Old Style" pitchFamily="18" charset="0"/>
            </a:endParaRPr>
          </a:p>
        </p:txBody>
      </p:sp>
      <p:pic>
        <p:nvPicPr>
          <p:cNvPr id="31768" name="Рисунок 1" descr="C:\Documents and Settings\Диана\Рабочий стол\Чукмар\0_1702f5_7b8a2b2a_L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8538" y="1484313"/>
            <a:ext cx="900112" cy="1008062"/>
          </a:xfrm>
          <a:prstGeom prst="rect">
            <a:avLst/>
          </a:prstGeom>
          <a:noFill/>
        </p:spPr>
      </p:pic>
      <p:pic>
        <p:nvPicPr>
          <p:cNvPr id="31765" name="Рисунок 4" descr="C:\Documents and Settings\Диана\Рабочий стол\Чукмар\i (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00338" y="4135438"/>
            <a:ext cx="719137" cy="701675"/>
          </a:xfrm>
          <a:prstGeom prst="rect">
            <a:avLst/>
          </a:prstGeom>
          <a:noFill/>
        </p:spPr>
      </p:pic>
      <p:pic>
        <p:nvPicPr>
          <p:cNvPr id="31764" name="Рисунок 5" descr="C:\Documents and Settings\Диана\Рабочий стол\Чукмар\86553ve680b86c1c8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092950" y="1622425"/>
            <a:ext cx="1079500" cy="803275"/>
          </a:xfrm>
          <a:prstGeom prst="rect">
            <a:avLst/>
          </a:prstGeom>
          <a:noFill/>
        </p:spPr>
      </p:pic>
      <p:pic>
        <p:nvPicPr>
          <p:cNvPr id="31763" name="Рисунок 6" descr="C:\Documents and Settings\Диана\Рабочий стол\Чукмар\big1004504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51050" y="2725738"/>
            <a:ext cx="1368425" cy="950912"/>
          </a:xfrm>
          <a:prstGeom prst="rect">
            <a:avLst/>
          </a:prstGeom>
          <a:noFill/>
        </p:spPr>
      </p:pic>
      <p:pic>
        <p:nvPicPr>
          <p:cNvPr id="31762" name="Рисунок 8" descr="C:\Documents and Settings\Диана\Рабочий стол\Чукмар\Копия Копия 11482239_b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24525" y="3860800"/>
            <a:ext cx="855663" cy="965200"/>
          </a:xfrm>
          <a:prstGeom prst="rect">
            <a:avLst/>
          </a:prstGeom>
          <a:noFill/>
        </p:spPr>
      </p:pic>
      <p:pic>
        <p:nvPicPr>
          <p:cNvPr id="31760" name="Рисунок 9" descr="C:\Documents and Settings\Диана\Рабочий стол\Чукмар\16004914-hand-holding-money-bag-with-dollar-sign-hand-with-a-bag-of-money--Stock-Vector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605463" y="2636838"/>
            <a:ext cx="1019175" cy="1079500"/>
          </a:xfrm>
          <a:prstGeom prst="rect">
            <a:avLst/>
          </a:prstGeom>
          <a:noFill/>
        </p:spPr>
      </p:pic>
      <p:pic>
        <p:nvPicPr>
          <p:cNvPr id="31756" name="Рисунок 15" descr="C:\Documents and Settings\Диана\Рабочий стол\Чукмар\sad_emoji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908175" y="3933825"/>
            <a:ext cx="447675" cy="438150"/>
          </a:xfrm>
          <a:prstGeom prst="rect">
            <a:avLst/>
          </a:prstGeom>
          <a:noFill/>
        </p:spPr>
      </p:pic>
      <p:pic>
        <p:nvPicPr>
          <p:cNvPr id="31754" name="Рисунок 16" descr="C:\Documents and Settings\Диана\Рабочий стол\Чукмар\depositphotos_62068343-Person-on-knees-asking-for-forgiveness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643438" y="4005263"/>
            <a:ext cx="468312" cy="773112"/>
          </a:xfrm>
          <a:prstGeom prst="rect">
            <a:avLst/>
          </a:prstGeom>
          <a:noFill/>
        </p:spPr>
      </p:pic>
      <p:pic>
        <p:nvPicPr>
          <p:cNvPr id="31753" name="Picture 9" descr="C:\Documents and Settings\Диана\Рабочий стол\Чукмар\Копия Копия 11482239_b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779838" y="2636838"/>
            <a:ext cx="855662" cy="963612"/>
          </a:xfrm>
          <a:prstGeom prst="rect">
            <a:avLst/>
          </a:prstGeom>
          <a:noFill/>
        </p:spPr>
      </p:pic>
      <p:pic>
        <p:nvPicPr>
          <p:cNvPr id="31752" name="Рисунок 3" descr="C:\Documents and Settings\Диана\Рабочий стол\Мнемосказки\Чукмар\Копия 3279-naive-cock-vector-16367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64388" y="3911600"/>
            <a:ext cx="1008062" cy="842963"/>
          </a:xfrm>
          <a:prstGeom prst="rect">
            <a:avLst/>
          </a:prstGeom>
          <a:noFill/>
        </p:spPr>
      </p:pic>
      <p:pic>
        <p:nvPicPr>
          <p:cNvPr id="31767" name="Рисунок 50" descr="&amp;Kcy;&amp;lcy;&amp;icy;&amp;pcy; &amp;Acy;&amp;rcy;&amp;tcy;: &amp;Pcy;&amp;iecy;&amp;tcy;&amp;ucy;&amp;khcy;&amp;i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4211638" y="1484313"/>
            <a:ext cx="693737" cy="993775"/>
          </a:xfrm>
          <a:prstGeom prst="rect">
            <a:avLst/>
          </a:prstGeom>
          <a:noFill/>
        </p:spPr>
      </p:pic>
      <p:pic>
        <p:nvPicPr>
          <p:cNvPr id="31766" name="Рисунок 3" descr="C:\Documents and Settings\Диана\Рабочий стол\Чукмар\a27d6e60ce165b92eb3217b27590b9b5.pn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6084888" y="1744663"/>
            <a:ext cx="647700" cy="647700"/>
          </a:xfrm>
          <a:prstGeom prst="rect">
            <a:avLst/>
          </a:prstGeom>
          <a:noFill/>
        </p:spPr>
      </p:pic>
      <p:pic>
        <p:nvPicPr>
          <p:cNvPr id="31761" name="Рисунок 11" descr="C:\Documents and Settings\Диана\Рабочий стол\Чукмар\a27d6e60ce165b92eb3217b27590b9b5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6011863" y="3197225"/>
            <a:ext cx="360362" cy="360363"/>
          </a:xfrm>
          <a:prstGeom prst="rect">
            <a:avLst/>
          </a:prstGeom>
          <a:noFill/>
        </p:spPr>
      </p:pic>
      <p:pic>
        <p:nvPicPr>
          <p:cNvPr id="31751" name="Picture 7" descr="C:\Documents and Settings\Диана\Рабочий стол\Чукмар\depositphotos_5645662-Bubble-with-the-moon-and-stars---an-icon.-eps10.jp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7451725" y="2636838"/>
            <a:ext cx="647700" cy="622300"/>
          </a:xfrm>
          <a:prstGeom prst="rect">
            <a:avLst/>
          </a:prstGeom>
          <a:noFill/>
        </p:spPr>
      </p:pic>
      <p:pic>
        <p:nvPicPr>
          <p:cNvPr id="31757" name="Рисунок 4" descr="C:\Documents and Settings\Диана\Рабочий стол\Чукмар\i (3).jp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5364163" y="1844675"/>
            <a:ext cx="538162" cy="611188"/>
          </a:xfrm>
          <a:prstGeom prst="rect">
            <a:avLst/>
          </a:prstGeom>
          <a:noFill/>
        </p:spPr>
      </p:pic>
      <p:pic>
        <p:nvPicPr>
          <p:cNvPr id="31755" name="Рисунок 10" descr="C:\Documents and Settings\Диана\Рабочий стол\Чукмар\Копия free-vector-rooster-barn.jp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3779838" y="3933825"/>
            <a:ext cx="323850" cy="361950"/>
          </a:xfrm>
          <a:prstGeom prst="rect">
            <a:avLst/>
          </a:prstGeom>
          <a:noFill/>
        </p:spPr>
      </p:pic>
      <p:sp>
        <p:nvSpPr>
          <p:cNvPr id="31769" name="Rectangle 25"/>
          <p:cNvSpPr>
            <a:spLocks noChangeArrowheads="1"/>
          </p:cNvSpPr>
          <p:nvPr/>
        </p:nvSpPr>
        <p:spPr bwMode="auto">
          <a:xfrm>
            <a:off x="-200025" y="2524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770" name="Rectangle 26"/>
          <p:cNvSpPr>
            <a:spLocks noChangeArrowheads="1"/>
          </p:cNvSpPr>
          <p:nvPr/>
        </p:nvSpPr>
        <p:spPr bwMode="auto">
          <a:xfrm>
            <a:off x="-200025" y="2524125"/>
            <a:ext cx="11795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00">
                <a:latin typeface="Calibri" pitchFamily="34" charset="0"/>
                <a:cs typeface="Times New Roman" pitchFamily="18" charset="0"/>
              </a:rPr>
              <a:t>           </a:t>
            </a:r>
            <a:r>
              <a:rPr lang="ru-RU" sz="1100">
                <a:latin typeface="Calibri" pitchFamily="34" charset="0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31772" name="Rectangle 28"/>
          <p:cNvSpPr>
            <a:spLocks noChangeArrowheads="1"/>
          </p:cNvSpPr>
          <p:nvPr/>
        </p:nvSpPr>
        <p:spPr bwMode="auto">
          <a:xfrm>
            <a:off x="-200025" y="2524125"/>
            <a:ext cx="10699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1774" name="Rectangle 30"/>
          <p:cNvSpPr>
            <a:spLocks noChangeArrowheads="1"/>
          </p:cNvSpPr>
          <p:nvPr/>
        </p:nvSpPr>
        <p:spPr bwMode="auto">
          <a:xfrm>
            <a:off x="-200025" y="2524125"/>
            <a:ext cx="11699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1775" name="Rectangle 31"/>
          <p:cNvSpPr>
            <a:spLocks noChangeArrowheads="1"/>
          </p:cNvSpPr>
          <p:nvPr/>
        </p:nvSpPr>
        <p:spPr bwMode="auto">
          <a:xfrm>
            <a:off x="-200025" y="2524125"/>
            <a:ext cx="11699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1777" name="Rectangle 33"/>
          <p:cNvSpPr>
            <a:spLocks noChangeArrowheads="1"/>
          </p:cNvSpPr>
          <p:nvPr/>
        </p:nvSpPr>
        <p:spPr bwMode="auto">
          <a:xfrm>
            <a:off x="-200025" y="2524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100">
                <a:latin typeface="Calibri" pitchFamily="34" charset="0"/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31779" name="Rectangle 35"/>
          <p:cNvSpPr>
            <a:spLocks noChangeArrowheads="1"/>
          </p:cNvSpPr>
          <p:nvPr/>
        </p:nvSpPr>
        <p:spPr bwMode="auto">
          <a:xfrm>
            <a:off x="-200025" y="2524125"/>
            <a:ext cx="11795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100">
                <a:latin typeface="Calibri" pitchFamily="34" charset="0"/>
                <a:cs typeface="Times New Roman" pitchFamily="18" charset="0"/>
              </a:rPr>
              <a:t>   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800">
                <a:latin typeface="Calibri" pitchFamily="34" charset="0"/>
                <a:cs typeface="Times New Roman" pitchFamily="18" charset="0"/>
              </a:rPr>
              <a:t>       </a:t>
            </a:r>
            <a:endParaRPr lang="ru-RU"/>
          </a:p>
        </p:txBody>
      </p:sp>
      <p:sp>
        <p:nvSpPr>
          <p:cNvPr id="31781" name="Rectangle 37"/>
          <p:cNvSpPr>
            <a:spLocks noChangeArrowheads="1"/>
          </p:cNvSpPr>
          <p:nvPr/>
        </p:nvSpPr>
        <p:spPr bwMode="auto">
          <a:xfrm>
            <a:off x="-200025" y="2524125"/>
            <a:ext cx="10699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100">
                <a:latin typeface="Calibri" pitchFamily="34" charset="0"/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31783" name="Rectangle 39"/>
          <p:cNvSpPr>
            <a:spLocks noChangeArrowheads="1"/>
          </p:cNvSpPr>
          <p:nvPr/>
        </p:nvSpPr>
        <p:spPr bwMode="auto">
          <a:xfrm>
            <a:off x="-200025" y="2524125"/>
            <a:ext cx="11699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1784" name="Rectangle 40"/>
          <p:cNvSpPr>
            <a:spLocks noChangeArrowheads="1"/>
          </p:cNvSpPr>
          <p:nvPr/>
        </p:nvSpPr>
        <p:spPr bwMode="auto">
          <a:xfrm>
            <a:off x="-200025" y="2524125"/>
            <a:ext cx="11699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100">
                <a:latin typeface="Calibri" pitchFamily="34" charset="0"/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31786" name="Rectangle 42"/>
          <p:cNvSpPr>
            <a:spLocks noChangeArrowheads="1"/>
          </p:cNvSpPr>
          <p:nvPr/>
        </p:nvSpPr>
        <p:spPr bwMode="auto">
          <a:xfrm>
            <a:off x="-200025" y="2524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1787" name="Rectangle 43"/>
          <p:cNvSpPr>
            <a:spLocks noChangeArrowheads="1"/>
          </p:cNvSpPr>
          <p:nvPr/>
        </p:nvSpPr>
        <p:spPr bwMode="auto">
          <a:xfrm>
            <a:off x="-200025" y="2478088"/>
            <a:ext cx="1173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100">
                <a:latin typeface="Calibri" pitchFamily="34" charset="0"/>
                <a:cs typeface="Times New Roman" pitchFamily="18" charset="0"/>
              </a:rPr>
              <a:t>                             </a:t>
            </a:r>
            <a:endParaRPr lang="ru-RU"/>
          </a:p>
        </p:txBody>
      </p:sp>
      <p:sp>
        <p:nvSpPr>
          <p:cNvPr id="31789" name="Rectangle 45"/>
          <p:cNvSpPr>
            <a:spLocks noChangeArrowheads="1"/>
          </p:cNvSpPr>
          <p:nvPr/>
        </p:nvSpPr>
        <p:spPr bwMode="auto">
          <a:xfrm>
            <a:off x="-200025" y="2524125"/>
            <a:ext cx="11795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1790" name="Rectangle 46"/>
          <p:cNvSpPr>
            <a:spLocks noChangeArrowheads="1"/>
          </p:cNvSpPr>
          <p:nvPr/>
        </p:nvSpPr>
        <p:spPr bwMode="auto">
          <a:xfrm>
            <a:off x="-200025" y="2524125"/>
            <a:ext cx="11795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1792" name="Rectangle 48"/>
          <p:cNvSpPr>
            <a:spLocks noChangeArrowheads="1"/>
          </p:cNvSpPr>
          <p:nvPr/>
        </p:nvSpPr>
        <p:spPr bwMode="auto">
          <a:xfrm>
            <a:off x="-200025" y="2524125"/>
            <a:ext cx="10699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1793" name="Rectangle 49"/>
          <p:cNvSpPr>
            <a:spLocks noChangeArrowheads="1"/>
          </p:cNvSpPr>
          <p:nvPr/>
        </p:nvSpPr>
        <p:spPr bwMode="auto">
          <a:xfrm>
            <a:off x="-200025" y="2524125"/>
            <a:ext cx="10699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100">
                <a:latin typeface="Calibri" pitchFamily="34" charset="0"/>
                <a:cs typeface="Times New Roman" pitchFamily="18" charset="0"/>
              </a:rPr>
              <a:t>             </a:t>
            </a:r>
            <a:endParaRPr lang="ru-RU"/>
          </a:p>
        </p:txBody>
      </p:sp>
      <p:sp>
        <p:nvSpPr>
          <p:cNvPr id="31795" name="Rectangle 51"/>
          <p:cNvSpPr>
            <a:spLocks noChangeArrowheads="1"/>
          </p:cNvSpPr>
          <p:nvPr/>
        </p:nvSpPr>
        <p:spPr bwMode="auto">
          <a:xfrm>
            <a:off x="-200025" y="2524125"/>
            <a:ext cx="116998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100">
                <a:latin typeface="Calibri" pitchFamily="34" charset="0"/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31797" name="Rectangle 53"/>
          <p:cNvSpPr>
            <a:spLocks noChangeArrowheads="1"/>
          </p:cNvSpPr>
          <p:nvPr/>
        </p:nvSpPr>
        <p:spPr bwMode="auto">
          <a:xfrm>
            <a:off x="-200025" y="2524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  <a:cs typeface="Times New Roman" pitchFamily="18" charset="0"/>
              </a:rPr>
              <a:t> 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 </a:t>
            </a:r>
            <a:endParaRPr lang="ru-RU"/>
          </a:p>
        </p:txBody>
      </p:sp>
      <p:graphicFrame>
        <p:nvGraphicFramePr>
          <p:cNvPr id="31869" name="Group 125"/>
          <p:cNvGraphicFramePr>
            <a:graphicFrameLocks noGrp="1"/>
          </p:cNvGraphicFramePr>
          <p:nvPr/>
        </p:nvGraphicFramePr>
        <p:xfrm>
          <a:off x="1835150" y="1341438"/>
          <a:ext cx="6337300" cy="3671889"/>
        </p:xfrm>
        <a:graphic>
          <a:graphicData uri="http://schemas.openxmlformats.org/drawingml/2006/table">
            <a:tbl>
              <a:tblPr/>
              <a:tblGrid>
                <a:gridCol w="1657350"/>
                <a:gridCol w="1757363"/>
                <a:gridCol w="1554162"/>
                <a:gridCol w="1368425"/>
              </a:tblGrid>
              <a:tr h="1223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3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3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864" name="Rectangle 120"/>
          <p:cNvSpPr>
            <a:spLocks noChangeArrowheads="1"/>
          </p:cNvSpPr>
          <p:nvPr/>
        </p:nvSpPr>
        <p:spPr bwMode="auto">
          <a:xfrm>
            <a:off x="-468313" y="3789363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865" name="Rectangle 121"/>
          <p:cNvSpPr>
            <a:spLocks noChangeArrowheads="1"/>
          </p:cNvSpPr>
          <p:nvPr/>
        </p:nvSpPr>
        <p:spPr bwMode="auto">
          <a:xfrm>
            <a:off x="-180975" y="4076700"/>
            <a:ext cx="1098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>
                <a:latin typeface="Calibri" pitchFamily="34" charset="0"/>
                <a:cs typeface="Times New Roman" pitchFamily="18" charset="0"/>
              </a:rPr>
              <a:t>	</a:t>
            </a:r>
            <a:endParaRPr lang="ru-RU"/>
          </a:p>
        </p:txBody>
      </p:sp>
      <p:sp>
        <p:nvSpPr>
          <p:cNvPr id="31870" name="Rectangle 126"/>
          <p:cNvSpPr>
            <a:spLocks noChangeArrowheads="1"/>
          </p:cNvSpPr>
          <p:nvPr/>
        </p:nvSpPr>
        <p:spPr bwMode="auto">
          <a:xfrm>
            <a:off x="6877050" y="3141663"/>
            <a:ext cx="64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</a:rPr>
              <a:t>  3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598487"/>
          </a:xfrm>
        </p:spPr>
        <p:txBody>
          <a:bodyPr/>
          <a:lstStyle/>
          <a:p>
            <a:r>
              <a:rPr lang="ru-RU" sz="3200" b="1" smtClean="0">
                <a:solidFill>
                  <a:srgbClr val="1E23E0"/>
                </a:solidFill>
                <a:latin typeface="Arial" charset="0"/>
              </a:rPr>
              <a:t>Табышмаклар</a:t>
            </a:r>
            <a:r>
              <a:rPr lang="ru-RU" sz="3200" b="1" smtClean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32770" name="Rectangle 10"/>
          <p:cNvSpPr>
            <a:spLocks noChangeArrowheads="1"/>
          </p:cNvSpPr>
          <p:nvPr/>
        </p:nvSpPr>
        <p:spPr bwMode="auto">
          <a:xfrm>
            <a:off x="2124075" y="1870075"/>
            <a:ext cx="1936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endParaRPr lang="ru-RU"/>
          </a:p>
        </p:txBody>
      </p:sp>
      <p:sp>
        <p:nvSpPr>
          <p:cNvPr id="32771" name="Rectangle 12"/>
          <p:cNvSpPr>
            <a:spLocks noChangeArrowheads="1"/>
          </p:cNvSpPr>
          <p:nvPr/>
        </p:nvSpPr>
        <p:spPr bwMode="auto">
          <a:xfrm>
            <a:off x="2138363" y="1938338"/>
            <a:ext cx="1668462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772" name="Rectangle 14"/>
          <p:cNvSpPr>
            <a:spLocks noChangeArrowheads="1"/>
          </p:cNvSpPr>
          <p:nvPr/>
        </p:nvSpPr>
        <p:spPr bwMode="auto">
          <a:xfrm>
            <a:off x="2138363" y="1938338"/>
            <a:ext cx="1600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773" name="Rectangle 16"/>
          <p:cNvSpPr>
            <a:spLocks noChangeArrowheads="1"/>
          </p:cNvSpPr>
          <p:nvPr/>
        </p:nvSpPr>
        <p:spPr bwMode="auto">
          <a:xfrm>
            <a:off x="2138363" y="1938338"/>
            <a:ext cx="1600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774" name="Rectangle 18"/>
          <p:cNvSpPr>
            <a:spLocks noChangeArrowheads="1"/>
          </p:cNvSpPr>
          <p:nvPr/>
        </p:nvSpPr>
        <p:spPr bwMode="auto">
          <a:xfrm>
            <a:off x="2138363" y="1938338"/>
            <a:ext cx="1668462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775" name="Rectangle 20"/>
          <p:cNvSpPr>
            <a:spLocks noChangeArrowheads="1"/>
          </p:cNvSpPr>
          <p:nvPr/>
        </p:nvSpPr>
        <p:spPr bwMode="auto">
          <a:xfrm>
            <a:off x="2138363" y="1938338"/>
            <a:ext cx="1600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776" name="Rectangle 22"/>
          <p:cNvSpPr>
            <a:spLocks noChangeArrowheads="1"/>
          </p:cNvSpPr>
          <p:nvPr/>
        </p:nvSpPr>
        <p:spPr bwMode="auto">
          <a:xfrm>
            <a:off x="2138363" y="1938338"/>
            <a:ext cx="1600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t-RU" sz="1200">
                <a:latin typeface="Times New Roman" pitchFamily="18" charset="0"/>
                <a:cs typeface="Times New Roman" pitchFamily="18" charset="0"/>
              </a:rPr>
              <a:t> </a:t>
            </a:r>
            <a:endParaRPr lang="tt-RU"/>
          </a:p>
        </p:txBody>
      </p:sp>
      <p:pic>
        <p:nvPicPr>
          <p:cNvPr id="32777" name="Picture 73" descr="Cute-Cow-56424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67400" y="3573463"/>
            <a:ext cx="990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72" descr="550a118d367e0685db411f02580fcb3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40200" y="4365625"/>
            <a:ext cx="1371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9" name="Picture 71" descr="i (1)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95963" y="4292600"/>
            <a:ext cx="11906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0" name="Picture 70" descr="file1463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308850" y="4292600"/>
            <a:ext cx="7715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1" name="Picture 69" descr="677130061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4663" y="5157788"/>
            <a:ext cx="1143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2" name="Picture 68" descr="ееi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4525" y="5157788"/>
            <a:ext cx="11906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3" name="Picture 67" descr="3d_question_mark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235825" y="5157788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4" name="Rectangle 74"/>
          <p:cNvSpPr>
            <a:spLocks noChangeArrowheads="1"/>
          </p:cNvSpPr>
          <p:nvPr/>
        </p:nvSpPr>
        <p:spPr bwMode="auto">
          <a:xfrm>
            <a:off x="2124075" y="1870075"/>
            <a:ext cx="1936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endParaRPr lang="ru-RU"/>
          </a:p>
        </p:txBody>
      </p:sp>
      <p:sp>
        <p:nvSpPr>
          <p:cNvPr id="32785" name="Rectangle 76"/>
          <p:cNvSpPr>
            <a:spLocks noChangeArrowheads="1"/>
          </p:cNvSpPr>
          <p:nvPr/>
        </p:nvSpPr>
        <p:spPr bwMode="auto">
          <a:xfrm>
            <a:off x="2138363" y="1938338"/>
            <a:ext cx="1668462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786" name="Rectangle 78"/>
          <p:cNvSpPr>
            <a:spLocks noChangeArrowheads="1"/>
          </p:cNvSpPr>
          <p:nvPr/>
        </p:nvSpPr>
        <p:spPr bwMode="auto">
          <a:xfrm>
            <a:off x="2138363" y="1938338"/>
            <a:ext cx="1600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787" name="Rectangle 80"/>
          <p:cNvSpPr>
            <a:spLocks noChangeArrowheads="1"/>
          </p:cNvSpPr>
          <p:nvPr/>
        </p:nvSpPr>
        <p:spPr bwMode="auto">
          <a:xfrm>
            <a:off x="2138363" y="1938338"/>
            <a:ext cx="1600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788" name="Rectangle 82"/>
          <p:cNvSpPr>
            <a:spLocks noChangeArrowheads="1"/>
          </p:cNvSpPr>
          <p:nvPr/>
        </p:nvSpPr>
        <p:spPr bwMode="auto">
          <a:xfrm>
            <a:off x="2138363" y="1938338"/>
            <a:ext cx="1668462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789" name="Rectangle 84"/>
          <p:cNvSpPr>
            <a:spLocks noChangeArrowheads="1"/>
          </p:cNvSpPr>
          <p:nvPr/>
        </p:nvSpPr>
        <p:spPr bwMode="auto">
          <a:xfrm>
            <a:off x="2138363" y="1938338"/>
            <a:ext cx="1600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790" name="Rectangle 86"/>
          <p:cNvSpPr>
            <a:spLocks noChangeArrowheads="1"/>
          </p:cNvSpPr>
          <p:nvPr/>
        </p:nvSpPr>
        <p:spPr bwMode="auto">
          <a:xfrm>
            <a:off x="2138363" y="1938338"/>
            <a:ext cx="1600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t-RU" sz="1200">
                <a:latin typeface="Times New Roman" pitchFamily="18" charset="0"/>
                <a:cs typeface="Times New Roman" pitchFamily="18" charset="0"/>
              </a:rPr>
              <a:t> </a:t>
            </a:r>
            <a:endParaRPr lang="tt-RU"/>
          </a:p>
        </p:txBody>
      </p:sp>
      <p:graphicFrame>
        <p:nvGraphicFramePr>
          <p:cNvPr id="36017" name="Group 177"/>
          <p:cNvGraphicFramePr>
            <a:graphicFrameLocks noGrp="1"/>
          </p:cNvGraphicFramePr>
          <p:nvPr/>
        </p:nvGraphicFramePr>
        <p:xfrm>
          <a:off x="4140200" y="3500438"/>
          <a:ext cx="4392613" cy="2665413"/>
        </p:xfrm>
        <a:graphic>
          <a:graphicData uri="http://schemas.openxmlformats.org/drawingml/2006/table">
            <a:tbl>
              <a:tblPr/>
              <a:tblGrid>
                <a:gridCol w="1504950"/>
                <a:gridCol w="1444625"/>
                <a:gridCol w="1443038"/>
              </a:tblGrid>
              <a:tr h="708025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67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t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tt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810" name="Rectangle 226"/>
          <p:cNvSpPr>
            <a:spLocks noChangeArrowheads="1"/>
          </p:cNvSpPr>
          <p:nvPr/>
        </p:nvSpPr>
        <p:spPr bwMode="auto">
          <a:xfrm>
            <a:off x="2138363" y="4524375"/>
            <a:ext cx="15621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4629150" algn="l"/>
              </a:tabLst>
            </a:pPr>
            <a:r>
              <a:rPr lang="tt-RU" sz="1400" b="1">
                <a:cs typeface="Times New Roman" pitchFamily="18" charset="0"/>
              </a:rPr>
              <a:t>                            </a:t>
            </a:r>
            <a:endParaRPr lang="ru-RU" sz="800"/>
          </a:p>
          <a:p>
            <a:pPr eaLnBrk="0" hangingPunct="0">
              <a:tabLst>
                <a:tab pos="4629150" algn="l"/>
              </a:tabLst>
            </a:pPr>
            <a:r>
              <a:rPr lang="tt-RU" sz="1400" b="1">
                <a:cs typeface="Times New Roman" pitchFamily="18" charset="0"/>
              </a:rPr>
              <a:t>                      </a:t>
            </a:r>
            <a:endParaRPr lang="ru-RU" sz="800"/>
          </a:p>
          <a:p>
            <a:pPr eaLnBrk="0" hangingPunct="0">
              <a:tabLst>
                <a:tab pos="4629150" algn="l"/>
              </a:tabLst>
            </a:pPr>
            <a:endParaRPr lang="ru-RU"/>
          </a:p>
        </p:txBody>
      </p:sp>
      <p:pic>
        <p:nvPicPr>
          <p:cNvPr id="32811" name="Picture 235" descr="сыi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916238" y="765175"/>
            <a:ext cx="719137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12" name="Picture 234" descr="agaclar_png_nisanboarscydx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258888" y="1412875"/>
            <a:ext cx="79216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13" name="Picture 233" descr="14229995263803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2268538" y="1412875"/>
            <a:ext cx="9350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14" name="Picture 232" descr="1_html_26de54b3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348038" y="1412875"/>
            <a:ext cx="792162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15" name="Picture 231" descr="80995_html_m3fa7bd15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4632325" y="1412875"/>
            <a:ext cx="7112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16" name="Picture 230" descr="Копия men_women_symbols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403350" y="2205038"/>
            <a:ext cx="46196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17" name="Picture 229" descr="seri-endustriyel-san-ve-tic-ltd-sti-faaliyetlerine-basladi-1-18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2339975" y="2205038"/>
            <a:ext cx="8572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18" name="Picture 228" descr="ееi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3276600" y="2205038"/>
            <a:ext cx="11144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819" name="Picture 227" descr="3d_question_mark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4572000" y="2205038"/>
            <a:ext cx="7715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820" name="Rectangle 236"/>
          <p:cNvSpPr>
            <a:spLocks noChangeArrowheads="1"/>
          </p:cNvSpPr>
          <p:nvPr/>
        </p:nvSpPr>
        <p:spPr bwMode="auto">
          <a:xfrm>
            <a:off x="2124075" y="2349500"/>
            <a:ext cx="48688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821" name="Rectangle 238"/>
          <p:cNvSpPr>
            <a:spLocks noChangeArrowheads="1"/>
          </p:cNvSpPr>
          <p:nvPr/>
        </p:nvSpPr>
        <p:spPr bwMode="auto">
          <a:xfrm>
            <a:off x="2138363" y="2319338"/>
            <a:ext cx="1211262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822" name="Rectangle 240"/>
          <p:cNvSpPr>
            <a:spLocks noChangeArrowheads="1"/>
          </p:cNvSpPr>
          <p:nvPr/>
        </p:nvSpPr>
        <p:spPr bwMode="auto">
          <a:xfrm>
            <a:off x="2138363" y="2319338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629150" algn="l"/>
              </a:tabLst>
            </a:pPr>
            <a:endParaRPr lang="ru-RU"/>
          </a:p>
        </p:txBody>
      </p:sp>
      <p:sp>
        <p:nvSpPr>
          <p:cNvPr id="32823" name="Rectangle 242"/>
          <p:cNvSpPr>
            <a:spLocks noChangeArrowheads="1"/>
          </p:cNvSpPr>
          <p:nvPr/>
        </p:nvSpPr>
        <p:spPr bwMode="auto">
          <a:xfrm>
            <a:off x="2138363" y="2319338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824" name="Rectangle 244"/>
          <p:cNvSpPr>
            <a:spLocks noChangeArrowheads="1"/>
          </p:cNvSpPr>
          <p:nvPr/>
        </p:nvSpPr>
        <p:spPr bwMode="auto">
          <a:xfrm>
            <a:off x="2138363" y="2319338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825" name="Rectangle 246"/>
          <p:cNvSpPr>
            <a:spLocks noChangeArrowheads="1"/>
          </p:cNvSpPr>
          <p:nvPr/>
        </p:nvSpPr>
        <p:spPr bwMode="auto">
          <a:xfrm>
            <a:off x="2138363" y="2319338"/>
            <a:ext cx="1211262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826" name="Rectangle 248"/>
          <p:cNvSpPr>
            <a:spLocks noChangeArrowheads="1"/>
          </p:cNvSpPr>
          <p:nvPr/>
        </p:nvSpPr>
        <p:spPr bwMode="auto">
          <a:xfrm>
            <a:off x="2138363" y="2319338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4629150" algn="l"/>
              </a:tabLst>
            </a:pPr>
            <a:endParaRPr lang="ru-RU"/>
          </a:p>
        </p:txBody>
      </p:sp>
      <p:sp>
        <p:nvSpPr>
          <p:cNvPr id="32827" name="Rectangle 250"/>
          <p:cNvSpPr>
            <a:spLocks noChangeArrowheads="1"/>
          </p:cNvSpPr>
          <p:nvPr/>
        </p:nvSpPr>
        <p:spPr bwMode="auto">
          <a:xfrm>
            <a:off x="2138363" y="2319338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828" name="Rectangle 252"/>
          <p:cNvSpPr>
            <a:spLocks noChangeArrowheads="1"/>
          </p:cNvSpPr>
          <p:nvPr/>
        </p:nvSpPr>
        <p:spPr bwMode="auto">
          <a:xfrm>
            <a:off x="2138363" y="2319338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36160" name="Group 320"/>
          <p:cNvGraphicFramePr>
            <a:graphicFrameLocks noGrp="1"/>
          </p:cNvGraphicFramePr>
          <p:nvPr/>
        </p:nvGraphicFramePr>
        <p:xfrm>
          <a:off x="1116013" y="765175"/>
          <a:ext cx="4464050" cy="2276475"/>
        </p:xfrm>
        <a:graphic>
          <a:graphicData uri="http://schemas.openxmlformats.org/drawingml/2006/table">
            <a:tbl>
              <a:tblPr/>
              <a:tblGrid>
                <a:gridCol w="1109662"/>
                <a:gridCol w="1049338"/>
                <a:gridCol w="1152525"/>
                <a:gridCol w="1152525"/>
              </a:tblGrid>
              <a:tr h="619125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29150" algn="l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8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29150" algn="l"/>
                        </a:tabLst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851" name="Line 313"/>
          <p:cNvSpPr>
            <a:spLocks noChangeShapeType="1"/>
          </p:cNvSpPr>
          <p:nvPr/>
        </p:nvSpPr>
        <p:spPr bwMode="auto">
          <a:xfrm>
            <a:off x="1187450" y="1484313"/>
            <a:ext cx="936625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852" name="Line 314"/>
          <p:cNvSpPr>
            <a:spLocks noChangeShapeType="1"/>
          </p:cNvSpPr>
          <p:nvPr/>
        </p:nvSpPr>
        <p:spPr bwMode="auto">
          <a:xfrm>
            <a:off x="3348038" y="1484313"/>
            <a:ext cx="863600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853" name="Line 315"/>
          <p:cNvSpPr>
            <a:spLocks noChangeShapeType="1"/>
          </p:cNvSpPr>
          <p:nvPr/>
        </p:nvSpPr>
        <p:spPr bwMode="auto">
          <a:xfrm flipH="1">
            <a:off x="3276600" y="1484313"/>
            <a:ext cx="935038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854" name="Line 316"/>
          <p:cNvSpPr>
            <a:spLocks noChangeShapeType="1"/>
          </p:cNvSpPr>
          <p:nvPr/>
        </p:nvSpPr>
        <p:spPr bwMode="auto">
          <a:xfrm flipH="1">
            <a:off x="1187450" y="1484313"/>
            <a:ext cx="863600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855" name="Line 317"/>
          <p:cNvSpPr>
            <a:spLocks noChangeShapeType="1"/>
          </p:cNvSpPr>
          <p:nvPr/>
        </p:nvSpPr>
        <p:spPr bwMode="auto">
          <a:xfrm flipH="1">
            <a:off x="1187450" y="2276475"/>
            <a:ext cx="8636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856" name="Line 318"/>
          <p:cNvSpPr>
            <a:spLocks noChangeShapeType="1"/>
          </p:cNvSpPr>
          <p:nvPr/>
        </p:nvSpPr>
        <p:spPr bwMode="auto">
          <a:xfrm>
            <a:off x="1258888" y="2276475"/>
            <a:ext cx="865187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3"/>
          <p:cNvSpPr>
            <a:spLocks noChangeArrowheads="1"/>
          </p:cNvSpPr>
          <p:nvPr/>
        </p:nvSpPr>
        <p:spPr bwMode="auto">
          <a:xfrm>
            <a:off x="1571625" y="1196975"/>
            <a:ext cx="6429375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t-RU" sz="2400" i="1" dirty="0">
                <a:solidFill>
                  <a:srgbClr val="009900"/>
                </a:solidFill>
              </a:rPr>
              <a:t>“</a:t>
            </a:r>
            <a:r>
              <a:rPr lang="tt-RU" sz="2400" i="1" dirty="0" smtClean="0">
                <a:solidFill>
                  <a:srgbClr val="009900"/>
                </a:solidFill>
              </a:rPr>
              <a:t>Балага </a:t>
            </a:r>
            <a:r>
              <a:rPr lang="tt-RU" sz="2400" i="1" dirty="0">
                <a:solidFill>
                  <a:srgbClr val="009900"/>
                </a:solidFill>
              </a:rPr>
              <a:t>нидидер </a:t>
            </a:r>
            <a:r>
              <a:rPr lang="tt-RU" sz="2400" i="1" dirty="0" smtClean="0">
                <a:solidFill>
                  <a:srgbClr val="009900"/>
                </a:solidFill>
              </a:rPr>
              <a:t> </a:t>
            </a:r>
            <a:r>
              <a:rPr lang="tt-RU" sz="2400" i="1" dirty="0">
                <a:solidFill>
                  <a:srgbClr val="009900"/>
                </a:solidFill>
              </a:rPr>
              <a:t>билгеле булмаган биш сүз </a:t>
            </a:r>
            <a:r>
              <a:rPr lang="tt-RU" sz="2400" i="1" dirty="0" smtClean="0">
                <a:solidFill>
                  <a:srgbClr val="009900"/>
                </a:solidFill>
              </a:rPr>
              <a:t>өйрәтегез,ул аларны хәтердә калдырыр өчен бик озак һәм  </a:t>
            </a:r>
            <a:r>
              <a:rPr lang="tt-RU" sz="2400" i="1" dirty="0">
                <a:solidFill>
                  <a:srgbClr val="009900"/>
                </a:solidFill>
              </a:rPr>
              <a:t>заяга </a:t>
            </a:r>
            <a:r>
              <a:rPr lang="tt-RU" sz="2400" i="1" dirty="0" smtClean="0">
                <a:solidFill>
                  <a:srgbClr val="009900"/>
                </a:solidFill>
              </a:rPr>
              <a:t>вакыт үткәрер</a:t>
            </a:r>
            <a:r>
              <a:rPr lang="tt-RU" sz="2400" i="1" dirty="0" smtClean="0">
                <a:solidFill>
                  <a:srgbClr val="009900"/>
                </a:solidFill>
              </a:rPr>
              <a:t>, </a:t>
            </a:r>
            <a:r>
              <a:rPr lang="tt-RU" sz="2400" i="1" dirty="0">
                <a:solidFill>
                  <a:srgbClr val="009900"/>
                </a:solidFill>
              </a:rPr>
              <a:t>әгәр егерме биш шундый сүзне рәсем белән бәйләп өйрәтсәк-бу күпкә җиңелрәк , тизрәк һәм отышлырак булыр...”</a:t>
            </a:r>
          </a:p>
          <a:p>
            <a:r>
              <a:rPr lang="tt-RU" sz="2400" i="1" dirty="0">
                <a:solidFill>
                  <a:srgbClr val="009900"/>
                </a:solidFill>
              </a:rPr>
              <a:t>                    К.Д.Ушинский</a:t>
            </a:r>
            <a:endParaRPr lang="ru-RU" sz="2400" i="1" dirty="0">
              <a:solidFill>
                <a:srgbClr val="009900"/>
              </a:solidFill>
            </a:endParaRPr>
          </a:p>
          <a:p>
            <a:endParaRPr lang="tt-RU" sz="2400" i="1" dirty="0">
              <a:solidFill>
                <a:srgbClr val="009900"/>
              </a:solidFill>
            </a:endParaRPr>
          </a:p>
          <a:p>
            <a:endParaRPr lang="tt-RU" sz="2400" i="1" dirty="0">
              <a:solidFill>
                <a:srgbClr val="009900"/>
              </a:solidFill>
            </a:endParaRPr>
          </a:p>
          <a:p>
            <a:endParaRPr lang="tt-RU" i="1" dirty="0">
              <a:solidFill>
                <a:srgbClr val="009900"/>
              </a:solidFill>
            </a:endParaRPr>
          </a:p>
          <a:p>
            <a:endParaRPr lang="ru-RU" i="1" dirty="0">
              <a:solidFill>
                <a:srgbClr val="009900"/>
              </a:solidFill>
            </a:endParaRPr>
          </a:p>
          <a:p>
            <a:r>
              <a:rPr lang="ru-RU" sz="1200" b="1" i="1" dirty="0">
                <a:solidFill>
                  <a:srgbClr val="009900"/>
                </a:solidFill>
              </a:rPr>
              <a:t>«Учите ребёнка каким-нибудь пяти</a:t>
            </a:r>
            <a:br>
              <a:rPr lang="ru-RU" sz="1200" b="1" i="1" dirty="0">
                <a:solidFill>
                  <a:srgbClr val="009900"/>
                </a:solidFill>
              </a:rPr>
            </a:br>
            <a:r>
              <a:rPr lang="ru-RU" sz="1200" b="1" i="1" dirty="0">
                <a:solidFill>
                  <a:srgbClr val="009900"/>
                </a:solidFill>
              </a:rPr>
              <a:t>неизвестным ему словам, и он будет</a:t>
            </a:r>
            <a:br>
              <a:rPr lang="ru-RU" sz="1200" b="1" i="1" dirty="0">
                <a:solidFill>
                  <a:srgbClr val="009900"/>
                </a:solidFill>
              </a:rPr>
            </a:br>
            <a:r>
              <a:rPr lang="ru-RU" sz="1200" b="1" i="1" dirty="0">
                <a:solidFill>
                  <a:srgbClr val="009900"/>
                </a:solidFill>
              </a:rPr>
              <a:t>долго  и напрасно мучиться над ними,</a:t>
            </a:r>
            <a:br>
              <a:rPr lang="ru-RU" sz="1200" b="1" i="1" dirty="0">
                <a:solidFill>
                  <a:srgbClr val="009900"/>
                </a:solidFill>
              </a:rPr>
            </a:br>
            <a:r>
              <a:rPr lang="ru-RU" sz="1200" b="1" i="1" dirty="0">
                <a:solidFill>
                  <a:srgbClr val="009900"/>
                </a:solidFill>
              </a:rPr>
              <a:t>но свяжите с картинками двадцать</a:t>
            </a:r>
            <a:br>
              <a:rPr lang="ru-RU" sz="1200" b="1" i="1" dirty="0">
                <a:solidFill>
                  <a:srgbClr val="009900"/>
                </a:solidFill>
              </a:rPr>
            </a:br>
            <a:r>
              <a:rPr lang="ru-RU" sz="1200" b="1" i="1" dirty="0">
                <a:solidFill>
                  <a:srgbClr val="009900"/>
                </a:solidFill>
              </a:rPr>
              <a:t>таких слов – и ребёнок усвоит их на  лету…»</a:t>
            </a:r>
            <a:br>
              <a:rPr lang="ru-RU" sz="1200" b="1" i="1" dirty="0">
                <a:solidFill>
                  <a:srgbClr val="009900"/>
                </a:solidFill>
              </a:rPr>
            </a:br>
            <a:r>
              <a:rPr lang="ru-RU" sz="1200" b="1" dirty="0">
                <a:solidFill>
                  <a:srgbClr val="009900"/>
                </a:solidFill>
              </a:rPr>
              <a:t>                                                                                                                                                 К.Д.Ушинский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1143000"/>
          </a:xfrm>
          <a:solidFill>
            <a:schemeClr val="tx2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/>
          <a:lstStyle/>
          <a:p>
            <a:pPr>
              <a:defRPr/>
            </a:pPr>
            <a:r>
              <a:rPr lang="ru-RU" sz="4000" b="1" i="1" u="sng" smtClean="0">
                <a:solidFill>
                  <a:srgbClr val="000099"/>
                </a:solidFill>
                <a:latin typeface="Arial" charset="0"/>
              </a:rPr>
              <a:t>Нәтиҗә</a:t>
            </a:r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>
          <a:xfrm>
            <a:off x="500063" y="1500188"/>
            <a:ext cx="8351837" cy="4824412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sz="2400" i="1" u="sng" smtClean="0">
                <a:latin typeface="Times New Roman" pitchFamily="18" charset="0"/>
              </a:rPr>
              <a:t>Мнемосхемалар</a:t>
            </a:r>
            <a:r>
              <a:rPr lang="ru-RU" sz="2000" i="1" u="sng" smtClean="0">
                <a:latin typeface="Bookman Old Style" pitchFamily="18" charset="0"/>
              </a:rPr>
              <a:t> </a:t>
            </a:r>
            <a:r>
              <a:rPr lang="tt-RU" sz="2400" i="1" u="sng" smtClean="0">
                <a:latin typeface="Times New Roman" pitchFamily="18" charset="0"/>
              </a:rPr>
              <a:t>һәм мнемотабли</a:t>
            </a:r>
            <a:r>
              <a:rPr lang="ru-RU" sz="2400" i="1" u="sng" smtClean="0">
                <a:latin typeface="Times New Roman" pitchFamily="18" charset="0"/>
              </a:rPr>
              <a:t>ц</a:t>
            </a:r>
            <a:r>
              <a:rPr lang="tt-RU" sz="2400" i="1" u="sng" smtClean="0">
                <a:latin typeface="Times New Roman" pitchFamily="18" charset="0"/>
              </a:rPr>
              <a:t>алар куллану буенча йомгаклау сүзе:</a:t>
            </a:r>
            <a:endParaRPr lang="ru-RU" sz="2000" i="1" u="sng" smtClean="0">
              <a:latin typeface="Bookman Old Style" pitchFamily="18" charset="0"/>
            </a:endParaRPr>
          </a:p>
          <a:p>
            <a:pPr marL="0" indent="0">
              <a:buFont typeface="Wingdings" pitchFamily="2" charset="2"/>
              <a:buChar char="§"/>
              <a:defRPr/>
            </a:pPr>
            <a:r>
              <a:rPr lang="ru-RU" sz="2000" i="1" smtClean="0">
                <a:latin typeface="Bookman Old Style" pitchFamily="18" charset="0"/>
              </a:rPr>
              <a:t> Сүзлек байлыгы гына артмый, ә әйләнә-тирә мохит турында белемнәре киңәя.</a:t>
            </a:r>
          </a:p>
          <a:p>
            <a:pPr marL="0" indent="0">
              <a:buFont typeface="Wingdings" pitchFamily="2" charset="2"/>
              <a:buChar char="§"/>
              <a:defRPr/>
            </a:pPr>
            <a:r>
              <a:rPr lang="ru-RU" sz="2000" i="1" smtClean="0">
                <a:latin typeface="Bookman Old Style" pitchFamily="18" charset="0"/>
              </a:rPr>
              <a:t>Сөйләп бирү теләге уяна, бала бу эшнең авыр түгеллеген аңлый.</a:t>
            </a:r>
          </a:p>
          <a:p>
            <a:pPr marL="0" indent="0">
              <a:buFont typeface="Wingdings" pitchFamily="2" charset="2"/>
              <a:buChar char="§"/>
              <a:defRPr/>
            </a:pPr>
            <a:r>
              <a:rPr lang="ru-RU" sz="2000" i="1" smtClean="0">
                <a:latin typeface="Bookman Old Style" pitchFamily="18" charset="0"/>
              </a:rPr>
              <a:t>Шигырь ятлау-бер уенга әверелә. Бу балаларга бик ошый.</a:t>
            </a:r>
          </a:p>
          <a:p>
            <a:pPr marL="0" indent="0">
              <a:buFont typeface="Wingdings" pitchFamily="2" charset="2"/>
              <a:buChar char="§"/>
              <a:defRPr/>
            </a:pPr>
            <a:r>
              <a:rPr lang="ru-RU" sz="2000" i="1" smtClean="0">
                <a:latin typeface="Bookman Old Style" pitchFamily="18" charset="0"/>
              </a:rPr>
              <a:t> Бу мәктәпкәчә яшьтәге балаларның сөйләм телен үстерү эшендә бик отышлы алым.</a:t>
            </a:r>
          </a:p>
          <a:p>
            <a:pPr marL="0" indent="0">
              <a:buFont typeface="Wingdings" pitchFamily="2" charset="2"/>
              <a:buChar char="ü"/>
              <a:defRPr/>
            </a:pPr>
            <a:r>
              <a:rPr lang="ru-RU" sz="2000" i="1" u="sng" smtClean="0">
                <a:latin typeface="Bookman Old Style" pitchFamily="18" charset="0"/>
              </a:rPr>
              <a:t>Истә тотарга кирәк!</a:t>
            </a:r>
            <a:r>
              <a:rPr lang="ru-RU" sz="2000" i="1" smtClean="0">
                <a:latin typeface="Bookman Old Style" pitchFamily="18" charset="0"/>
              </a:rPr>
              <a:t> Баланың сөйләм үсеше дәрәҗәсе,аның сүзлек байлыгына бәйле. Бу юнәлештә ясалган берничә адым, мәктәпкәчә яшьтәге баланың сөйләмен үстерергә ярдәм итә.</a:t>
            </a:r>
          </a:p>
          <a:p>
            <a:pPr marL="0" indent="0">
              <a:defRPr/>
            </a:pPr>
            <a:endParaRPr lang="ru-RU" sz="2000" smtClean="0">
              <a:solidFill>
                <a:srgbClr val="0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484438" y="1196975"/>
            <a:ext cx="5829300" cy="1800225"/>
          </a:xfrm>
        </p:spPr>
        <p:txBody>
          <a:bodyPr/>
          <a:lstStyle/>
          <a:p>
            <a:r>
              <a:rPr lang="ru-RU" sz="3600" b="1" i="1" smtClean="0">
                <a:solidFill>
                  <a:srgbClr val="FF0000"/>
                </a:solidFill>
                <a:latin typeface="Bookman Old Style" pitchFamily="18" charset="0"/>
              </a:rPr>
              <a:t>Игътибарыгыз </a:t>
            </a:r>
            <a:br>
              <a:rPr lang="ru-RU" sz="3600" b="1" i="1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tt-RU" sz="3600" b="1" i="1" smtClean="0">
                <a:solidFill>
                  <a:srgbClr val="FF0000"/>
                </a:solidFill>
                <a:latin typeface="Bookman Old Style" pitchFamily="18" charset="0"/>
              </a:rPr>
              <a:t>өчен бик зур</a:t>
            </a:r>
            <a:br>
              <a:rPr lang="tt-RU" sz="3600" b="1" i="1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tt-RU" sz="3600" b="1" i="1" smtClean="0">
                <a:solidFill>
                  <a:srgbClr val="FF0000"/>
                </a:solidFill>
                <a:latin typeface="Bookman Old Style" pitchFamily="18" charset="0"/>
              </a:rPr>
              <a:t> рәхмәт!</a:t>
            </a:r>
            <a:endParaRPr lang="ru-RU" sz="3600" b="1" i="1" smtClean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3"/>
          <p:cNvSpPr>
            <a:spLocks noChangeArrowheads="1"/>
          </p:cNvSpPr>
          <p:nvPr/>
        </p:nvSpPr>
        <p:spPr bwMode="auto">
          <a:xfrm>
            <a:off x="1357313" y="1196975"/>
            <a:ext cx="6786562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solidFill>
                  <a:srgbClr val="009900"/>
                </a:solidFill>
              </a:rPr>
              <a:t>Күрсәтмәлелек модель</a:t>
            </a:r>
            <a:r>
              <a:rPr lang="tt-RU" sz="2400" i="1">
                <a:solidFill>
                  <a:srgbClr val="009900"/>
                </a:solidFill>
              </a:rPr>
              <a:t>ләрен куллану </a:t>
            </a:r>
            <a:r>
              <a:rPr lang="ru-RU" sz="2400" i="1">
                <a:solidFill>
                  <a:srgbClr val="009900"/>
                </a:solidFill>
              </a:rPr>
              <a:t>:</a:t>
            </a:r>
            <a:r>
              <a:rPr lang="ru-RU" sz="2400" i="1"/>
              <a:t/>
            </a:r>
            <a:br>
              <a:rPr lang="ru-RU" sz="2400" i="1"/>
            </a:br>
            <a:r>
              <a:rPr lang="ru-RU" sz="2400" i="1"/>
              <a:t/>
            </a:r>
            <a:br>
              <a:rPr lang="ru-RU" sz="2400" i="1"/>
            </a:br>
            <a:r>
              <a:rPr lang="ru-RU" sz="2400"/>
              <a:t>- монологик сөйләм үстерү максатында төрле символлар, пиктограммалар, схемалар куллану- истә калдыруны </a:t>
            </a:r>
            <a:r>
              <a:rPr lang="tt-RU" sz="2400"/>
              <a:t>җ</a:t>
            </a:r>
            <a:r>
              <a:rPr lang="ru-RU" sz="2400"/>
              <a:t>иңеләйтә, хәтерне арттыра, гомумән, балаларның уйлап сөйләү эшчәнлеген үстерә.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7"/>
          <p:cNvSpPr>
            <a:spLocks noChangeArrowheads="1"/>
          </p:cNvSpPr>
          <p:nvPr/>
        </p:nvSpPr>
        <p:spPr bwMode="auto">
          <a:xfrm>
            <a:off x="1928813" y="642938"/>
            <a:ext cx="59293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009900"/>
                </a:solidFill>
              </a:rPr>
              <a:t>Мнемотехника</a:t>
            </a:r>
            <a:br>
              <a:rPr lang="ru-RU" sz="2800">
                <a:solidFill>
                  <a:srgbClr val="009900"/>
                </a:solidFill>
              </a:rPr>
            </a:br>
            <a:r>
              <a:rPr lang="ru-RU" sz="2800">
                <a:solidFill>
                  <a:srgbClr val="009900"/>
                </a:solidFill>
              </a:rPr>
              <a:t>(грек теленнән тәрҗемә иткәндә, «истә калдыру, хәтер үстерү технологиясе» дигәнне аңлата)</a:t>
            </a:r>
          </a:p>
        </p:txBody>
      </p:sp>
      <p:sp>
        <p:nvSpPr>
          <p:cNvPr id="16386" name="Прямоугольник 8"/>
          <p:cNvSpPr>
            <a:spLocks noChangeArrowheads="1"/>
          </p:cNvSpPr>
          <p:nvPr/>
        </p:nvSpPr>
        <p:spPr bwMode="auto">
          <a:xfrm>
            <a:off x="1285875" y="2492375"/>
            <a:ext cx="692943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tt-RU" sz="2400">
                <a:latin typeface="Times New Roman" pitchFamily="18" charset="0"/>
              </a:rPr>
              <a:t>Ул балаларның әйләнә-тирә мохит, табигат</a:t>
            </a:r>
            <a:r>
              <a:rPr lang="ru-RU" sz="2400">
                <a:latin typeface="Times New Roman" pitchFamily="18" charset="0"/>
              </a:rPr>
              <a:t>ь күр</a:t>
            </a:r>
            <a:r>
              <a:rPr lang="tt-RU" sz="2400">
                <a:latin typeface="Times New Roman" pitchFamily="18" charset="0"/>
              </a:rPr>
              <a:t>енешләре турындагы белемнәрен тирәнәйтү, баету, хикәянең эчтәлеген яхшылап истә калдыру, әлбәттә, бәйләнешле сөйләм үстерү өлкәсендә кулланылучы методлар һәм алымнар системасы.</a:t>
            </a:r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4"/>
          <p:cNvSpPr>
            <a:spLocks noChangeArrowheads="1"/>
          </p:cNvSpPr>
          <p:nvPr/>
        </p:nvSpPr>
        <p:spPr bwMode="auto">
          <a:xfrm>
            <a:off x="1143000" y="571500"/>
            <a:ext cx="74295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009900"/>
                </a:solidFill>
              </a:rPr>
              <a:t>Күрсәтмә модель</a:t>
            </a:r>
            <a:r>
              <a:rPr lang="tt-RU" sz="2800">
                <a:solidFill>
                  <a:srgbClr val="009900"/>
                </a:solidFill>
              </a:rPr>
              <a:t>ләштерү технологиясенең бурычлары </a:t>
            </a:r>
            <a:r>
              <a:rPr lang="ru-RU" sz="2800">
                <a:solidFill>
                  <a:srgbClr val="009900"/>
                </a:solidFill>
              </a:rPr>
              <a:t>:</a:t>
            </a:r>
          </a:p>
        </p:txBody>
      </p:sp>
      <p:sp>
        <p:nvSpPr>
          <p:cNvPr id="18434" name="Прямоугольник 6"/>
          <p:cNvSpPr>
            <a:spLocks noChangeArrowheads="1"/>
          </p:cNvSpPr>
          <p:nvPr/>
        </p:nvSpPr>
        <p:spPr bwMode="auto">
          <a:xfrm>
            <a:off x="1285875" y="1887538"/>
            <a:ext cx="6929438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/>
              <a:t>- Монологик сөйләмне үстерү, актив сүзлек запасын баету, яңа сүз ясау күнекмәләрен ныгыту, сөйләмдә төрле җөмлә конструкцияләре куллануны формалаштыру һәм камилләштерү, предметларны тасвирлау һәм чагыштыру, хикәя төзү;</a:t>
            </a:r>
          </a:p>
          <a:p>
            <a:pPr>
              <a:lnSpc>
                <a:spcPct val="90000"/>
              </a:lnSpc>
            </a:pPr>
            <a:r>
              <a:rPr lang="ru-RU" sz="2400"/>
              <a:t>– күзаллау, игътибарлылык, фикер эшчәнлеген, ишетеп һәм күреп сөйләү эшчәнлеген үстерү;</a:t>
            </a:r>
          </a:p>
          <a:p>
            <a:pPr>
              <a:lnSpc>
                <a:spcPct val="90000"/>
              </a:lnSpc>
            </a:pPr>
            <a:r>
              <a:rPr lang="ru-RU" sz="2400"/>
              <a:t>– балаларның кече моторикасын үстер</a:t>
            </a:r>
            <a:r>
              <a:rPr lang="tt-RU" sz="2400"/>
              <a:t>ү</a:t>
            </a:r>
            <a:r>
              <a:rPr lang="ru-RU" sz="240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755650" y="836613"/>
            <a:ext cx="7993063" cy="19431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аерым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информация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тупланган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схема.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Аны</a:t>
            </a:r>
            <a:r>
              <a:rPr lang="tt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ң асылы шунда:һәр сүз яки кечкенә сүзтезмәгә аерым рәсем (картина)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уйлана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шулай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итеп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текст схематик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рәвештә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языла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әлеге схема-рәсемгә карап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бала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информацияне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җиңел генә истә калдыра.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58" name="Заголовок 2"/>
          <p:cNvSpPr>
            <a:spLocks noGrp="1"/>
          </p:cNvSpPr>
          <p:nvPr>
            <p:ph type="title"/>
          </p:nvPr>
        </p:nvSpPr>
        <p:spPr>
          <a:xfrm>
            <a:off x="430213" y="214313"/>
            <a:ext cx="8229600" cy="642937"/>
          </a:xfrm>
        </p:spPr>
        <p:txBody>
          <a:bodyPr/>
          <a:lstStyle/>
          <a:p>
            <a:r>
              <a:rPr lang="ru-RU" sz="3600" b="1" smtClean="0">
                <a:solidFill>
                  <a:srgbClr val="009900"/>
                </a:solidFill>
                <a:latin typeface="Book Antiqua" pitchFamily="18" charset="0"/>
              </a:rPr>
              <a:t>Мнемотаблица</a:t>
            </a:r>
          </a:p>
        </p:txBody>
      </p:sp>
      <p:pic>
        <p:nvPicPr>
          <p:cNvPr id="19459" name="Picture 24" descr="холдн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92500" y="3284538"/>
            <a:ext cx="6096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23" descr="метель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3213100"/>
            <a:ext cx="10763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22" descr="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5963" y="3213100"/>
            <a:ext cx="11906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21" descr="995d7d8c0c80e255f07f0822c0d31a6b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24075" y="4292600"/>
            <a:ext cx="45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20" descr="149122_c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771775" y="4292600"/>
            <a:ext cx="3524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19" descr="i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555875" y="4724400"/>
            <a:ext cx="457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8" descr="117351029_20y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563938" y="4221163"/>
            <a:ext cx="5524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7" descr="Копия Mnemotab-2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643438" y="4243388"/>
            <a:ext cx="865187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16" descr="син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724525" y="4221163"/>
            <a:ext cx="5048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15" descr="гол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443663" y="4221163"/>
            <a:ext cx="571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14" descr="вор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795963" y="4581525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0" name="Picture 13" descr="сс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6516688" y="4652963"/>
            <a:ext cx="4572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1" name="Picture 12" descr="Копия 1334826166_2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2124075" y="5084763"/>
            <a:ext cx="35401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2" name="Picture 11" descr="953185_html_m15deee80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2771775" y="5157788"/>
            <a:ext cx="4381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3" name="Picture 10" descr="83695580_large_24866c8143ae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2268538" y="551656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4" name="Picture 9" descr="Копия Mnemotab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3348038" y="5143500"/>
            <a:ext cx="936625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5" name="Picture 8" descr="1359086226_02-40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auto">
          <a:xfrm>
            <a:off x="5148263" y="5157788"/>
            <a:ext cx="4095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6" name="Picture 7" descr="67663375_02"/>
          <p:cNvPicPr>
            <a:picLocks noChangeAspect="1"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4500563" y="5084763"/>
            <a:ext cx="3873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7" name="Picture 6" descr="clipart_20"/>
          <p:cNvPicPr>
            <a:picLocks noChangeAspect="1" noChangeArrowheads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4787900" y="5503863"/>
            <a:ext cx="43180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8" name="Picture 5" descr="2a4fea13"/>
          <p:cNvPicPr>
            <a:picLocks noChangeAspect="1" noChangeArrowheads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5940425" y="5157788"/>
            <a:ext cx="8477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9" name="Rectangle 26"/>
          <p:cNvSpPr>
            <a:spLocks noChangeArrowheads="1"/>
          </p:cNvSpPr>
          <p:nvPr/>
        </p:nvSpPr>
        <p:spPr bwMode="auto">
          <a:xfrm>
            <a:off x="2063750" y="2460625"/>
            <a:ext cx="12160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9480" name="Rectangle 28"/>
          <p:cNvSpPr>
            <a:spLocks noChangeArrowheads="1"/>
          </p:cNvSpPr>
          <p:nvPr/>
        </p:nvSpPr>
        <p:spPr bwMode="auto">
          <a:xfrm>
            <a:off x="2063750" y="2460625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9481" name="Rectangle 30"/>
          <p:cNvSpPr>
            <a:spLocks noChangeArrowheads="1"/>
          </p:cNvSpPr>
          <p:nvPr/>
        </p:nvSpPr>
        <p:spPr bwMode="auto">
          <a:xfrm>
            <a:off x="2063750" y="2460625"/>
            <a:ext cx="13319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9482" name="Rectangle 32"/>
          <p:cNvSpPr>
            <a:spLocks noChangeArrowheads="1"/>
          </p:cNvSpPr>
          <p:nvPr/>
        </p:nvSpPr>
        <p:spPr bwMode="auto">
          <a:xfrm>
            <a:off x="2063750" y="2460625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9483" name="Rectangle 33"/>
          <p:cNvSpPr>
            <a:spLocks noChangeArrowheads="1"/>
          </p:cNvSpPr>
          <p:nvPr/>
        </p:nvSpPr>
        <p:spPr bwMode="auto">
          <a:xfrm>
            <a:off x="2063750" y="2460625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19484" name="Rectangle 34"/>
          <p:cNvSpPr>
            <a:spLocks noChangeArrowheads="1"/>
          </p:cNvSpPr>
          <p:nvPr/>
        </p:nvSpPr>
        <p:spPr bwMode="auto">
          <a:xfrm>
            <a:off x="2063750" y="2460625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       </a:t>
            </a:r>
            <a:endParaRPr lang="ru-RU"/>
          </a:p>
        </p:txBody>
      </p:sp>
      <p:sp>
        <p:nvSpPr>
          <p:cNvPr id="19485" name="Rectangle 36"/>
          <p:cNvSpPr>
            <a:spLocks noChangeArrowheads="1"/>
          </p:cNvSpPr>
          <p:nvPr/>
        </p:nvSpPr>
        <p:spPr bwMode="auto">
          <a:xfrm>
            <a:off x="2063750" y="2460625"/>
            <a:ext cx="12160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19486" name="Rectangle 38"/>
          <p:cNvSpPr>
            <a:spLocks noChangeArrowheads="1"/>
          </p:cNvSpPr>
          <p:nvPr/>
        </p:nvSpPr>
        <p:spPr bwMode="auto">
          <a:xfrm>
            <a:off x="2063750" y="2460625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9487" name="Rectangle 40"/>
          <p:cNvSpPr>
            <a:spLocks noChangeArrowheads="1"/>
          </p:cNvSpPr>
          <p:nvPr/>
        </p:nvSpPr>
        <p:spPr bwMode="auto">
          <a:xfrm>
            <a:off x="2063750" y="2460625"/>
            <a:ext cx="13319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9488" name="Rectangle 41"/>
          <p:cNvSpPr>
            <a:spLocks noChangeArrowheads="1"/>
          </p:cNvSpPr>
          <p:nvPr/>
        </p:nvSpPr>
        <p:spPr bwMode="auto">
          <a:xfrm>
            <a:off x="2063750" y="2460625"/>
            <a:ext cx="13319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  </a:t>
            </a:r>
            <a:endParaRPr lang="ru-RU"/>
          </a:p>
        </p:txBody>
      </p:sp>
      <p:sp>
        <p:nvSpPr>
          <p:cNvPr id="19489" name="Rectangle 42"/>
          <p:cNvSpPr>
            <a:spLocks noChangeArrowheads="1"/>
          </p:cNvSpPr>
          <p:nvPr/>
        </p:nvSpPr>
        <p:spPr bwMode="auto">
          <a:xfrm>
            <a:off x="2063750" y="2460625"/>
            <a:ext cx="13319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9490" name="Rectangle 44"/>
          <p:cNvSpPr>
            <a:spLocks noChangeArrowheads="1"/>
          </p:cNvSpPr>
          <p:nvPr/>
        </p:nvSpPr>
        <p:spPr bwMode="auto">
          <a:xfrm>
            <a:off x="2063750" y="2460625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9491" name="Rectangle 45"/>
          <p:cNvSpPr>
            <a:spLocks noChangeArrowheads="1"/>
          </p:cNvSpPr>
          <p:nvPr/>
        </p:nvSpPr>
        <p:spPr bwMode="auto">
          <a:xfrm>
            <a:off x="2063750" y="2460625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       </a:t>
            </a:r>
            <a:endParaRPr lang="ru-RU"/>
          </a:p>
        </p:txBody>
      </p:sp>
      <p:sp>
        <p:nvSpPr>
          <p:cNvPr id="19492" name="Rectangle 47"/>
          <p:cNvSpPr>
            <a:spLocks noChangeArrowheads="1"/>
          </p:cNvSpPr>
          <p:nvPr/>
        </p:nvSpPr>
        <p:spPr bwMode="auto">
          <a:xfrm>
            <a:off x="2063750" y="2460625"/>
            <a:ext cx="12160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9493" name="Rectangle 49"/>
          <p:cNvSpPr>
            <a:spLocks noChangeArrowheads="1"/>
          </p:cNvSpPr>
          <p:nvPr/>
        </p:nvSpPr>
        <p:spPr bwMode="auto">
          <a:xfrm>
            <a:off x="2063750" y="2460625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9494" name="Rectangle 50"/>
          <p:cNvSpPr>
            <a:spLocks noChangeArrowheads="1"/>
          </p:cNvSpPr>
          <p:nvPr/>
        </p:nvSpPr>
        <p:spPr bwMode="auto">
          <a:xfrm>
            <a:off x="2063750" y="2460625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/>
          </a:p>
        </p:txBody>
      </p:sp>
      <p:sp>
        <p:nvSpPr>
          <p:cNvPr id="19495" name="Rectangle 51"/>
          <p:cNvSpPr>
            <a:spLocks noChangeArrowheads="1"/>
          </p:cNvSpPr>
          <p:nvPr/>
        </p:nvSpPr>
        <p:spPr bwMode="auto">
          <a:xfrm>
            <a:off x="2063750" y="2460625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/>
          </a:p>
        </p:txBody>
      </p:sp>
      <p:sp>
        <p:nvSpPr>
          <p:cNvPr id="19496" name="Rectangle 53"/>
          <p:cNvSpPr>
            <a:spLocks noChangeArrowheads="1"/>
          </p:cNvSpPr>
          <p:nvPr/>
        </p:nvSpPr>
        <p:spPr bwMode="auto">
          <a:xfrm>
            <a:off x="2063750" y="2460625"/>
            <a:ext cx="13319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 </a:t>
            </a:r>
            <a:endParaRPr lang="ru-RU"/>
          </a:p>
        </p:txBody>
      </p:sp>
      <p:graphicFrame>
        <p:nvGraphicFramePr>
          <p:cNvPr id="19522" name="Group 66"/>
          <p:cNvGraphicFramePr>
            <a:graphicFrameLocks noGrp="1"/>
          </p:cNvGraphicFramePr>
          <p:nvPr/>
        </p:nvGraphicFramePr>
        <p:xfrm>
          <a:off x="2063750" y="3141663"/>
          <a:ext cx="5016500" cy="2951164"/>
        </p:xfrm>
        <a:graphic>
          <a:graphicData uri="http://schemas.openxmlformats.org/drawingml/2006/table">
            <a:tbl>
              <a:tblPr/>
              <a:tblGrid>
                <a:gridCol w="1211263"/>
                <a:gridCol w="1216025"/>
                <a:gridCol w="1257300"/>
                <a:gridCol w="1331912"/>
              </a:tblGrid>
              <a:tr h="1046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48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Объект 3"/>
          <p:cNvSpPr>
            <a:spLocks noGrp="1"/>
          </p:cNvSpPr>
          <p:nvPr>
            <p:ph idx="4294967295"/>
          </p:nvPr>
        </p:nvSpPr>
        <p:spPr>
          <a:xfrm>
            <a:off x="827088" y="765175"/>
            <a:ext cx="7777162" cy="4525963"/>
          </a:xfrm>
          <a:solidFill>
            <a:schemeClr val="bg1"/>
          </a:solidFill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sz="2800" b="1" u="sng" dirty="0" err="1" smtClean="0">
                <a:solidFill>
                  <a:srgbClr val="00B050"/>
                </a:solidFill>
                <a:latin typeface="Book Antiqua" pitchFamily="18" charset="0"/>
              </a:rPr>
              <a:t>Мнемотаблицалар</a:t>
            </a:r>
            <a:r>
              <a:rPr lang="ru-RU" sz="2800" b="1" u="sng" dirty="0" smtClean="0">
                <a:solidFill>
                  <a:srgbClr val="00B050"/>
                </a:solidFill>
                <a:latin typeface="Book Antiqua" pitchFamily="18" charset="0"/>
              </a:rPr>
              <a:t>:</a:t>
            </a:r>
          </a:p>
          <a:p>
            <a:pPr marL="0" indent="0">
              <a:buFont typeface="Arial" charset="0"/>
              <a:buNone/>
              <a:defRPr/>
            </a:pPr>
            <a:endParaRPr lang="ru-RU" sz="2800" b="1" dirty="0" smtClean="0">
              <a:solidFill>
                <a:srgbClr val="00B050"/>
              </a:solidFill>
              <a:latin typeface="Book Antiqua" pitchFamily="18" charset="0"/>
            </a:endParaRPr>
          </a:p>
          <a:p>
            <a:pPr marL="0" indent="0">
              <a:buFont typeface="Wingdings" pitchFamily="2" charset="2"/>
              <a:buChar char="q"/>
              <a:defRPr/>
            </a:pPr>
            <a:r>
              <a:rPr lang="ru-RU" sz="2800" b="1" dirty="0" smtClean="0">
                <a:solidFill>
                  <a:srgbClr val="00B050"/>
                </a:solidFill>
                <a:latin typeface="Book Antiqua" pitchFamily="18" charset="0"/>
              </a:rPr>
              <a:t> </a:t>
            </a:r>
            <a:r>
              <a:rPr lang="ru-RU" sz="2800" b="1" dirty="0" err="1" smtClean="0">
                <a:solidFill>
                  <a:srgbClr val="00B050"/>
                </a:solidFill>
                <a:latin typeface="Book Antiqua" pitchFamily="18" charset="0"/>
              </a:rPr>
              <a:t>сөйләм телен</a:t>
            </a:r>
            <a:r>
              <a:rPr lang="ru-RU" sz="2800" b="1" dirty="0" smtClean="0">
                <a:solidFill>
                  <a:srgbClr val="00B050"/>
                </a:solidFill>
                <a:latin typeface="Book Antiqua" pitchFamily="18" charset="0"/>
              </a:rPr>
              <a:t> </a:t>
            </a:r>
            <a:r>
              <a:rPr lang="ru-RU" sz="2800" b="1" dirty="0" err="1" smtClean="0">
                <a:solidFill>
                  <a:srgbClr val="00B050"/>
                </a:solidFill>
                <a:latin typeface="Book Antiqua" pitchFamily="18" charset="0"/>
              </a:rPr>
              <a:t>үстерү буенча</a:t>
            </a:r>
            <a:r>
              <a:rPr lang="ru-RU" sz="2800" b="1" dirty="0" smtClean="0">
                <a:solidFill>
                  <a:srgbClr val="00B050"/>
                </a:solidFill>
                <a:latin typeface="Book Antiqua" pitchFamily="18" charset="0"/>
              </a:rPr>
              <a:t> дидактик материал </a:t>
            </a:r>
            <a:r>
              <a:rPr lang="ru-RU" sz="2800" b="1" dirty="0" err="1" smtClean="0">
                <a:solidFill>
                  <a:srgbClr val="00B050"/>
                </a:solidFill>
                <a:latin typeface="Book Antiqua" pitchFamily="18" charset="0"/>
              </a:rPr>
              <a:t>булып</a:t>
            </a:r>
            <a:r>
              <a:rPr lang="ru-RU" sz="2800" b="1" dirty="0" smtClean="0">
                <a:solidFill>
                  <a:srgbClr val="00B050"/>
                </a:solidFill>
                <a:latin typeface="Book Antiqua" pitchFamily="18" charset="0"/>
              </a:rPr>
              <a:t> тора;</a:t>
            </a:r>
          </a:p>
          <a:p>
            <a:pPr marL="0" indent="0">
              <a:buFont typeface="Wingdings" pitchFamily="2" charset="2"/>
              <a:buChar char="q"/>
              <a:defRPr/>
            </a:pPr>
            <a:r>
              <a:rPr lang="ru-RU" sz="2800" b="1" dirty="0" smtClean="0">
                <a:solidFill>
                  <a:srgbClr val="00B050"/>
                </a:solidFill>
                <a:latin typeface="Book Antiqua" pitchFamily="18" charset="0"/>
              </a:rPr>
              <a:t> </a:t>
            </a:r>
            <a:r>
              <a:rPr lang="ru-RU" sz="2800" b="1" dirty="0" err="1" smtClean="0">
                <a:solidFill>
                  <a:srgbClr val="00B050"/>
                </a:solidFill>
                <a:latin typeface="Book Antiqua" pitchFamily="18" charset="0"/>
              </a:rPr>
              <a:t>аларны</a:t>
            </a:r>
            <a:r>
              <a:rPr lang="ru-RU" sz="2800" b="1" dirty="0" smtClean="0">
                <a:solidFill>
                  <a:srgbClr val="00B050"/>
                </a:solidFill>
                <a:latin typeface="Book Antiqua" pitchFamily="18" charset="0"/>
              </a:rPr>
              <a:t> </a:t>
            </a:r>
            <a:r>
              <a:rPr lang="ru-RU" sz="2800" b="1" dirty="0" err="1" smtClean="0">
                <a:solidFill>
                  <a:srgbClr val="00B050"/>
                </a:solidFill>
                <a:latin typeface="Book Antiqua" pitchFamily="18" charset="0"/>
              </a:rPr>
              <a:t>сүлек запасын</a:t>
            </a:r>
            <a:r>
              <a:rPr lang="ru-RU" sz="2800" b="1" dirty="0" smtClean="0">
                <a:solidFill>
                  <a:srgbClr val="00B050"/>
                </a:solidFill>
                <a:latin typeface="Book Antiqua" pitchFamily="18" charset="0"/>
              </a:rPr>
              <a:t> </a:t>
            </a:r>
            <a:r>
              <a:rPr lang="ru-RU" sz="2800" b="1" dirty="0" err="1" smtClean="0">
                <a:solidFill>
                  <a:srgbClr val="00B050"/>
                </a:solidFill>
                <a:latin typeface="Book Antiqua" pitchFamily="18" charset="0"/>
              </a:rPr>
              <a:t>баетканда</a:t>
            </a:r>
            <a:r>
              <a:rPr lang="ru-RU" sz="2800" b="1" dirty="0" smtClean="0">
                <a:solidFill>
                  <a:srgbClr val="00B050"/>
                </a:solidFill>
                <a:latin typeface="Book Antiqua" pitchFamily="18" charset="0"/>
              </a:rPr>
              <a:t> </a:t>
            </a:r>
            <a:r>
              <a:rPr lang="ru-RU" sz="2800" b="1" dirty="0" err="1" smtClean="0">
                <a:solidFill>
                  <a:srgbClr val="00B050"/>
                </a:solidFill>
                <a:latin typeface="Book Antiqua" pitchFamily="18" charset="0"/>
              </a:rPr>
              <a:t>һәм сөйләм телен</a:t>
            </a:r>
            <a:r>
              <a:rPr lang="ru-RU" sz="2800" b="1" dirty="0" smtClean="0">
                <a:solidFill>
                  <a:srgbClr val="00B050"/>
                </a:solidFill>
                <a:latin typeface="Book Antiqua" pitchFamily="18" charset="0"/>
              </a:rPr>
              <a:t> </a:t>
            </a:r>
            <a:r>
              <a:rPr lang="ru-RU" sz="2800" b="1" dirty="0" err="1" smtClean="0">
                <a:solidFill>
                  <a:srgbClr val="00B050"/>
                </a:solidFill>
                <a:latin typeface="Book Antiqua" pitchFamily="18" charset="0"/>
              </a:rPr>
              <a:t>үстергәндә кулланырга</a:t>
            </a:r>
            <a:r>
              <a:rPr lang="ru-RU" sz="2800" b="1" dirty="0" smtClean="0">
                <a:solidFill>
                  <a:srgbClr val="00B050"/>
                </a:solidFill>
                <a:latin typeface="Book Antiqua" pitchFamily="18" charset="0"/>
              </a:rPr>
              <a:t> </a:t>
            </a:r>
            <a:r>
              <a:rPr lang="ru-RU" sz="2800" b="1" dirty="0" err="1" smtClean="0">
                <a:solidFill>
                  <a:srgbClr val="00B050"/>
                </a:solidFill>
                <a:latin typeface="Book Antiqua" pitchFamily="18" charset="0"/>
              </a:rPr>
              <a:t>мөмкин;</a:t>
            </a:r>
            <a:endParaRPr lang="ru-RU" sz="2800" b="1" dirty="0" smtClean="0">
              <a:solidFill>
                <a:srgbClr val="00B050"/>
              </a:solidFill>
              <a:latin typeface="Book Antiqua" pitchFamily="18" charset="0"/>
            </a:endParaRPr>
          </a:p>
          <a:p>
            <a:pPr marL="0" indent="0">
              <a:buFont typeface="Wingdings" pitchFamily="2" charset="2"/>
              <a:buChar char="q"/>
              <a:defRPr/>
            </a:pPr>
            <a:r>
              <a:rPr lang="ru-RU" sz="2800" b="1" dirty="0" smtClean="0">
                <a:solidFill>
                  <a:srgbClr val="00B050"/>
                </a:solidFill>
                <a:latin typeface="Book Antiqua" pitchFamily="18" charset="0"/>
              </a:rPr>
              <a:t> </a:t>
            </a:r>
            <a:r>
              <a:rPr lang="ru-RU" sz="2800" b="1" dirty="0" err="1" smtClean="0">
                <a:solidFill>
                  <a:srgbClr val="00B050"/>
                </a:solidFill>
                <a:latin typeface="Book Antiqua" pitchFamily="18" charset="0"/>
              </a:rPr>
              <a:t>хикәя төзегәндә һәм эчтәлек сөйләгәндә шигырь</a:t>
            </a:r>
            <a:r>
              <a:rPr lang="ru-RU" sz="2800" b="1" dirty="0" smtClean="0">
                <a:solidFill>
                  <a:srgbClr val="00B050"/>
                </a:solidFill>
                <a:latin typeface="Book Antiqua" pitchFamily="18" charset="0"/>
              </a:rPr>
              <a:t> </a:t>
            </a:r>
            <a:r>
              <a:rPr lang="tt-RU" sz="2800" b="1" dirty="0" smtClean="0">
                <a:solidFill>
                  <a:srgbClr val="00B050"/>
                </a:solidFill>
                <a:latin typeface="Book Antiqua" pitchFamily="18" charset="0"/>
              </a:rPr>
              <a:t>ятлаганда һәм табышмакларга җаваплар эзләгәндә кулланырга мөмкин</a:t>
            </a:r>
            <a:r>
              <a:rPr lang="ru-RU" sz="2800" b="1" dirty="0" smtClean="0">
                <a:solidFill>
                  <a:srgbClr val="00B050"/>
                </a:solidFill>
                <a:latin typeface="Book Antiqua" pitchFamily="18" charset="0"/>
              </a:rPr>
              <a:t>.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ChangeArrowheads="1"/>
          </p:cNvSpPr>
          <p:nvPr/>
        </p:nvSpPr>
        <p:spPr bwMode="auto">
          <a:xfrm>
            <a:off x="0" y="2901950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100"/>
          </a:p>
          <a:p>
            <a:pPr eaLnBrk="0" hangingPunct="0"/>
            <a:endParaRPr lang="ru-RU"/>
          </a:p>
        </p:txBody>
      </p:sp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0" y="2879725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21507" name="Picture 1" descr="с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916113"/>
            <a:ext cx="1511300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9709" name="Group 13"/>
          <p:cNvGraphicFramePr>
            <a:graphicFrameLocks noGrp="1"/>
          </p:cNvGraphicFramePr>
          <p:nvPr/>
        </p:nvGraphicFramePr>
        <p:xfrm>
          <a:off x="1403350" y="1844675"/>
          <a:ext cx="1368425" cy="1227135"/>
        </p:xfrm>
        <a:graphic>
          <a:graphicData uri="http://schemas.openxmlformats.org/drawingml/2006/table">
            <a:tbl>
              <a:tblPr/>
              <a:tblGrid>
                <a:gridCol w="1368425"/>
              </a:tblGrid>
              <a:tr h="12271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14" name="Rectangle 14"/>
          <p:cNvSpPr>
            <a:spLocks noChangeArrowheads="1"/>
          </p:cNvSpPr>
          <p:nvPr/>
        </p:nvSpPr>
        <p:spPr bwMode="auto">
          <a:xfrm>
            <a:off x="0" y="3573463"/>
            <a:ext cx="7561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1515" name="Rectangle 16"/>
          <p:cNvSpPr>
            <a:spLocks noChangeArrowheads="1"/>
          </p:cNvSpPr>
          <p:nvPr/>
        </p:nvSpPr>
        <p:spPr bwMode="auto">
          <a:xfrm>
            <a:off x="1258888" y="1125538"/>
            <a:ext cx="20415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Мнемошакмак</a:t>
            </a:r>
          </a:p>
        </p:txBody>
      </p:sp>
      <p:sp>
        <p:nvSpPr>
          <p:cNvPr id="21516" name="Line 17"/>
          <p:cNvSpPr>
            <a:spLocks noChangeShapeType="1"/>
          </p:cNvSpPr>
          <p:nvPr/>
        </p:nvSpPr>
        <p:spPr bwMode="auto">
          <a:xfrm flipV="1">
            <a:off x="2268538" y="1484313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1517" name="Picture 21" descr="ююю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87825" y="1916113"/>
            <a:ext cx="84772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8" name="Picture 20" descr="яяффрр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4938" y="1844675"/>
            <a:ext cx="874712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9" name="Picture 19" descr="i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00788" y="1916113"/>
            <a:ext cx="962025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0" name="Picture 18" descr="жив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308850" y="1844675"/>
            <a:ext cx="9715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1" name="Rectangle 22"/>
          <p:cNvSpPr>
            <a:spLocks noChangeArrowheads="1"/>
          </p:cNvSpPr>
          <p:nvPr/>
        </p:nvSpPr>
        <p:spPr bwMode="auto">
          <a:xfrm>
            <a:off x="2987675" y="2276475"/>
            <a:ext cx="1841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100"/>
          </a:p>
          <a:p>
            <a:pPr eaLnBrk="0" hangingPunct="0"/>
            <a:endParaRPr lang="ru-RU"/>
          </a:p>
        </p:txBody>
      </p:sp>
      <p:sp>
        <p:nvSpPr>
          <p:cNvPr id="21522" name="Rectangle 23"/>
          <p:cNvSpPr>
            <a:spLocks noChangeArrowheads="1"/>
          </p:cNvSpPr>
          <p:nvPr/>
        </p:nvSpPr>
        <p:spPr bwMode="auto">
          <a:xfrm>
            <a:off x="2195513" y="2881313"/>
            <a:ext cx="1211262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23" name="Rectangle 25"/>
          <p:cNvSpPr>
            <a:spLocks noChangeArrowheads="1"/>
          </p:cNvSpPr>
          <p:nvPr/>
        </p:nvSpPr>
        <p:spPr bwMode="auto">
          <a:xfrm>
            <a:off x="2195513" y="2881313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24" name="Rectangle 27"/>
          <p:cNvSpPr>
            <a:spLocks noChangeArrowheads="1"/>
          </p:cNvSpPr>
          <p:nvPr/>
        </p:nvSpPr>
        <p:spPr bwMode="auto">
          <a:xfrm>
            <a:off x="2195513" y="288131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25" name="Rectangle 29"/>
          <p:cNvSpPr>
            <a:spLocks noChangeArrowheads="1"/>
          </p:cNvSpPr>
          <p:nvPr/>
        </p:nvSpPr>
        <p:spPr bwMode="auto">
          <a:xfrm>
            <a:off x="2195513" y="288131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48151" name="Group 23"/>
          <p:cNvGraphicFramePr>
            <a:graphicFrameLocks noGrp="1"/>
          </p:cNvGraphicFramePr>
          <p:nvPr/>
        </p:nvGraphicFramePr>
        <p:xfrm>
          <a:off x="4067175" y="1844675"/>
          <a:ext cx="4321175" cy="1008063"/>
        </p:xfrm>
        <a:graphic>
          <a:graphicData uri="http://schemas.openxmlformats.org/drawingml/2006/table">
            <a:tbl>
              <a:tblPr/>
              <a:tblGrid>
                <a:gridCol w="1112838"/>
                <a:gridCol w="1130300"/>
                <a:gridCol w="1039812"/>
                <a:gridCol w="1038225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38" name="Rectangle 54"/>
          <p:cNvSpPr>
            <a:spLocks noChangeArrowheads="1"/>
          </p:cNvSpPr>
          <p:nvPr/>
        </p:nvSpPr>
        <p:spPr bwMode="auto">
          <a:xfrm>
            <a:off x="5400675" y="1125538"/>
            <a:ext cx="17002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Мнемоюллар</a:t>
            </a:r>
          </a:p>
        </p:txBody>
      </p:sp>
      <p:sp>
        <p:nvSpPr>
          <p:cNvPr id="21539" name="Line 55"/>
          <p:cNvSpPr>
            <a:spLocks noChangeShapeType="1"/>
          </p:cNvSpPr>
          <p:nvPr/>
        </p:nvSpPr>
        <p:spPr bwMode="auto">
          <a:xfrm flipV="1">
            <a:off x="6227763" y="1484313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40" name="Rectangle 37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576262"/>
          </a:xfrm>
        </p:spPr>
        <p:txBody>
          <a:bodyPr/>
          <a:lstStyle/>
          <a:p>
            <a:r>
              <a:rPr lang="ru-RU" sz="2800" b="1" i="1" u="sng" smtClean="0">
                <a:solidFill>
                  <a:srgbClr val="000099"/>
                </a:solidFill>
                <a:latin typeface="Arial" charset="0"/>
              </a:rPr>
              <a:t>Мнемотехника структурасы</a:t>
            </a:r>
          </a:p>
        </p:txBody>
      </p:sp>
      <p:sp>
        <p:nvSpPr>
          <p:cNvPr id="21541" name="Rectangle 38"/>
          <p:cNvSpPr>
            <a:spLocks noChangeArrowheads="1"/>
          </p:cNvSpPr>
          <p:nvPr/>
        </p:nvSpPr>
        <p:spPr bwMode="auto">
          <a:xfrm>
            <a:off x="3492500" y="3051175"/>
            <a:ext cx="2011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tt-RU" b="1"/>
              <a:t>Мнемотабли</a:t>
            </a:r>
            <a:r>
              <a:rPr lang="ru-RU" b="1"/>
              <a:t>ца</a:t>
            </a:r>
          </a:p>
        </p:txBody>
      </p:sp>
      <p:pic>
        <p:nvPicPr>
          <p:cNvPr id="21542" name="Picture 39" descr="сол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76600" y="3716338"/>
            <a:ext cx="8636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3" name="Picture 40" descr="5555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284663" y="3716338"/>
            <a:ext cx="817562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4" name="Picture 41" descr="ллл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003800" y="3789363"/>
            <a:ext cx="9715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5" name="Picture 42" descr="ююю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268538" y="4652963"/>
            <a:ext cx="914400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6" name="Picture 43" descr="яяффрр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203575" y="4581525"/>
            <a:ext cx="86360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7" name="Picture 44" descr="i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4140200" y="4652963"/>
            <a:ext cx="8636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8" name="Picture 45" descr="жив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5076825" y="4652963"/>
            <a:ext cx="792163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49" name="Picture 46" descr="Копия facegfx-vector-cartoon-basket-vector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2339975" y="5445125"/>
            <a:ext cx="7715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50" name="Picture 47" descr="симт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3203575" y="5516563"/>
            <a:ext cx="8636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51" name="Picture 48" descr="gh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4140200" y="5589588"/>
            <a:ext cx="9715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52" name="Picture 49" descr="сер7786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5148263" y="5589588"/>
            <a:ext cx="647700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53" name="Rectangle 50"/>
          <p:cNvSpPr>
            <a:spLocks noChangeArrowheads="1"/>
          </p:cNvSpPr>
          <p:nvPr/>
        </p:nvSpPr>
        <p:spPr bwMode="auto">
          <a:xfrm>
            <a:off x="0" y="23923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54" name="Rectangle 51"/>
          <p:cNvSpPr>
            <a:spLocks noChangeArrowheads="1"/>
          </p:cNvSpPr>
          <p:nvPr/>
        </p:nvSpPr>
        <p:spPr bwMode="auto">
          <a:xfrm>
            <a:off x="0" y="2392363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55" name="Rectangle 52"/>
          <p:cNvSpPr>
            <a:spLocks noChangeArrowheads="1"/>
          </p:cNvSpPr>
          <p:nvPr/>
        </p:nvSpPr>
        <p:spPr bwMode="auto">
          <a:xfrm>
            <a:off x="0" y="23923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56" name="Rectangle 53"/>
          <p:cNvSpPr>
            <a:spLocks noChangeArrowheads="1"/>
          </p:cNvSpPr>
          <p:nvPr/>
        </p:nvSpPr>
        <p:spPr bwMode="auto">
          <a:xfrm>
            <a:off x="0" y="23923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57" name="Rectangle 54"/>
          <p:cNvSpPr>
            <a:spLocks noChangeArrowheads="1"/>
          </p:cNvSpPr>
          <p:nvPr/>
        </p:nvSpPr>
        <p:spPr bwMode="auto">
          <a:xfrm>
            <a:off x="0" y="2392363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58" name="Rectangle 55"/>
          <p:cNvSpPr>
            <a:spLocks noChangeArrowheads="1"/>
          </p:cNvSpPr>
          <p:nvPr/>
        </p:nvSpPr>
        <p:spPr bwMode="auto">
          <a:xfrm>
            <a:off x="0" y="2392363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59" name="Rectangle 56"/>
          <p:cNvSpPr>
            <a:spLocks noChangeArrowheads="1"/>
          </p:cNvSpPr>
          <p:nvPr/>
        </p:nvSpPr>
        <p:spPr bwMode="auto">
          <a:xfrm>
            <a:off x="0" y="23923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60" name="Rectangle 57"/>
          <p:cNvSpPr>
            <a:spLocks noChangeArrowheads="1"/>
          </p:cNvSpPr>
          <p:nvPr/>
        </p:nvSpPr>
        <p:spPr bwMode="auto">
          <a:xfrm>
            <a:off x="0" y="23923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61" name="Rectangle 58"/>
          <p:cNvSpPr>
            <a:spLocks noChangeArrowheads="1"/>
          </p:cNvSpPr>
          <p:nvPr/>
        </p:nvSpPr>
        <p:spPr bwMode="auto">
          <a:xfrm>
            <a:off x="0" y="2392363"/>
            <a:ext cx="12112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62" name="Rectangle 59"/>
          <p:cNvSpPr>
            <a:spLocks noChangeArrowheads="1"/>
          </p:cNvSpPr>
          <p:nvPr/>
        </p:nvSpPr>
        <p:spPr bwMode="auto">
          <a:xfrm>
            <a:off x="0" y="2392363"/>
            <a:ext cx="1257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21563" name="Rectangle 60"/>
          <p:cNvSpPr>
            <a:spLocks noChangeArrowheads="1"/>
          </p:cNvSpPr>
          <p:nvPr/>
        </p:nvSpPr>
        <p:spPr bwMode="auto">
          <a:xfrm>
            <a:off x="0" y="23923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64" name="Rectangle 61"/>
          <p:cNvSpPr>
            <a:spLocks noChangeArrowheads="1"/>
          </p:cNvSpPr>
          <p:nvPr/>
        </p:nvSpPr>
        <p:spPr bwMode="auto">
          <a:xfrm>
            <a:off x="0" y="239236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48190" name="Group 62"/>
          <p:cNvGraphicFramePr>
            <a:graphicFrameLocks noGrp="1"/>
          </p:cNvGraphicFramePr>
          <p:nvPr/>
        </p:nvGraphicFramePr>
        <p:xfrm>
          <a:off x="2268538" y="3644900"/>
          <a:ext cx="3743325" cy="2801938"/>
        </p:xfrm>
        <a:graphic>
          <a:graphicData uri="http://schemas.openxmlformats.org/drawingml/2006/table">
            <a:tbl>
              <a:tblPr/>
              <a:tblGrid>
                <a:gridCol w="954087"/>
                <a:gridCol w="990600"/>
                <a:gridCol w="863600"/>
                <a:gridCol w="935038"/>
              </a:tblGrid>
              <a:tr h="925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t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t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kumimoji="0" lang="tt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Ө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61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0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87" name="Line 84"/>
          <p:cNvSpPr>
            <a:spLocks noChangeShapeType="1"/>
          </p:cNvSpPr>
          <p:nvPr/>
        </p:nvSpPr>
        <p:spPr bwMode="auto">
          <a:xfrm>
            <a:off x="4284663" y="33575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2"/>
          <p:cNvSpPr>
            <a:spLocks noGrp="1"/>
          </p:cNvSpPr>
          <p:nvPr>
            <p:ph type="title" idx="4294967295"/>
          </p:nvPr>
        </p:nvSpPr>
        <p:spPr>
          <a:xfrm>
            <a:off x="539750" y="285750"/>
            <a:ext cx="8229600" cy="428625"/>
          </a:xfrm>
        </p:spPr>
        <p:txBody>
          <a:bodyPr/>
          <a:lstStyle/>
          <a:p>
            <a:r>
              <a:rPr lang="tt-RU" sz="2800" b="1" smtClean="0">
                <a:solidFill>
                  <a:srgbClr val="009900"/>
                </a:solidFill>
                <a:latin typeface="Bookman Old Style" pitchFamily="18" charset="0"/>
              </a:rPr>
              <a:t>Тасвирлау хикәясе төзү-</a:t>
            </a:r>
            <a:endParaRPr lang="ru-RU" sz="2800" b="1" smtClean="0">
              <a:solidFill>
                <a:srgbClr val="009900"/>
              </a:solidFill>
              <a:latin typeface="Bookman Old Style" pitchFamily="18" charset="0"/>
            </a:endParaRPr>
          </a:p>
        </p:txBody>
      </p:sp>
      <p:sp>
        <p:nvSpPr>
          <p:cNvPr id="10243" name="Объект 3"/>
          <p:cNvSpPr>
            <a:spLocks noGrp="1"/>
          </p:cNvSpPr>
          <p:nvPr>
            <p:ph idx="4294967295"/>
          </p:nvPr>
        </p:nvSpPr>
        <p:spPr>
          <a:xfrm>
            <a:off x="642938" y="714375"/>
            <a:ext cx="8229600" cy="2357438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400" smtClean="0">
                <a:latin typeface="Book Antiqua" pitchFamily="18" charset="0"/>
              </a:rPr>
              <a:t> </a:t>
            </a:r>
            <a:r>
              <a:rPr lang="ru-RU" sz="2400" smtClean="0">
                <a:latin typeface="Times New Roman" pitchFamily="18" charset="0"/>
              </a:rPr>
              <a:t>ул монологик сөйләмнең иң авыр төре. </a:t>
            </a:r>
          </a:p>
          <a:p>
            <a:pPr marL="0" indent="0"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 Предмет турында сөйләү өчен, аны а</a:t>
            </a:r>
            <a:r>
              <a:rPr lang="tt-RU" sz="2400" smtClean="0">
                <a:latin typeface="Times New Roman" pitchFamily="18" charset="0"/>
              </a:rPr>
              <a:t>ңларга кирәк, ә аңлау- ул анализлау. Әлеге эш бала өчен бик авыр бирелә. Монда   баланы предметның билгеләрен аера өйрәтергә кирәк.</a:t>
            </a:r>
            <a:r>
              <a:rPr lang="ru-RU" sz="2400" smtClean="0">
                <a:latin typeface="Times New Roman" pitchFamily="18" charset="0"/>
              </a:rPr>
              <a:t> </a:t>
            </a:r>
          </a:p>
        </p:txBody>
      </p:sp>
      <p:pic>
        <p:nvPicPr>
          <p:cNvPr id="22531" name="Рисунок 2" descr="&amp;Lcy;&amp;acy;&amp;bcy;&amp;ocy;&amp;rcy;&amp;acy;&amp;tcy;&amp;ocy;&amp;rcy;&amp;icy;&amp;yacy; &amp;Fcy;&amp;acy;&amp;ncy;&amp;tcy;&amp;acy;&amp;scy;&amp;tcy;&amp;icy;&amp;kcy;&amp;icy;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150" y="2852738"/>
            <a:ext cx="5715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26" descr="&amp;Pcy;&amp;rcy;&amp;ocy;&amp;dcy;&amp;acy;&amp;zhcy;&amp;acy; &amp;Lcy;&amp;Ucy;&amp;Kcy;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4438" y="2924175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5" descr="&amp;Zcy;&amp;dcy;&amp;ocy;&amp;rcy;&amp;ocy;&amp;vcy;&amp;ocy;&amp;iecy; &amp;pcy;&amp;icy;&amp;tcy;&amp;acy;&amp;ncy;&amp;icy;&amp;iecy; &amp;Zcy;&amp;acy;&amp;pcy;&amp;icy;&amp;scy;&amp;icy; &amp;vcy; &amp;rcy;&amp;ucy;&amp;bcy;&amp;rcy;&amp;icy;&amp;kcy;&amp;iecy; &amp;Zcy;&amp;dcy;&amp;ocy;&amp;rcy;&amp;ocy;&amp;vcy;&amp;ocy;&amp;iecy; &amp;pcy;&amp;icy;&amp;tcy;&amp;acy;&amp;ncy;&amp;icy;&amp;iecy; &amp;Dcy;&amp;ncy;&amp;iecy;&amp;vcy;&amp;ncy;&amp;icy;&amp;kcy; NATA_ALADINA :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16238" y="27813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17" descr="Carrots Nutrition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79838" y="2924175"/>
            <a:ext cx="5715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Рисунок 20" descr="11 &amp;Acy;&amp;vcy;&amp;gcy;&amp;ucy;&amp;scy;&amp;tcy;&amp;acy; 2013 Rigaportal.lv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00563" y="2852738"/>
            <a:ext cx="5810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Рисунок 8" descr="&amp;Ocy;&amp;vcy;&amp;ocy;&amp;shchcy;&amp;icy; 3 - &amp;IEcy;&amp;dcy;&amp;acy; - &amp;Kcy;&amp;acy;&amp;rcy;&amp;tcy;&amp;icy;&amp;ncy;&amp;kcy;&amp;icy;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219700" y="2852738"/>
            <a:ext cx="5238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13" descr="question-mark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692275" y="3860800"/>
            <a:ext cx="533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12" descr="im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419475" y="4221163"/>
            <a:ext cx="2381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11" descr="im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771775" y="3573463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0" name="Picture 10" descr="i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924300" y="3644900"/>
            <a:ext cx="619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1" name="Picture 9" descr="stern3_3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4500563" y="4149725"/>
            <a:ext cx="2571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2" name="Picture 8" descr="cveta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5148263" y="3716338"/>
            <a:ext cx="719137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3" name="Рисунок 1" descr="C:\Documents and Settings\Диана\Рабочий стол\Ящелчэлэр мнем\Interesanti-fakti-par-9.pn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547813" y="4581525"/>
            <a:ext cx="8001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4" name="Picture 6" descr="3gFJZHS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2771775" y="4652963"/>
            <a:ext cx="9620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5" name="Picture 5" descr="http://www.funlib.ru/cimg/2014/102117/4144921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4067175" y="4537075"/>
            <a:ext cx="93662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6" name="Picture 4" descr="kastrulypensofalpen9716pastasi5lcospecialinojkriskojdlyslivavodi_676350_1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5148263" y="4652963"/>
            <a:ext cx="863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7" name="Rectangle 20"/>
          <p:cNvSpPr>
            <a:spLocks noChangeArrowheads="1"/>
          </p:cNvSpPr>
          <p:nvPr/>
        </p:nvSpPr>
        <p:spPr bwMode="auto">
          <a:xfrm>
            <a:off x="0" y="2500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48" name="Rectangle 21"/>
          <p:cNvSpPr>
            <a:spLocks noChangeArrowheads="1"/>
          </p:cNvSpPr>
          <p:nvPr/>
        </p:nvSpPr>
        <p:spPr bwMode="auto">
          <a:xfrm>
            <a:off x="0" y="2500313"/>
            <a:ext cx="42973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2549" name="Rectangle 22"/>
          <p:cNvSpPr>
            <a:spLocks noChangeArrowheads="1"/>
          </p:cNvSpPr>
          <p:nvPr/>
        </p:nvSpPr>
        <p:spPr bwMode="auto">
          <a:xfrm>
            <a:off x="0" y="2500313"/>
            <a:ext cx="42973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2550" name="Rectangle 23"/>
          <p:cNvSpPr>
            <a:spLocks noChangeArrowheads="1"/>
          </p:cNvSpPr>
          <p:nvPr/>
        </p:nvSpPr>
        <p:spPr bwMode="auto">
          <a:xfrm>
            <a:off x="0" y="2500313"/>
            <a:ext cx="42973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2551" name="Rectangle 25"/>
          <p:cNvSpPr>
            <a:spLocks noChangeArrowheads="1"/>
          </p:cNvSpPr>
          <p:nvPr/>
        </p:nvSpPr>
        <p:spPr bwMode="auto">
          <a:xfrm>
            <a:off x="0" y="2500313"/>
            <a:ext cx="10969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2552" name="Rectangle 27"/>
          <p:cNvSpPr>
            <a:spLocks noChangeArrowheads="1"/>
          </p:cNvSpPr>
          <p:nvPr/>
        </p:nvSpPr>
        <p:spPr bwMode="auto">
          <a:xfrm>
            <a:off x="0" y="250031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22553" name="Rectangle 28"/>
          <p:cNvSpPr>
            <a:spLocks noChangeArrowheads="1"/>
          </p:cNvSpPr>
          <p:nvPr/>
        </p:nvSpPr>
        <p:spPr bwMode="auto">
          <a:xfrm>
            <a:off x="0" y="250031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22554" name="Rectangle 30"/>
          <p:cNvSpPr>
            <a:spLocks noChangeArrowheads="1"/>
          </p:cNvSpPr>
          <p:nvPr/>
        </p:nvSpPr>
        <p:spPr bwMode="auto">
          <a:xfrm>
            <a:off x="0" y="2500313"/>
            <a:ext cx="10287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2555" name="Rectangle 31"/>
          <p:cNvSpPr>
            <a:spLocks noChangeArrowheads="1"/>
          </p:cNvSpPr>
          <p:nvPr/>
        </p:nvSpPr>
        <p:spPr bwMode="auto">
          <a:xfrm>
            <a:off x="0" y="2500313"/>
            <a:ext cx="10287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                </a:t>
            </a:r>
            <a:endParaRPr lang="ru-RU"/>
          </a:p>
        </p:txBody>
      </p:sp>
      <p:sp>
        <p:nvSpPr>
          <p:cNvPr id="22556" name="Rectangle 33"/>
          <p:cNvSpPr>
            <a:spLocks noChangeArrowheads="1"/>
          </p:cNvSpPr>
          <p:nvPr/>
        </p:nvSpPr>
        <p:spPr bwMode="auto">
          <a:xfrm>
            <a:off x="0" y="2500313"/>
            <a:ext cx="10287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2557" name="Rectangle 35"/>
          <p:cNvSpPr>
            <a:spLocks noChangeArrowheads="1"/>
          </p:cNvSpPr>
          <p:nvPr/>
        </p:nvSpPr>
        <p:spPr bwMode="auto">
          <a:xfrm>
            <a:off x="0" y="2500313"/>
            <a:ext cx="10969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2558" name="Rectangle 37"/>
          <p:cNvSpPr>
            <a:spLocks noChangeArrowheads="1"/>
          </p:cNvSpPr>
          <p:nvPr/>
        </p:nvSpPr>
        <p:spPr bwMode="auto">
          <a:xfrm>
            <a:off x="0" y="2500313"/>
            <a:ext cx="1143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2559" name="Rectangle 39"/>
          <p:cNvSpPr>
            <a:spLocks noChangeArrowheads="1"/>
          </p:cNvSpPr>
          <p:nvPr/>
        </p:nvSpPr>
        <p:spPr bwMode="auto">
          <a:xfrm>
            <a:off x="0" y="2500313"/>
            <a:ext cx="10287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2560" name="Rectangle 41"/>
          <p:cNvSpPr>
            <a:spLocks noChangeArrowheads="1"/>
          </p:cNvSpPr>
          <p:nvPr/>
        </p:nvSpPr>
        <p:spPr bwMode="auto">
          <a:xfrm>
            <a:off x="0" y="2500313"/>
            <a:ext cx="10287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24680" name="Group 104"/>
          <p:cNvGraphicFramePr>
            <a:graphicFrameLocks noGrp="1"/>
          </p:cNvGraphicFramePr>
          <p:nvPr/>
        </p:nvGraphicFramePr>
        <p:xfrm>
          <a:off x="1403350" y="2781300"/>
          <a:ext cx="4752975" cy="2735263"/>
        </p:xfrm>
        <a:graphic>
          <a:graphicData uri="http://schemas.openxmlformats.org/drawingml/2006/table">
            <a:tbl>
              <a:tblPr/>
              <a:tblGrid>
                <a:gridCol w="1212850"/>
                <a:gridCol w="1265238"/>
                <a:gridCol w="1136650"/>
                <a:gridCol w="1138237"/>
              </a:tblGrid>
              <a:tr h="701675">
                <a:tc gridSpan="4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255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80" name="Rectangle 99"/>
          <p:cNvSpPr>
            <a:spLocks noChangeArrowheads="1"/>
          </p:cNvSpPr>
          <p:nvPr/>
        </p:nvSpPr>
        <p:spPr bwMode="auto">
          <a:xfrm>
            <a:off x="0" y="41830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1624</TotalTime>
  <Words>562</Words>
  <Application>Microsoft Office PowerPoint</Application>
  <PresentationFormat>Экран (4:3)</PresentationFormat>
  <Paragraphs>140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Мәктәпкәчә яшьтәге балаларның бәйләнешле сөйләмнәрен үстерүдә мнемотехника яки күрсәтмәлелек моделе методын куллану</vt:lpstr>
      <vt:lpstr>Слайд 2</vt:lpstr>
      <vt:lpstr>Слайд 3</vt:lpstr>
      <vt:lpstr>Слайд 4</vt:lpstr>
      <vt:lpstr>Слайд 5</vt:lpstr>
      <vt:lpstr>Мнемотаблица</vt:lpstr>
      <vt:lpstr>Слайд 7</vt:lpstr>
      <vt:lpstr>Мнемотехника структурасы</vt:lpstr>
      <vt:lpstr>Тасвирлау хикәясе төзү-</vt:lpstr>
      <vt:lpstr>Слайд 10</vt:lpstr>
      <vt:lpstr>Слайд 11</vt:lpstr>
      <vt:lpstr>Шигырьләр</vt:lpstr>
      <vt:lpstr>Слайд 13</vt:lpstr>
      <vt:lpstr>Слайд 14</vt:lpstr>
      <vt:lpstr>Санамышлар </vt:lpstr>
      <vt:lpstr>Җырлар өйрәткәндә дә кулланырга мөмкин</vt:lpstr>
      <vt:lpstr>Эчтәлек сөйләү</vt:lpstr>
      <vt:lpstr>Әкиятнең эчтәлеген сөйләү</vt:lpstr>
      <vt:lpstr>Табышмаклар </vt:lpstr>
      <vt:lpstr>Нәтиҗә</vt:lpstr>
      <vt:lpstr>Игътибарыгыз  өчен бик зур  рәхмәт!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natasha23</dc:creator>
  <cp:lastModifiedBy>Тамара</cp:lastModifiedBy>
  <cp:revision>67</cp:revision>
  <dcterms:created xsi:type="dcterms:W3CDTF">2011-08-02T23:19:04Z</dcterms:created>
  <dcterms:modified xsi:type="dcterms:W3CDTF">2018-01-30T20:20:24Z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00080032a50000000000010250300207f7000400038000</vt:lpwstr>
  </property>
</Properties>
</file>