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77" r:id="rId5"/>
    <p:sldId id="279" r:id="rId6"/>
    <p:sldId id="278" r:id="rId7"/>
    <p:sldId id="280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5E747-2801-4F60-92EA-610AFDEFDF8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55E90-B941-413E-84CA-287811AA4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5E747-2801-4F60-92EA-610AFDEFDF8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55E90-B941-413E-84CA-287811AA4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5E747-2801-4F60-92EA-610AFDEFDF8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55E90-B941-413E-84CA-287811AA4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5E747-2801-4F60-92EA-610AFDEFDF8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55E90-B941-413E-84CA-287811AA4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5E747-2801-4F60-92EA-610AFDEFDF8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55E90-B941-413E-84CA-287811AA4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5E747-2801-4F60-92EA-610AFDEFDF8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55E90-B941-413E-84CA-287811AA4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5E747-2801-4F60-92EA-610AFDEFDF8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55E90-B941-413E-84CA-287811AA4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5E747-2801-4F60-92EA-610AFDEFDF8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55E90-B941-413E-84CA-287811AA4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5E747-2801-4F60-92EA-610AFDEFDF8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55E90-B941-413E-84CA-287811AA4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5E747-2801-4F60-92EA-610AFDEFDF8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55E90-B941-413E-84CA-287811AA4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5E747-2801-4F60-92EA-610AFDEFDF8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55E90-B941-413E-84CA-287811AA4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5E747-2801-4F60-92EA-610AFDEFDF8B}" type="datetimeFigureOut">
              <a:rPr lang="ru-RU" smtClean="0"/>
              <a:pPr/>
              <a:t>22.01.2017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55E90-B941-413E-84CA-287811AA40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496944" cy="2880319"/>
          </a:xfrm>
        </p:spPr>
        <p:txBody>
          <a:bodyPr>
            <a:noAutofit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Форма 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умственной 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отсталости: 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Олигофрения – 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понятие, этимология, систематика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00192" y="5445224"/>
            <a:ext cx="2843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Выполнила студентка </a:t>
            </a:r>
          </a:p>
          <a:p>
            <a:r>
              <a:rPr lang="ru-RU" dirty="0" smtClean="0"/>
              <a:t>заочного отделения</a:t>
            </a:r>
          </a:p>
          <a:p>
            <a:r>
              <a:rPr lang="ru-RU" dirty="0" smtClean="0"/>
              <a:t>361 </a:t>
            </a:r>
            <a:r>
              <a:rPr lang="ru-RU" dirty="0" smtClean="0"/>
              <a:t>группы</a:t>
            </a:r>
          </a:p>
          <a:p>
            <a:r>
              <a:rPr lang="ru-RU" dirty="0" smtClean="0"/>
              <a:t>Теплова Е.А.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71543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Comic Sans MS" pitchFamily="66" charset="0"/>
              </a:rPr>
              <a:t>Олигофрения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vi-VN" sz="2200" dirty="0" smtClean="0"/>
              <a:t>(</a:t>
            </a:r>
            <a:r>
              <a:rPr lang="vi-VN" sz="2200" b="1" dirty="0" smtClean="0"/>
              <a:t>малоу́мие</a:t>
            </a:r>
            <a:r>
              <a:rPr lang="ru-RU" sz="2200" dirty="0" smtClean="0"/>
              <a:t>)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r>
              <a:rPr lang="ru-RU" sz="2200" dirty="0" smtClean="0">
                <a:latin typeface="Comic Sans MS" pitchFamily="66" charset="0"/>
              </a:rPr>
              <a:t>форма </a:t>
            </a:r>
            <a:r>
              <a:rPr lang="ru-RU" sz="2200" dirty="0" smtClean="0">
                <a:latin typeface="Comic Sans MS" pitchFamily="66" charset="0"/>
              </a:rPr>
              <a:t>психического недоразвития, выражающаяся в стойком снижении познавательной деятельности у детей вследствие органического поражения головного мозга в перинатальный и ранний постнатальный периоды.</a:t>
            </a:r>
            <a:endParaRPr lang="ru-RU" sz="2200" dirty="0">
              <a:latin typeface="Comic Sans MS" pitchFamily="66" charset="0"/>
            </a:endParaRPr>
          </a:p>
          <a:p>
            <a:pPr algn="ctr"/>
            <a:endParaRPr lang="ru-RU" sz="2200" b="1" dirty="0" smtClean="0">
              <a:latin typeface="Comic Sans MS" pitchFamily="66" charset="0"/>
            </a:endParaRPr>
          </a:p>
          <a:p>
            <a:pPr algn="ctr"/>
            <a:r>
              <a:rPr lang="ru-RU" sz="2200" b="1" dirty="0" smtClean="0">
                <a:latin typeface="Comic Sans MS" pitchFamily="66" charset="0"/>
              </a:rPr>
              <a:t>Олигофрения</a:t>
            </a:r>
            <a:r>
              <a:rPr lang="ru-RU" sz="2200" dirty="0" smtClean="0">
                <a:latin typeface="Comic Sans MS" pitchFamily="66" charset="0"/>
              </a:rPr>
              <a:t> (или умственная отсталость, </a:t>
            </a:r>
            <a:r>
              <a:rPr lang="ru-RU" sz="2200" dirty="0" err="1" smtClean="0">
                <a:latin typeface="Comic Sans MS" pitchFamily="66" charset="0"/>
              </a:rPr>
              <a:t>малоумие</a:t>
            </a:r>
            <a:r>
              <a:rPr lang="ru-RU" sz="2200" dirty="0" smtClean="0">
                <a:latin typeface="Comic Sans MS" pitchFamily="66" charset="0"/>
              </a:rPr>
              <a:t>) подразумевает под собой определение группы патологий, отличающихся между собой особенностями этиологии и патогенеза, при которых речь идет врожденных или приобретенных в период раннего детства формах недоразвития психики. </a:t>
            </a:r>
            <a:r>
              <a:rPr lang="ru-RU" sz="2200" dirty="0" smtClean="0">
                <a:latin typeface="Comic Sans MS" pitchFamily="66" charset="0"/>
              </a:rPr>
              <a:t>Олигофрения, симптомы которой проявляются, прежде всего, в форме поражения разума по причине остановки развития личности на фоне патологического развития головного мозга, помимо этого отражается на волевых и эмоциональных качествах больного, его моторике и </a:t>
            </a:r>
            <a:r>
              <a:rPr lang="ru-RU" sz="2200" dirty="0" smtClean="0">
                <a:latin typeface="Comic Sans MS" pitchFamily="66" charset="0"/>
              </a:rPr>
              <a:t>речи</a:t>
            </a:r>
            <a:r>
              <a:rPr lang="ru-RU" sz="2200" dirty="0" smtClean="0">
                <a:latin typeface="Comic Sans MS" pitchFamily="66" charset="0"/>
              </a:rPr>
              <a:t>.</a:t>
            </a:r>
            <a:endParaRPr lang="ru-RU" sz="2200" dirty="0" smtClean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Основные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понятия и определения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Основные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понятия и определения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142984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Термин олигофрения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был предложен немецким психиатром Э. </a:t>
            </a:r>
            <a:r>
              <a:rPr lang="ru-RU" sz="2400" dirty="0" err="1" smtClean="0">
                <a:latin typeface="Comic Sans MS" pitchFamily="66" charset="0"/>
              </a:rPr>
              <a:t>Крепелином</a:t>
            </a:r>
            <a:r>
              <a:rPr lang="ru-RU" sz="2400" dirty="0" smtClean="0">
                <a:latin typeface="Comic Sans MS" pitchFamily="66" charset="0"/>
              </a:rPr>
              <a:t> в начале ХХ века для обозначения группы аномалий развития, разнородных по этиологии, клинической симптоматике, главной особенностью которых является тотальное психическое недоразвитие. </a:t>
            </a:r>
          </a:p>
          <a:p>
            <a:pPr algn="ctr"/>
            <a:endParaRPr lang="ru-RU" sz="2400" dirty="0" smtClean="0">
              <a:latin typeface="Comic Sans MS" pitchFamily="66" charset="0"/>
            </a:endParaRPr>
          </a:p>
          <a:p>
            <a:pPr algn="ctr"/>
            <a:r>
              <a:rPr lang="ru-RU" sz="2400" dirty="0" smtClean="0">
                <a:latin typeface="Comic Sans MS" pitchFamily="66" charset="0"/>
              </a:rPr>
              <a:t>Изучение специфики умственной отсталости при олигофрении активно велось в 50-70-х гг. ХХ в. такими отечественными учёными, как Г.Е. Сухарева, М.С. Певзнер, Д.Н. Исаев, В.В. Ковалев и др.</a:t>
            </a:r>
            <a:r>
              <a:rPr lang="ru-RU" sz="2400" dirty="0" smtClean="0">
                <a:latin typeface="Comic Sans MS" pitchFamily="66" charset="0"/>
              </a:rPr>
              <a:t>. 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Этиология</a:t>
            </a:r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023694"/>
            <a:ext cx="82089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Comic Sans MS" pitchFamily="66" charset="0"/>
              </a:rPr>
              <a:t>Возможные причины: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smtClean="0">
                <a:latin typeface="Comic Sans MS" pitchFamily="66" charset="0"/>
              </a:rPr>
              <a:t>Генетические </a:t>
            </a:r>
            <a:r>
              <a:rPr lang="ru-RU" sz="2200" dirty="0" smtClean="0">
                <a:latin typeface="Comic Sans MS" pitchFamily="66" charset="0"/>
              </a:rPr>
              <a:t>(по </a:t>
            </a:r>
            <a:r>
              <a:rPr lang="ru-RU" sz="2200" dirty="0" smtClean="0">
                <a:latin typeface="Comic Sans MS" pitchFamily="66" charset="0"/>
              </a:rPr>
              <a:t>статистике </a:t>
            </a:r>
            <a:r>
              <a:rPr lang="ru-RU" sz="2200" dirty="0" smtClean="0">
                <a:latin typeface="Comic Sans MS" pitchFamily="66" charset="0"/>
              </a:rPr>
              <a:t>в 50 % случаев);</a:t>
            </a:r>
            <a:endParaRPr lang="ru-RU" sz="2200" dirty="0" smtClean="0">
              <a:latin typeface="Comic Sans MS" pitchFamily="66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smtClean="0">
                <a:latin typeface="Comic Sans MS" pitchFamily="66" charset="0"/>
              </a:rPr>
              <a:t>Внутриутробное поражение плода нейротоксическими факторами физической (ионизирующее излучение), химической или инфекционной (цитомегаловирус, сифилис и др.) природы;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smtClean="0">
                <a:latin typeface="Comic Sans MS" pitchFamily="66" charset="0"/>
              </a:rPr>
              <a:t>Значительная недоношенность;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smtClean="0">
                <a:latin typeface="Comic Sans MS" pitchFamily="66" charset="0"/>
              </a:rPr>
              <a:t>Нарушения в процессе родов (асфиксия, родовая травма);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smtClean="0">
                <a:latin typeface="Comic Sans MS" pitchFamily="66" charset="0"/>
              </a:rPr>
              <a:t>Травмы головы, гипоксия головного мозга, инфекции с поражением центральной нервной системы;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smtClean="0">
                <a:latin typeface="Comic Sans MS" pitchFamily="66" charset="0"/>
              </a:rPr>
              <a:t>Педагогическая запущенность в первые годы жизни у детей из неблагополучных семей.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smtClean="0">
                <a:latin typeface="Comic Sans MS" pitchFamily="66" charset="0"/>
              </a:rPr>
              <a:t>Умственная отсталость неясной этиологии</a:t>
            </a:r>
            <a:r>
              <a:rPr lang="ru-RU" sz="2200" dirty="0" smtClean="0">
                <a:latin typeface="Comic Sans MS" pitchFamily="66" charset="0"/>
              </a:rPr>
              <a:t>.</a:t>
            </a:r>
            <a:endParaRPr lang="ru-RU" sz="22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Систематика МКБ-9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023694"/>
            <a:ext cx="82089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Comic Sans MS" pitchFamily="66" charset="0"/>
              </a:rPr>
              <a:t>Согласно </a:t>
            </a:r>
            <a:r>
              <a:rPr lang="ru-RU" sz="2200" dirty="0" smtClean="0">
                <a:latin typeface="Comic Sans MS" pitchFamily="66" charset="0"/>
              </a:rPr>
              <a:t>международной классификации болезней, травм и причин смерти девятого пересмотра (МКБ-9) выделяют </a:t>
            </a:r>
            <a:r>
              <a:rPr lang="ru-RU" sz="2200" dirty="0" smtClean="0">
                <a:latin typeface="Comic Sans MS" pitchFamily="66" charset="0"/>
              </a:rPr>
              <a:t>3</a:t>
            </a:r>
            <a:r>
              <a:rPr lang="ru-RU" sz="2200" dirty="0" smtClean="0">
                <a:latin typeface="Comic Sans MS" pitchFamily="66" charset="0"/>
              </a:rPr>
              <a:t> степени олигофрении: </a:t>
            </a:r>
            <a:endParaRPr lang="ru-RU" sz="2200" dirty="0" smtClean="0">
              <a:latin typeface="Comic Sans MS" pitchFamily="66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smtClean="0">
                <a:latin typeface="Comic Sans MS" pitchFamily="66" charset="0"/>
              </a:rPr>
              <a:t>Дебильность;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err="1" smtClean="0">
                <a:latin typeface="Comic Sans MS" pitchFamily="66" charset="0"/>
              </a:rPr>
              <a:t>Имбецильность</a:t>
            </a:r>
            <a:r>
              <a:rPr lang="ru-RU" sz="2200" dirty="0" smtClean="0">
                <a:latin typeface="Comic Sans MS" pitchFamily="66" charset="0"/>
              </a:rPr>
              <a:t>;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err="1" smtClean="0">
                <a:latin typeface="Comic Sans MS" pitchFamily="66" charset="0"/>
              </a:rPr>
              <a:t>Идиотия</a:t>
            </a:r>
            <a:r>
              <a:rPr lang="ru-RU" sz="2200" dirty="0" smtClean="0">
                <a:latin typeface="Comic Sans MS" pitchFamily="66" charset="0"/>
              </a:rPr>
              <a:t>.</a:t>
            </a:r>
            <a:endParaRPr lang="ru-RU" sz="22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endParaRPr lang="ru-RU" sz="2200" dirty="0" smtClean="0">
              <a:latin typeface="Comic Sans MS" pitchFamily="66" charset="0"/>
            </a:endParaRPr>
          </a:p>
          <a:p>
            <a:pPr algn="just"/>
            <a:r>
              <a:rPr lang="ru-RU" sz="2200" b="1" dirty="0" smtClean="0">
                <a:latin typeface="Comic Sans MS" pitchFamily="66" charset="0"/>
              </a:rPr>
              <a:t>Дебильность</a:t>
            </a:r>
            <a:r>
              <a:rPr lang="ru-RU" sz="2200" dirty="0" smtClean="0">
                <a:latin typeface="Comic Sans MS" pitchFamily="66" charset="0"/>
              </a:rPr>
              <a:t> - легкая степень олигофрении (IQ 50-70). </a:t>
            </a:r>
            <a:r>
              <a:rPr lang="ru-RU" sz="2200" dirty="0" smtClean="0">
                <a:latin typeface="Comic Sans MS" pitchFamily="66" charset="0"/>
              </a:rPr>
              <a:t>К этой категории относится 70-80 % от общего количества лиц с интеллектуальной недостаточностью. </a:t>
            </a:r>
            <a:r>
              <a:rPr lang="ru-RU" sz="2200" dirty="0" smtClean="0">
                <a:latin typeface="Comic Sans MS" pitchFamily="66" charset="0"/>
              </a:rPr>
              <a:t>Дети с незначительной умственной отсталостью после обследования ПМПК направляются в специальную (коррекционную) школу VIII вида, специальные классы общеобразовательной школы</a:t>
            </a:r>
            <a:r>
              <a:rPr lang="ru-RU" sz="2200" dirty="0" smtClean="0">
                <a:latin typeface="Comic Sans MS" pitchFamily="66" charset="0"/>
              </a:rPr>
              <a:t>.</a:t>
            </a:r>
            <a:endParaRPr lang="ru-RU" sz="22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Систематика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МКБ-9</a:t>
            </a:r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023694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err="1" smtClean="0">
                <a:latin typeface="Comic Sans MS" pitchFamily="66" charset="0"/>
              </a:rPr>
              <a:t>Имбецильность</a:t>
            </a:r>
            <a:r>
              <a:rPr lang="ru-RU" sz="2200" dirty="0" smtClean="0">
                <a:latin typeface="Comic Sans MS" pitchFamily="66" charset="0"/>
              </a:rPr>
              <a:t> - средняя степень олигофрении. </a:t>
            </a:r>
            <a:r>
              <a:rPr lang="ru-RU" sz="2200" dirty="0" smtClean="0">
                <a:latin typeface="Comic Sans MS" pitchFamily="66" charset="0"/>
              </a:rPr>
              <a:t>Больные </a:t>
            </a:r>
            <a:r>
              <a:rPr lang="ru-RU" sz="2200" dirty="0" smtClean="0">
                <a:latin typeface="Comic Sans MS" pitchFamily="66" charset="0"/>
              </a:rPr>
              <a:t>могут </a:t>
            </a:r>
            <a:r>
              <a:rPr lang="ru-RU" sz="2200" dirty="0" smtClean="0">
                <a:latin typeface="Comic Sans MS" pitchFamily="66" charset="0"/>
              </a:rPr>
              <a:t>говорить, понимать жесты и обращённую к ним речь. </a:t>
            </a:r>
            <a:r>
              <a:rPr lang="ru-RU" sz="2200" dirty="0" err="1" smtClean="0">
                <a:latin typeface="Comic Sans MS" pitchFamily="66" charset="0"/>
              </a:rPr>
              <a:t>Имбецилам</a:t>
            </a:r>
            <a:r>
              <a:rPr lang="ru-RU" sz="2200" dirty="0" smtClean="0">
                <a:latin typeface="Comic Sans MS" pitchFamily="66" charset="0"/>
              </a:rPr>
              <a:t> могут быть привиты элементарные навыки. </a:t>
            </a:r>
            <a:r>
              <a:rPr lang="ru-RU" sz="2200" dirty="0" smtClean="0">
                <a:latin typeface="Comic Sans MS" pitchFamily="66" charset="0"/>
              </a:rPr>
              <a:t>Понятие </a:t>
            </a:r>
            <a:r>
              <a:rPr lang="ru-RU" sz="2200" dirty="0" smtClean="0">
                <a:latin typeface="Comic Sans MS" pitchFamily="66" charset="0"/>
              </a:rPr>
              <a:t>«</a:t>
            </a:r>
            <a:r>
              <a:rPr lang="ru-RU" sz="2200" dirty="0" err="1" smtClean="0">
                <a:latin typeface="Comic Sans MS" pitchFamily="66" charset="0"/>
              </a:rPr>
              <a:t>имбецильность</a:t>
            </a:r>
            <a:r>
              <a:rPr lang="ru-RU" sz="2200" dirty="0" smtClean="0">
                <a:latin typeface="Comic Sans MS" pitchFamily="66" charset="0"/>
              </a:rPr>
              <a:t>» </a:t>
            </a:r>
            <a:r>
              <a:rPr lang="ru-RU" sz="2200" dirty="0" smtClean="0">
                <a:latin typeface="Comic Sans MS" pitchFamily="66" charset="0"/>
              </a:rPr>
              <a:t>в специальной педагогике в настоящее время используется реже, чем понятие </a:t>
            </a:r>
            <a:r>
              <a:rPr lang="ru-RU" sz="2200" dirty="0" smtClean="0">
                <a:latin typeface="Comic Sans MS" pitchFamily="66" charset="0"/>
              </a:rPr>
              <a:t>«умеренная </a:t>
            </a:r>
            <a:r>
              <a:rPr lang="ru-RU" sz="2200" dirty="0" smtClean="0">
                <a:latin typeface="Comic Sans MS" pitchFamily="66" charset="0"/>
              </a:rPr>
              <a:t>умственная </a:t>
            </a:r>
            <a:r>
              <a:rPr lang="ru-RU" sz="2200" dirty="0" smtClean="0">
                <a:latin typeface="Comic Sans MS" pitchFamily="66" charset="0"/>
              </a:rPr>
              <a:t>отсталость» </a:t>
            </a:r>
            <a:r>
              <a:rPr lang="ru-RU" sz="2200" dirty="0" smtClean="0">
                <a:latin typeface="Comic Sans MS" pitchFamily="66" charset="0"/>
              </a:rPr>
              <a:t>(IQ 35-49).</a:t>
            </a:r>
            <a:endParaRPr lang="ru-RU" sz="2200" dirty="0" smtClean="0">
              <a:latin typeface="Comic Sans MS" pitchFamily="66" charset="0"/>
            </a:endParaRPr>
          </a:p>
          <a:p>
            <a:pPr algn="just"/>
            <a:r>
              <a:rPr lang="ru-RU" sz="2200" b="1" dirty="0" err="1" smtClean="0">
                <a:latin typeface="Comic Sans MS" pitchFamily="66" charset="0"/>
              </a:rPr>
              <a:t>Идиотия</a:t>
            </a:r>
            <a:r>
              <a:rPr lang="ru-RU" sz="2200" dirty="0" smtClean="0">
                <a:latin typeface="Comic Sans MS" pitchFamily="66" charset="0"/>
              </a:rPr>
              <a:t> - наиболее глубокая степень олигофрении. В выраженных случаях инстинкты, примитивные реакции полностью отсутствуют. Речь не развита, больные могут издавать нечленораздельные звуки. Способность ходить появляется поздно, движения неуклюжи, </a:t>
            </a:r>
            <a:r>
              <a:rPr lang="ru-RU" sz="2200" dirty="0" err="1" smtClean="0">
                <a:latin typeface="Comic Sans MS" pitchFamily="66" charset="0"/>
              </a:rPr>
              <a:t>малокоординированные</a:t>
            </a:r>
            <a:r>
              <a:rPr lang="ru-RU" sz="2200" dirty="0" smtClean="0">
                <a:latin typeface="Comic Sans MS" pitchFamily="66" charset="0"/>
              </a:rPr>
              <a:t>, часто наблюдаются стереотипные покачивания, сгибания туловища, повороты головы и др. В одних случаях преобладает апатия, вялость, в других - неадекватный плач, гнев, злобность. Коэффициент интеллекта (IQ) при </a:t>
            </a:r>
            <a:r>
              <a:rPr lang="ru-RU" sz="2200" dirty="0" err="1" smtClean="0">
                <a:latin typeface="Comic Sans MS" pitchFamily="66" charset="0"/>
              </a:rPr>
              <a:t>идиотии</a:t>
            </a:r>
            <a:r>
              <a:rPr lang="ru-RU" sz="2200" dirty="0" smtClean="0">
                <a:latin typeface="Comic Sans MS" pitchFamily="66" charset="0"/>
              </a:rPr>
              <a:t> варьируется от 0 до 34.</a:t>
            </a:r>
          </a:p>
          <a:p>
            <a:endParaRPr lang="ru-RU" sz="22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2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Систематика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МКБ-10</a:t>
            </a:r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023694"/>
            <a:ext cx="82089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Comic Sans MS" pitchFamily="66" charset="0"/>
              </a:rPr>
              <a:t>Все чаще в рамках нынешнего времени используется классификация МКБ-10 в соответствии с показателями </a:t>
            </a:r>
            <a:r>
              <a:rPr lang="ru-RU" sz="2200" dirty="0" smtClean="0">
                <a:latin typeface="Comic Sans MS" pitchFamily="66" charset="0"/>
              </a:rPr>
              <a:t>IQ, </a:t>
            </a:r>
            <a:r>
              <a:rPr lang="ru-RU" sz="2200" dirty="0" smtClean="0">
                <a:latin typeface="Comic Sans MS" pitchFamily="66" charset="0"/>
              </a:rPr>
              <a:t>определяющими степени тяжести олигофрении, что предлагается в следующих вариантах: </a:t>
            </a:r>
            <a:endParaRPr lang="ru-RU" sz="2200" dirty="0" smtClean="0">
              <a:latin typeface="Comic Sans MS" pitchFamily="66" charset="0"/>
            </a:endParaRPr>
          </a:p>
          <a:p>
            <a:pPr algn="just"/>
            <a:endParaRPr lang="ru-RU" sz="2200" dirty="0" smtClean="0">
              <a:latin typeface="Comic Sans MS" pitchFamily="66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smtClean="0">
                <a:latin typeface="Comic Sans MS" pitchFamily="66" charset="0"/>
              </a:rPr>
              <a:t>легкая </a:t>
            </a:r>
            <a:r>
              <a:rPr lang="ru-RU" sz="2200" dirty="0" smtClean="0">
                <a:latin typeface="Comic Sans MS" pitchFamily="66" charset="0"/>
              </a:rPr>
              <a:t>степень олигофрении – при показателях IQ в пределах 50-70 баллов; </a:t>
            </a:r>
            <a:endParaRPr lang="ru-RU" sz="2200" dirty="0" smtClean="0">
              <a:latin typeface="Comic Sans MS" pitchFamily="66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2200" dirty="0" smtClean="0">
              <a:latin typeface="Comic Sans MS" pitchFamily="66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smtClean="0">
                <a:latin typeface="Comic Sans MS" pitchFamily="66" charset="0"/>
              </a:rPr>
              <a:t>умеренная </a:t>
            </a:r>
            <a:r>
              <a:rPr lang="ru-RU" sz="2200" dirty="0" smtClean="0">
                <a:latin typeface="Comic Sans MS" pitchFamily="66" charset="0"/>
              </a:rPr>
              <a:t>степень олигофрении – при показателях IQ в пределах 35-50 баллов; </a:t>
            </a:r>
            <a:endParaRPr lang="ru-RU" sz="2200" dirty="0" smtClean="0">
              <a:latin typeface="Comic Sans MS" pitchFamily="66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2200" dirty="0" smtClean="0">
              <a:latin typeface="Comic Sans MS" pitchFamily="66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smtClean="0">
                <a:latin typeface="Comic Sans MS" pitchFamily="66" charset="0"/>
              </a:rPr>
              <a:t>тяжелая </a:t>
            </a:r>
            <a:r>
              <a:rPr lang="ru-RU" sz="2200" dirty="0" smtClean="0">
                <a:latin typeface="Comic Sans MS" pitchFamily="66" charset="0"/>
              </a:rPr>
              <a:t>степень олигофрении – при показателях IQ в пределах 20-35 баллов; </a:t>
            </a:r>
            <a:endParaRPr lang="ru-RU" sz="2200" dirty="0" smtClean="0">
              <a:latin typeface="Comic Sans MS" pitchFamily="66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2200" dirty="0" smtClean="0">
              <a:latin typeface="Comic Sans MS" pitchFamily="66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200" dirty="0" smtClean="0">
                <a:latin typeface="Comic Sans MS" pitchFamily="66" charset="0"/>
              </a:rPr>
              <a:t>глубокая </a:t>
            </a:r>
            <a:r>
              <a:rPr lang="ru-RU" sz="2200" dirty="0" smtClean="0">
                <a:latin typeface="Comic Sans MS" pitchFamily="66" charset="0"/>
              </a:rPr>
              <a:t>степень олигофрении - при показателях IQ не достигающих 20 баллов</a:t>
            </a:r>
            <a:r>
              <a:rPr lang="ru-RU" sz="2200" dirty="0" smtClean="0">
                <a:latin typeface="Comic Sans MS" pitchFamily="66" charset="0"/>
              </a:rPr>
              <a:t>.</a:t>
            </a:r>
            <a:endParaRPr lang="ru-RU" sz="22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Спасибо за внимание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321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Форма умственной отсталости:  Олигофрения – понятие, этимология, систематика</vt:lpstr>
      <vt:lpstr>Слайд 2</vt:lpstr>
      <vt:lpstr>Слайд 3</vt:lpstr>
      <vt:lpstr>Слайд 4</vt:lpstr>
      <vt:lpstr>Слайд 5</vt:lpstr>
      <vt:lpstr>Слайд 6</vt:lpstr>
      <vt:lpstr>Слайд 7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Поврежденное развитие. Деменция</dc:title>
  <dc:creator>Лира</dc:creator>
  <cp:lastModifiedBy>Лира</cp:lastModifiedBy>
  <cp:revision>28</cp:revision>
  <dcterms:created xsi:type="dcterms:W3CDTF">2015-12-07T19:24:47Z</dcterms:created>
  <dcterms:modified xsi:type="dcterms:W3CDTF">2017-01-22T19:01:07Z</dcterms:modified>
</cp:coreProperties>
</file>