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eorgi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eorgi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43" autoAdjust="0"/>
  </p:normalViewPr>
  <p:slideViewPr>
    <p:cSldViewPr>
      <p:cViewPr varScale="1">
        <p:scale>
          <a:sx n="70" d="100"/>
          <a:sy n="70" d="100"/>
        </p:scale>
        <p:origin x="-13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123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4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5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6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7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8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9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0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1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2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3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4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5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6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7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8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9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0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1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2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11E8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43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44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5146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147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148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A1C4F39-FE02-4D43-9C3C-1D05D814CDC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550A69-D545-4767-A36F-4FC87F1B601F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0439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10D4E6-0E7D-409E-A4D8-70DDE388C1DA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8908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F9DEEFA-E509-4086-AA44-2CC74DBADD3F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64761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E9C431D-EECA-4927-A35D-1203B2A6EBEA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30968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91CA058-EFBA-4B17-AF84-5C3898552D08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5390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8023D00-7B2A-4EFE-8436-FED4F97A83EF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8934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73E27E4-A99B-4400-96C5-F89B7590F27E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704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8B122C9-64C1-48CF-99A3-158301F1BC80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5252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20018A9-0350-443F-8AAE-D3BB540F23F4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9139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1B43401-F3B4-4DBC-A49E-0414982B1BF1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262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5C34EA-7D00-4D07-96AC-E3F20F442491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3831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E0BCE89-9D17-43B9-A12B-474AB10B24BB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6793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151A68-41A9-4447-A111-29490CFFBE2E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5609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51D563-9732-499A-B590-FEA2F510BD14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807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560ED7-E9CA-4A1F-800E-62359F7D6317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447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409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0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1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2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3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4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7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8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9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0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2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4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6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7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8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11E8C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>
                <a:gd name="T0" fmla="*/ 4993 w 5770"/>
                <a:gd name="T1" fmla="*/ 66 h 174"/>
                <a:gd name="T2" fmla="*/ 4771 w 5770"/>
                <a:gd name="T3" fmla="*/ 132 h 174"/>
                <a:gd name="T4" fmla="*/ 4640 w 5770"/>
                <a:gd name="T5" fmla="*/ 96 h 174"/>
                <a:gd name="T6" fmla="*/ 4598 w 5770"/>
                <a:gd name="T7" fmla="*/ 36 h 174"/>
                <a:gd name="T8" fmla="*/ 4478 w 5770"/>
                <a:gd name="T9" fmla="*/ 30 h 174"/>
                <a:gd name="T10" fmla="*/ 4186 w 5770"/>
                <a:gd name="T11" fmla="*/ 108 h 174"/>
                <a:gd name="T12" fmla="*/ 3815 w 5770"/>
                <a:gd name="T13" fmla="*/ 120 h 174"/>
                <a:gd name="T14" fmla="*/ 3617 w 5770"/>
                <a:gd name="T15" fmla="*/ 72 h 174"/>
                <a:gd name="T16" fmla="*/ 3510 w 5770"/>
                <a:gd name="T17" fmla="*/ 60 h 174"/>
                <a:gd name="T18" fmla="*/ 3336 w 5770"/>
                <a:gd name="T19" fmla="*/ 96 h 174"/>
                <a:gd name="T20" fmla="*/ 2846 w 5770"/>
                <a:gd name="T21" fmla="*/ 150 h 174"/>
                <a:gd name="T22" fmla="*/ 2703 w 5770"/>
                <a:gd name="T23" fmla="*/ 96 h 174"/>
                <a:gd name="T24" fmla="*/ 2619 w 5770"/>
                <a:gd name="T25" fmla="*/ 90 h 174"/>
                <a:gd name="T26" fmla="*/ 2416 w 5770"/>
                <a:gd name="T27" fmla="*/ 132 h 174"/>
                <a:gd name="T28" fmla="*/ 2278 w 5770"/>
                <a:gd name="T29" fmla="*/ 84 h 174"/>
                <a:gd name="T30" fmla="*/ 2151 w 5770"/>
                <a:gd name="T31" fmla="*/ 36 h 174"/>
                <a:gd name="T32" fmla="*/ 1947 w 5770"/>
                <a:gd name="T33" fmla="*/ 120 h 174"/>
                <a:gd name="T34" fmla="*/ 1525 w 5770"/>
                <a:gd name="T35" fmla="*/ 102 h 174"/>
                <a:gd name="T36" fmla="*/ 1429 w 5770"/>
                <a:gd name="T37" fmla="*/ 60 h 174"/>
                <a:gd name="T38" fmla="*/ 1333 w 5770"/>
                <a:gd name="T39" fmla="*/ 60 h 174"/>
                <a:gd name="T40" fmla="*/ 1058 w 5770"/>
                <a:gd name="T41" fmla="*/ 150 h 174"/>
                <a:gd name="T42" fmla="*/ 652 w 5770"/>
                <a:gd name="T43" fmla="*/ 150 h 174"/>
                <a:gd name="T44" fmla="*/ 442 w 5770"/>
                <a:gd name="T45" fmla="*/ 66 h 174"/>
                <a:gd name="T46" fmla="*/ 377 w 5770"/>
                <a:gd name="T47" fmla="*/ 48 h 174"/>
                <a:gd name="T48" fmla="*/ 305 w 5770"/>
                <a:gd name="T49" fmla="*/ 108 h 174"/>
                <a:gd name="T50" fmla="*/ 144 w 5770"/>
                <a:gd name="T51" fmla="*/ 138 h 174"/>
                <a:gd name="T52" fmla="*/ 0 w 5770"/>
                <a:gd name="T53" fmla="*/ 96 h 174"/>
                <a:gd name="T54" fmla="*/ 167 w 5770"/>
                <a:gd name="T55" fmla="*/ 120 h 174"/>
                <a:gd name="T56" fmla="*/ 323 w 5770"/>
                <a:gd name="T57" fmla="*/ 84 h 174"/>
                <a:gd name="T58" fmla="*/ 383 w 5770"/>
                <a:gd name="T59" fmla="*/ 24 h 174"/>
                <a:gd name="T60" fmla="*/ 460 w 5770"/>
                <a:gd name="T61" fmla="*/ 60 h 174"/>
                <a:gd name="T62" fmla="*/ 706 w 5770"/>
                <a:gd name="T63" fmla="*/ 144 h 174"/>
                <a:gd name="T64" fmla="*/ 1100 w 5770"/>
                <a:gd name="T65" fmla="*/ 120 h 174"/>
                <a:gd name="T66" fmla="*/ 1345 w 5770"/>
                <a:gd name="T67" fmla="*/ 36 h 174"/>
                <a:gd name="T68" fmla="*/ 1441 w 5770"/>
                <a:gd name="T69" fmla="*/ 48 h 174"/>
                <a:gd name="T70" fmla="*/ 1561 w 5770"/>
                <a:gd name="T71" fmla="*/ 90 h 174"/>
                <a:gd name="T72" fmla="*/ 1971 w 5770"/>
                <a:gd name="T73" fmla="*/ 96 h 174"/>
                <a:gd name="T74" fmla="*/ 2235 w 5770"/>
                <a:gd name="T75" fmla="*/ 3 h 174"/>
                <a:gd name="T76" fmla="*/ 2350 w 5770"/>
                <a:gd name="T77" fmla="*/ 102 h 174"/>
                <a:gd name="T78" fmla="*/ 2559 w 5770"/>
                <a:gd name="T79" fmla="*/ 96 h 174"/>
                <a:gd name="T80" fmla="*/ 2715 w 5770"/>
                <a:gd name="T81" fmla="*/ 24 h 174"/>
                <a:gd name="T82" fmla="*/ 2792 w 5770"/>
                <a:gd name="T83" fmla="*/ 132 h 174"/>
                <a:gd name="T84" fmla="*/ 3127 w 5770"/>
                <a:gd name="T85" fmla="*/ 102 h 174"/>
                <a:gd name="T86" fmla="*/ 3486 w 5770"/>
                <a:gd name="T87" fmla="*/ 48 h 174"/>
                <a:gd name="T88" fmla="*/ 3582 w 5770"/>
                <a:gd name="T89" fmla="*/ 42 h 174"/>
                <a:gd name="T90" fmla="*/ 3731 w 5770"/>
                <a:gd name="T91" fmla="*/ 90 h 174"/>
                <a:gd name="T92" fmla="*/ 4078 w 5770"/>
                <a:gd name="T93" fmla="*/ 102 h 174"/>
                <a:gd name="T94" fmla="*/ 4419 w 5770"/>
                <a:gd name="T95" fmla="*/ 30 h 174"/>
                <a:gd name="T96" fmla="*/ 4574 w 5770"/>
                <a:gd name="T97" fmla="*/ 6 h 174"/>
                <a:gd name="T98" fmla="*/ 4628 w 5770"/>
                <a:gd name="T99" fmla="*/ 60 h 174"/>
                <a:gd name="T100" fmla="*/ 4724 w 5770"/>
                <a:gd name="T101" fmla="*/ 108 h 174"/>
                <a:gd name="T102" fmla="*/ 4927 w 5770"/>
                <a:gd name="T103" fmla="*/ 84 h 174"/>
                <a:gd name="T104" fmla="*/ 5118 w 5770"/>
                <a:gd name="T105" fmla="*/ 14 h 174"/>
                <a:gd name="T106" fmla="*/ 5280 w 5770"/>
                <a:gd name="T107" fmla="*/ 9 h 174"/>
                <a:gd name="T108" fmla="*/ 5453 w 5770"/>
                <a:gd name="T109" fmla="*/ 36 h 174"/>
                <a:gd name="T110" fmla="*/ 5465 w 5770"/>
                <a:gd name="T111" fmla="*/ 72 h 174"/>
                <a:gd name="T112" fmla="*/ 5656 w 5770"/>
                <a:gd name="T113" fmla="*/ 90 h 174"/>
                <a:gd name="T114" fmla="*/ 5710 w 5770"/>
                <a:gd name="T115" fmla="*/ 102 h 174"/>
                <a:gd name="T116" fmla="*/ 5477 w 5770"/>
                <a:gd name="T117" fmla="*/ 90 h 174"/>
                <a:gd name="T118" fmla="*/ 5453 w 5770"/>
                <a:gd name="T119" fmla="*/ 60 h 174"/>
                <a:gd name="T120" fmla="*/ 5393 w 5770"/>
                <a:gd name="T121" fmla="*/ 30 h 174"/>
                <a:gd name="T122" fmla="*/ 5219 w 5770"/>
                <a:gd name="T123" fmla="*/ 2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2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4123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fld id="{DF79D8F2-6108-4F9E-B91B-611165F4DD09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4124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404813"/>
            <a:ext cx="5400675" cy="3887787"/>
          </a:xfrm>
        </p:spPr>
        <p:txBody>
          <a:bodyPr/>
          <a:lstStyle/>
          <a:p>
            <a:r>
              <a:rPr lang="ru-RU" altLang="ru-RU" sz="1800" dirty="0">
                <a:solidFill>
                  <a:schemeClr val="tx1"/>
                </a:solidFill>
              </a:rPr>
              <a:t>МДОУ </a:t>
            </a:r>
            <a:r>
              <a:rPr lang="ru-RU" altLang="ru-RU" sz="1800" dirty="0" smtClean="0">
                <a:solidFill>
                  <a:schemeClr val="tx1"/>
                </a:solidFill>
              </a:rPr>
              <a:t>«Детский </a:t>
            </a:r>
            <a:r>
              <a:rPr lang="ru-RU" altLang="ru-RU" sz="1800" dirty="0">
                <a:solidFill>
                  <a:schemeClr val="tx1"/>
                </a:solidFill>
              </a:rPr>
              <a:t>сад </a:t>
            </a:r>
            <a:r>
              <a:rPr lang="ru-RU" altLang="ru-RU" sz="1800" dirty="0" smtClean="0">
                <a:solidFill>
                  <a:schemeClr val="tx1"/>
                </a:solidFill>
              </a:rPr>
              <a:t>№ 1 «Теремок</a:t>
            </a:r>
            <a:r>
              <a:rPr lang="ru-RU" altLang="ru-RU" sz="1800" dirty="0" smtClean="0">
                <a:solidFill>
                  <a:schemeClr val="tx1"/>
                </a:solidFill>
              </a:rPr>
              <a:t>»</a:t>
            </a:r>
            <a:br>
              <a:rPr lang="ru-RU" altLang="ru-RU" sz="1800" dirty="0" smtClean="0">
                <a:solidFill>
                  <a:schemeClr val="tx1"/>
                </a:solidFill>
              </a:rPr>
            </a:br>
            <a:r>
              <a:rPr lang="ru-RU" altLang="ru-RU" sz="1800" dirty="0" err="1" smtClean="0">
                <a:solidFill>
                  <a:schemeClr val="tx1"/>
                </a:solidFill>
              </a:rPr>
              <a:t>р.п.Тоншаево</a:t>
            </a:r>
            <a:r>
              <a:rPr lang="ru-RU" altLang="ru-RU" sz="1800" dirty="0">
                <a:solidFill>
                  <a:schemeClr val="tx1"/>
                </a:solidFill>
              </a:rPr>
              <a:t/>
            </a:r>
            <a:br>
              <a:rPr lang="ru-RU" altLang="ru-RU" sz="1800" dirty="0">
                <a:solidFill>
                  <a:schemeClr val="tx1"/>
                </a:solidFill>
              </a:rPr>
            </a:br>
            <a:r>
              <a:rPr lang="ru-RU" altLang="ru-RU" sz="1800" dirty="0">
                <a:solidFill>
                  <a:schemeClr val="tx1"/>
                </a:solidFill>
              </a:rPr>
              <a:t/>
            </a:r>
            <a:br>
              <a:rPr lang="ru-RU" altLang="ru-RU" sz="1800" dirty="0">
                <a:solidFill>
                  <a:schemeClr val="tx1"/>
                </a:solidFill>
              </a:rPr>
            </a:br>
            <a:r>
              <a:rPr lang="ru-RU" altLang="ru-RU" sz="1800" dirty="0">
                <a:solidFill>
                  <a:schemeClr val="tx1"/>
                </a:solidFill>
              </a:rPr>
              <a:t/>
            </a:r>
            <a:br>
              <a:rPr lang="ru-RU" altLang="ru-RU" sz="1800" dirty="0">
                <a:solidFill>
                  <a:schemeClr val="tx1"/>
                </a:solidFill>
              </a:rPr>
            </a:br>
            <a:r>
              <a:rPr lang="ru-RU" altLang="ru-RU" sz="1800" dirty="0">
                <a:solidFill>
                  <a:schemeClr val="tx1"/>
                </a:solidFill>
              </a:rPr>
              <a:t/>
            </a:r>
            <a:br>
              <a:rPr lang="ru-RU" altLang="ru-RU" sz="1800" dirty="0">
                <a:solidFill>
                  <a:schemeClr val="tx1"/>
                </a:solidFill>
              </a:rPr>
            </a:br>
            <a:r>
              <a:rPr lang="ru-RU" altLang="ru-RU" sz="1800" dirty="0" smtClean="0">
                <a:solidFill>
                  <a:schemeClr val="tx1"/>
                </a:solidFill>
              </a:rPr>
              <a:t> </a:t>
            </a:r>
            <a:r>
              <a:rPr lang="ru-RU" altLang="ru-RU" sz="36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altLang="ru-RU" sz="36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ru-RU" altLang="ru-RU" sz="36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</a:t>
            </a:r>
            <a:r>
              <a:rPr lang="ru-RU" altLang="ru-RU" sz="36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рганизация </a:t>
            </a:r>
            <a:r>
              <a:rPr lang="ru-RU" altLang="ru-RU" sz="36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театрализованной игры в детском саду»</a:t>
            </a:r>
            <a:endParaRPr lang="ru-RU" altLang="ru-RU" sz="36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581525"/>
            <a:ext cx="6400800" cy="158432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altLang="ru-RU" sz="2400" dirty="0"/>
          </a:p>
          <a:p>
            <a:pPr>
              <a:lnSpc>
                <a:spcPct val="80000"/>
              </a:lnSpc>
            </a:pPr>
            <a:r>
              <a:rPr lang="ru-RU" altLang="ru-RU" sz="1800" b="1" dirty="0" smtClean="0"/>
              <a:t>Смирнова </a:t>
            </a:r>
            <a:r>
              <a:rPr lang="ru-RU" altLang="ru-RU" sz="1800" b="1" dirty="0"/>
              <a:t>Ольга Васильевна</a:t>
            </a:r>
          </a:p>
          <a:p>
            <a:pPr>
              <a:lnSpc>
                <a:spcPct val="80000"/>
              </a:lnSpc>
            </a:pPr>
            <a:r>
              <a:rPr lang="ru-RU" altLang="ru-RU" sz="1800" dirty="0"/>
              <a:t>с</a:t>
            </a:r>
            <a:r>
              <a:rPr lang="ru-RU" altLang="ru-RU" sz="1800" dirty="0" smtClean="0"/>
              <a:t>тарший </a:t>
            </a:r>
            <a:r>
              <a:rPr lang="ru-RU" altLang="ru-RU" sz="1800" dirty="0" smtClean="0"/>
              <a:t>воспитатель</a:t>
            </a:r>
            <a:endParaRPr lang="ru-RU" altLang="ru-RU" sz="1800" dirty="0"/>
          </a:p>
          <a:p>
            <a:pPr>
              <a:lnSpc>
                <a:spcPct val="80000"/>
              </a:lnSpc>
            </a:pPr>
            <a:endParaRPr lang="ru-RU" altLang="ru-RU" sz="1800" dirty="0"/>
          </a:p>
          <a:p>
            <a:pPr>
              <a:lnSpc>
                <a:spcPct val="80000"/>
              </a:lnSpc>
            </a:pPr>
            <a:r>
              <a:rPr lang="ru-RU" altLang="ru-RU" sz="1800" dirty="0" smtClean="0"/>
              <a:t>2017 </a:t>
            </a:r>
            <a:r>
              <a:rPr lang="ru-RU" altLang="ru-RU" sz="1800" dirty="0"/>
              <a:t>год</a:t>
            </a:r>
          </a:p>
        </p:txBody>
      </p:sp>
      <p:pic>
        <p:nvPicPr>
          <p:cNvPr id="2052" name="Picture 4" descr="j02165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81075"/>
            <a:ext cx="3311525" cy="367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82245"/>
          </a:xfrm>
        </p:spPr>
        <p:txBody>
          <a:bodyPr/>
          <a:lstStyle/>
          <a:p>
            <a:pPr marL="0" indent="0">
              <a:buNone/>
            </a:pPr>
            <a:r>
              <a:rPr lang="ru-RU" sz="2800" i="1" dirty="0">
                <a:solidFill>
                  <a:srgbClr val="002060"/>
                </a:solidFill>
                <a:effectLst/>
              </a:rPr>
              <a:t>Развиваются специальные умения: </a:t>
            </a:r>
            <a:endParaRPr lang="ru-RU" sz="2800" dirty="0">
              <a:solidFill>
                <a:srgbClr val="002060"/>
              </a:solidFill>
              <a:effectLst/>
            </a:endParaRPr>
          </a:p>
          <a:p>
            <a:pPr lvl="0"/>
            <a:r>
              <a:rPr lang="ru-RU" sz="2800" dirty="0">
                <a:effectLst/>
              </a:rPr>
              <a:t>«Зритель» становится помощником и советчиком.</a:t>
            </a:r>
          </a:p>
          <a:p>
            <a:pPr lvl="0"/>
            <a:r>
              <a:rPr lang="ru-RU" sz="2800" dirty="0">
                <a:effectLst/>
              </a:rPr>
              <a:t>«Артист» самостоятельно выражает своё отношение к персонажу с помощью средств невербальной и вербальной выразительности.</a:t>
            </a:r>
          </a:p>
          <a:p>
            <a:pPr lvl="0"/>
            <a:r>
              <a:rPr lang="ru-RU" sz="2800" dirty="0">
                <a:effectLst/>
              </a:rPr>
              <a:t>«Режиссёр» способен воплощать свои замыслы самостоятельно.</a:t>
            </a:r>
          </a:p>
          <a:p>
            <a:pPr lvl="0"/>
            <a:r>
              <a:rPr lang="ru-RU" sz="2800" dirty="0">
                <a:effectLst/>
              </a:rPr>
              <a:t>Дети овладевают простыми навыками оформителя – костюмера.</a:t>
            </a:r>
          </a:p>
        </p:txBody>
      </p:sp>
    </p:spTree>
    <p:extLst>
      <p:ext uri="{BB962C8B-B14F-4D97-AF65-F5344CB8AC3E}">
        <p14:creationId xmlns:p14="http://schemas.microsoft.com/office/powerpoint/2010/main" val="3268568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Подготовительная группа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30725"/>
          </a:xfrm>
        </p:spPr>
        <p:txBody>
          <a:bodyPr/>
          <a:lstStyle/>
          <a:p>
            <a:r>
              <a:rPr lang="ru-RU" sz="2800" dirty="0" smtClean="0"/>
              <a:t>Спектакли</a:t>
            </a:r>
          </a:p>
          <a:p>
            <a:r>
              <a:rPr lang="ru-RU" sz="2800" dirty="0" smtClean="0"/>
              <a:t>Разбор литературного произведения</a:t>
            </a:r>
          </a:p>
          <a:p>
            <a:r>
              <a:rPr lang="ru-RU" sz="2800" dirty="0" smtClean="0"/>
              <a:t>Упражнения</a:t>
            </a:r>
          </a:p>
          <a:p>
            <a:r>
              <a:rPr lang="ru-RU" sz="2800" dirty="0" smtClean="0"/>
              <a:t>Подбор сказок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2564904"/>
            <a:ext cx="5120460" cy="387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73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54253"/>
          </a:xfrm>
        </p:spPr>
        <p:txBody>
          <a:bodyPr/>
          <a:lstStyle/>
          <a:p>
            <a:pPr marL="0" indent="0">
              <a:buNone/>
            </a:pPr>
            <a:r>
              <a:rPr lang="ru-RU" sz="2000" i="1" dirty="0">
                <a:solidFill>
                  <a:srgbClr val="002060"/>
                </a:solidFill>
                <a:effectLst/>
              </a:rPr>
              <a:t>Развиваются специальные умения: </a:t>
            </a:r>
            <a:endParaRPr lang="ru-RU" sz="2000" dirty="0">
              <a:solidFill>
                <a:srgbClr val="002060"/>
              </a:solidFill>
              <a:effectLst/>
            </a:endParaRPr>
          </a:p>
          <a:p>
            <a:pPr lvl="0"/>
            <a:r>
              <a:rPr lang="ru-RU" sz="2000" dirty="0">
                <a:effectLst/>
              </a:rPr>
              <a:t>«Зритель» становится помощником и советчиком.</a:t>
            </a:r>
          </a:p>
          <a:p>
            <a:pPr lvl="0"/>
            <a:r>
              <a:rPr lang="ru-RU" sz="2000" dirty="0">
                <a:effectLst/>
              </a:rPr>
              <a:t>«Артист» способен самовыражаться с помощью средств невербальной, интонационной и языковой выразительности, развито умение психологически настроиться на выполнение предстоящего действия, быстро переключаться с одного действия на другое, контролировать свою мимику, позы и жесты.</a:t>
            </a:r>
          </a:p>
          <a:p>
            <a:pPr lvl="0"/>
            <a:r>
              <a:rPr lang="ru-RU" sz="2000" dirty="0">
                <a:effectLst/>
              </a:rPr>
              <a:t>«Режиссер-сценарист» способен воплощать свои замыслы самостоятельно, придумывать сюжеты, предстоящего спектакля, согласовывать с артистами их роли и диалоги, организовывать деятельность других детей.</a:t>
            </a:r>
          </a:p>
          <a:p>
            <a:pPr lvl="0"/>
            <a:r>
              <a:rPr lang="ru-RU" sz="2000" dirty="0">
                <a:effectLst/>
              </a:rPr>
              <a:t>«Костюмер-оформитель» способен обозначать место «сцены» и «зрительного зала», подбирать атрибуты и предметы-заместители, костюмы и детали к костюмам, изготавливать афиши и приглашения к спектаклю.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41654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pPr marL="0" indent="0">
              <a:buNone/>
            </a:pPr>
            <a:r>
              <a:rPr lang="ru-RU" sz="1800" i="1" u="sng" dirty="0">
                <a:solidFill>
                  <a:srgbClr val="C00000"/>
                </a:solidFill>
                <a:effectLst/>
              </a:rPr>
              <a:t>Содержание занятий по театрализованной деятельности включает в себя:</a:t>
            </a:r>
            <a:endParaRPr lang="ru-RU" sz="1800" u="sng" dirty="0">
              <a:solidFill>
                <a:srgbClr val="C00000"/>
              </a:solidFill>
              <a:effectLst/>
            </a:endParaRPr>
          </a:p>
          <a:p>
            <a:r>
              <a:rPr lang="ru-RU" sz="1800" dirty="0" smtClean="0">
                <a:effectLst/>
              </a:rPr>
              <a:t>просмотр </a:t>
            </a:r>
            <a:r>
              <a:rPr lang="ru-RU" sz="1800" dirty="0">
                <a:effectLst/>
              </a:rPr>
              <a:t>кукольных спектаклей и беседы по ним;</a:t>
            </a:r>
          </a:p>
          <a:p>
            <a:r>
              <a:rPr lang="ru-RU" sz="1800" dirty="0" smtClean="0">
                <a:effectLst/>
              </a:rPr>
              <a:t>игры-драматизации</a:t>
            </a:r>
            <a:r>
              <a:rPr lang="ru-RU" sz="1800" dirty="0">
                <a:effectLst/>
              </a:rPr>
              <a:t>;</a:t>
            </a:r>
          </a:p>
          <a:p>
            <a:r>
              <a:rPr lang="ru-RU" sz="1800" dirty="0" smtClean="0">
                <a:effectLst/>
              </a:rPr>
              <a:t>упражнения </a:t>
            </a:r>
            <a:r>
              <a:rPr lang="ru-RU" sz="1800" dirty="0">
                <a:effectLst/>
              </a:rPr>
              <a:t>для социально-эмоционального развития детей;</a:t>
            </a:r>
          </a:p>
          <a:p>
            <a:r>
              <a:rPr lang="ru-RU" sz="1800" dirty="0" smtClean="0">
                <a:effectLst/>
              </a:rPr>
              <a:t>коррекционно-развивающие </a:t>
            </a:r>
            <a:r>
              <a:rPr lang="ru-RU" sz="1800" dirty="0">
                <a:effectLst/>
              </a:rPr>
              <a:t>игры; упражнения по дикции (артикуляционная гимнастика);</a:t>
            </a:r>
          </a:p>
          <a:p>
            <a:r>
              <a:rPr lang="ru-RU" sz="1800" dirty="0" smtClean="0">
                <a:effectLst/>
              </a:rPr>
              <a:t>задания </a:t>
            </a:r>
            <a:r>
              <a:rPr lang="ru-RU" sz="1800" dirty="0">
                <a:effectLst/>
              </a:rPr>
              <a:t>для развития речевой интонационной выразительности;</a:t>
            </a:r>
          </a:p>
          <a:p>
            <a:r>
              <a:rPr lang="ru-RU" sz="1800" dirty="0" smtClean="0">
                <a:effectLst/>
              </a:rPr>
              <a:t>игры-превращения </a:t>
            </a:r>
            <a:r>
              <a:rPr lang="ru-RU" sz="1800" dirty="0">
                <a:effectLst/>
              </a:rPr>
              <a:t>(« учись владеть своим телом»), образные упражнения;</a:t>
            </a:r>
          </a:p>
          <a:p>
            <a:r>
              <a:rPr lang="ru-RU" sz="1800" dirty="0" smtClean="0">
                <a:effectLst/>
              </a:rPr>
              <a:t>упражнения </a:t>
            </a:r>
            <a:r>
              <a:rPr lang="ru-RU" sz="1800" dirty="0">
                <a:effectLst/>
              </a:rPr>
              <a:t>на развитие детской пластики;</a:t>
            </a:r>
          </a:p>
          <a:p>
            <a:r>
              <a:rPr lang="ru-RU" sz="1800" dirty="0" smtClean="0">
                <a:effectLst/>
              </a:rPr>
              <a:t>ритмические </a:t>
            </a:r>
            <a:r>
              <a:rPr lang="ru-RU" sz="1800" dirty="0">
                <a:effectLst/>
              </a:rPr>
              <a:t>минутки (</a:t>
            </a:r>
            <a:r>
              <a:rPr lang="ru-RU" sz="1800" dirty="0" err="1">
                <a:effectLst/>
              </a:rPr>
              <a:t>логоритмика</a:t>
            </a:r>
            <a:r>
              <a:rPr lang="ru-RU" sz="1800" dirty="0">
                <a:effectLst/>
              </a:rPr>
              <a:t>);</a:t>
            </a:r>
          </a:p>
          <a:p>
            <a:r>
              <a:rPr lang="ru-RU" sz="1800" dirty="0" smtClean="0">
                <a:effectLst/>
              </a:rPr>
              <a:t>пальчиковый </a:t>
            </a:r>
            <a:r>
              <a:rPr lang="ru-RU" sz="1800" dirty="0" err="1">
                <a:effectLst/>
              </a:rPr>
              <a:t>игротренинг</a:t>
            </a:r>
            <a:r>
              <a:rPr lang="ru-RU" sz="1800" dirty="0">
                <a:effectLst/>
              </a:rPr>
              <a:t> для развития моторики рук, необходимой для свободного </a:t>
            </a:r>
            <a:r>
              <a:rPr lang="ru-RU" sz="1800" dirty="0" err="1">
                <a:effectLst/>
              </a:rPr>
              <a:t>кукловождения</a:t>
            </a:r>
            <a:r>
              <a:rPr lang="ru-RU" sz="1800" dirty="0">
                <a:effectLst/>
              </a:rPr>
              <a:t>;</a:t>
            </a:r>
          </a:p>
          <a:p>
            <a:r>
              <a:rPr lang="ru-RU" sz="1800" dirty="0" smtClean="0">
                <a:effectLst/>
              </a:rPr>
              <a:t>упражнения </a:t>
            </a:r>
            <a:r>
              <a:rPr lang="ru-RU" sz="1800" dirty="0">
                <a:effectLst/>
              </a:rPr>
              <a:t>на развитие выразительной мимики, элементы искусства пантомимы;</a:t>
            </a:r>
          </a:p>
          <a:p>
            <a:r>
              <a:rPr lang="ru-RU" sz="1800" dirty="0" smtClean="0">
                <a:effectLst/>
              </a:rPr>
              <a:t>театральные </a:t>
            </a:r>
            <a:r>
              <a:rPr lang="ru-RU" sz="1800" dirty="0">
                <a:effectLst/>
              </a:rPr>
              <a:t>этюды;</a:t>
            </a:r>
          </a:p>
          <a:p>
            <a:r>
              <a:rPr lang="ru-RU" sz="1800" dirty="0" smtClean="0">
                <a:effectLst/>
              </a:rPr>
              <a:t>отдельные </a:t>
            </a:r>
            <a:r>
              <a:rPr lang="ru-RU" sz="1800" dirty="0">
                <a:effectLst/>
              </a:rPr>
              <a:t>упражнения по этике во время драматизаций;</a:t>
            </a:r>
          </a:p>
          <a:p>
            <a:r>
              <a:rPr lang="ru-RU" sz="1800" dirty="0" smtClean="0">
                <a:effectLst/>
              </a:rPr>
              <a:t>подготовка </a:t>
            </a:r>
            <a:r>
              <a:rPr lang="ru-RU" sz="1800" dirty="0">
                <a:effectLst/>
              </a:rPr>
              <a:t>(репетиции) и разыгрывание разнообразных сказок и инсценировок;</a:t>
            </a:r>
          </a:p>
          <a:p>
            <a:r>
              <a:rPr lang="ru-RU" sz="1800" dirty="0" smtClean="0">
                <a:effectLst/>
              </a:rPr>
              <a:t>знакомство </a:t>
            </a:r>
            <a:r>
              <a:rPr lang="ru-RU" sz="1800" dirty="0">
                <a:effectLst/>
              </a:rPr>
              <a:t>не только с текстом сказки, но и средствами ее драматизации — жестом, мимикой, движением, костюмом, декорациями (реквизит), и т.д.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4819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3024335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solidFill>
                  <a:srgbClr val="C00000"/>
                </a:solidFill>
              </a:rPr>
              <a:t>Работу по формированию театрализованной деятельности дошкольников целесообразно начинать с накопления ими эмоционально-чувственного опыта; развивать интерес и эмоционально-положительное отношение к театрализованной деятельности.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3284984"/>
            <a:ext cx="4971593" cy="331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772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90947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3600" dirty="0">
                <a:solidFill>
                  <a:srgbClr val="C00000"/>
                </a:solidFill>
              </a:rPr>
              <a:t>Основные требования к организации театрализованных игр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424936" cy="525658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•	</a:t>
            </a:r>
            <a:r>
              <a:rPr lang="ru-RU" sz="2400" dirty="0"/>
              <a:t> Содержательность и разнообразие тематики.</a:t>
            </a:r>
          </a:p>
          <a:p>
            <a:pPr marL="0" indent="0">
              <a:buNone/>
            </a:pPr>
            <a:r>
              <a:rPr lang="ru-RU" sz="2400" dirty="0"/>
              <a:t>•	Постоянное, ежедневное включение театрализованных игр во все формы педагогического процесса, что делает их такими же необходимыми для детей, как и сюжетно-ролевые игры.</a:t>
            </a:r>
          </a:p>
          <a:p>
            <a:pPr marL="0" indent="0">
              <a:buNone/>
            </a:pPr>
            <a:r>
              <a:rPr lang="ru-RU" sz="2400" dirty="0"/>
              <a:t>•	Максимальная активность детей на этапах и подготовки, и проведения игр.</a:t>
            </a:r>
          </a:p>
          <a:p>
            <a:pPr marL="0" indent="0">
              <a:buNone/>
            </a:pPr>
            <a:r>
              <a:rPr lang="ru-RU" sz="2400" dirty="0"/>
              <a:t>•	Сотрудничество детей друг с другом и с взрослыми на всех этапах организации театрализованной игры.</a:t>
            </a:r>
          </a:p>
          <a:p>
            <a:pPr marL="0" indent="0">
              <a:buNone/>
            </a:pPr>
            <a:r>
              <a:rPr lang="ru-RU" sz="2400" dirty="0"/>
              <a:t>•	Последовательность и усложнение содержания тем и сюжетов, избранных для игр, соответствуют возрасту и умениям детей.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2556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2 группа раннего возраста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1 младшая группа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7978" y="1916832"/>
            <a:ext cx="5768821" cy="4214093"/>
          </a:xfrm>
        </p:spPr>
        <p:txBody>
          <a:bodyPr/>
          <a:lstStyle/>
          <a:p>
            <a:r>
              <a:rPr lang="ru-RU" sz="2800" dirty="0" smtClean="0">
                <a:effectLst/>
              </a:rPr>
              <a:t>Просмотр драматизации сказок, инсценировок</a:t>
            </a:r>
          </a:p>
          <a:p>
            <a:r>
              <a:rPr lang="ru-RU" sz="2800" dirty="0" smtClean="0">
                <a:effectLst/>
              </a:rPr>
              <a:t>Игры-имитации</a:t>
            </a:r>
          </a:p>
          <a:p>
            <a:r>
              <a:rPr lang="ru-RU" sz="2800" dirty="0" smtClean="0">
                <a:effectLst/>
              </a:rPr>
              <a:t>Театральный уголок</a:t>
            </a:r>
          </a:p>
          <a:p>
            <a:r>
              <a:rPr lang="ru-RU" sz="2800" dirty="0" smtClean="0">
                <a:effectLst/>
              </a:rPr>
              <a:t>Использование театрализации в режимные моменты</a:t>
            </a:r>
          </a:p>
          <a:p>
            <a:r>
              <a:rPr lang="ru-RU" sz="2800" dirty="0" smtClean="0">
                <a:effectLst/>
              </a:rPr>
              <a:t>В адаптационный период</a:t>
            </a:r>
          </a:p>
          <a:p>
            <a:r>
              <a:rPr lang="ru-RU" sz="2800" dirty="0" smtClean="0">
                <a:effectLst/>
              </a:rPr>
              <a:t>Включение в спектакль</a:t>
            </a:r>
          </a:p>
          <a:p>
            <a:endParaRPr lang="ru-RU" sz="2400" dirty="0">
              <a:effectLst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916832"/>
            <a:ext cx="2594451" cy="405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477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2 младшая группа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4618856" cy="4790157"/>
          </a:xfrm>
        </p:spPr>
        <p:txBody>
          <a:bodyPr/>
          <a:lstStyle/>
          <a:p>
            <a:r>
              <a:rPr lang="ru-RU" sz="2800" dirty="0" smtClean="0"/>
              <a:t>Игры с ролью, игры-имитации</a:t>
            </a:r>
          </a:p>
          <a:p>
            <a:r>
              <a:rPr lang="ru-RU" sz="2800" dirty="0" smtClean="0"/>
              <a:t>Чтение и рассказывание</a:t>
            </a:r>
          </a:p>
          <a:p>
            <a:r>
              <a:rPr lang="ru-RU" sz="2800" dirty="0" smtClean="0"/>
              <a:t>Просмотр спектаклей</a:t>
            </a:r>
          </a:p>
          <a:p>
            <a:r>
              <a:rPr lang="ru-RU" sz="2800" dirty="0" smtClean="0"/>
              <a:t>Использование театрализации на занятиях, в режимных моментах</a:t>
            </a:r>
          </a:p>
          <a:p>
            <a:r>
              <a:rPr lang="ru-RU" sz="2800" dirty="0" smtClean="0"/>
              <a:t>Освоение режиссерской игры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780928"/>
            <a:ext cx="4005940" cy="294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084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8229"/>
          </a:xfrm>
        </p:spPr>
        <p:txBody>
          <a:bodyPr/>
          <a:lstStyle/>
          <a:p>
            <a:pPr marL="0" indent="0">
              <a:buNone/>
            </a:pPr>
            <a:r>
              <a:rPr lang="ru-RU" sz="2400" i="1" dirty="0">
                <a:solidFill>
                  <a:srgbClr val="002060"/>
                </a:solidFill>
                <a:effectLst/>
              </a:rPr>
              <a:t>Обогащается игровой опыт детей за счёт развития специальных игровых умений: </a:t>
            </a:r>
            <a:endParaRPr lang="ru-RU" sz="2400" dirty="0">
              <a:solidFill>
                <a:srgbClr val="002060"/>
              </a:solidFill>
              <a:effectLst/>
            </a:endParaRPr>
          </a:p>
          <a:p>
            <a:pPr lvl="0"/>
            <a:r>
              <a:rPr lang="ru-RU" sz="2400" dirty="0">
                <a:effectLst/>
              </a:rPr>
              <a:t>Освоение позиции «зритель» - досмотреть и дослушать до конца, поблагодарить артистов.</a:t>
            </a:r>
          </a:p>
          <a:p>
            <a:pPr lvl="0"/>
            <a:r>
              <a:rPr lang="ru-RU" sz="2400" dirty="0">
                <a:effectLst/>
              </a:rPr>
              <a:t>Первичное становление позиции «артист» (умение пользоваться некоторыми средствами выразительности, для передачи образа персонажа, его эмоций, переживаний; умение обыгрывать действия персонажа с помощью куклы)</a:t>
            </a:r>
          </a:p>
          <a:p>
            <a:pPr lvl="0"/>
            <a:r>
              <a:rPr lang="ru-RU" sz="2400" dirty="0">
                <a:effectLst/>
              </a:rPr>
              <a:t>Способность взаимодействовать с другими детьми, играть, понравившиеся роли.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7908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Средняя группа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69528"/>
            <a:ext cx="5040560" cy="4142085"/>
          </a:xfrm>
        </p:spPr>
        <p:txBody>
          <a:bodyPr/>
          <a:lstStyle/>
          <a:p>
            <a:r>
              <a:rPr lang="ru-RU" sz="2800" i="1" dirty="0" smtClean="0">
                <a:effectLst/>
              </a:rPr>
              <a:t> </a:t>
            </a:r>
            <a:r>
              <a:rPr lang="ru-RU" dirty="0">
                <a:effectLst/>
              </a:rPr>
              <a:t>Д</a:t>
            </a:r>
            <a:r>
              <a:rPr lang="ru-RU" dirty="0" smtClean="0">
                <a:effectLst/>
              </a:rPr>
              <a:t>раматизация несложных сказок</a:t>
            </a:r>
          </a:p>
          <a:p>
            <a:r>
              <a:rPr lang="ru-RU" dirty="0" smtClean="0">
                <a:effectLst/>
              </a:rPr>
              <a:t>Знакомство с трудом взрослых</a:t>
            </a:r>
          </a:p>
          <a:p>
            <a:r>
              <a:rPr lang="ru-RU" dirty="0" smtClean="0">
                <a:effectLst/>
              </a:rPr>
              <a:t>Роль и движение</a:t>
            </a:r>
          </a:p>
          <a:p>
            <a:endParaRPr lang="ru-RU" sz="2800" dirty="0">
              <a:effectLst/>
            </a:endParaRP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340768"/>
            <a:ext cx="3209935" cy="481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650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435280" cy="5510237"/>
          </a:xfrm>
        </p:spPr>
        <p:txBody>
          <a:bodyPr/>
          <a:lstStyle/>
          <a:p>
            <a:pPr marL="0" indent="0">
              <a:buNone/>
            </a:pPr>
            <a:r>
              <a:rPr lang="ru-RU" sz="2400" i="1" dirty="0" smtClean="0">
                <a:solidFill>
                  <a:srgbClr val="002060"/>
                </a:solidFill>
                <a:effectLst/>
              </a:rPr>
              <a:t>Усложняются </a:t>
            </a:r>
            <a:r>
              <a:rPr lang="ru-RU" sz="2400" i="1" dirty="0">
                <a:solidFill>
                  <a:srgbClr val="002060"/>
                </a:solidFill>
                <a:effectLst/>
              </a:rPr>
              <a:t>театрально – игровые умения детей:</a:t>
            </a:r>
            <a:endParaRPr lang="ru-RU" sz="2400" dirty="0">
              <a:solidFill>
                <a:srgbClr val="002060"/>
              </a:solidFill>
              <a:effectLst/>
            </a:endParaRPr>
          </a:p>
          <a:p>
            <a:pPr lvl="0"/>
            <a:r>
              <a:rPr lang="ru-RU" sz="2400" dirty="0">
                <a:effectLst/>
              </a:rPr>
              <a:t>Дальнейшее развитие позиции «зритель» (проявлять элементы зрительской культуры, позитивно оценивать игру сверстников).</a:t>
            </a:r>
          </a:p>
          <a:p>
            <a:pPr lvl="0"/>
            <a:r>
              <a:rPr lang="ru-RU" sz="2400" dirty="0">
                <a:effectLst/>
              </a:rPr>
              <a:t>Умение использовать средства невербальной и интонационной выразительности, для передачи образа персонажа, умение управлять куклой или игрушкой, передавая её жесты и движения.</a:t>
            </a:r>
          </a:p>
          <a:p>
            <a:pPr lvl="0"/>
            <a:r>
              <a:rPr lang="ru-RU" sz="2400" dirty="0">
                <a:effectLst/>
              </a:rPr>
              <a:t>Первичное усвоение позиции «режиссёр», умение создавать игровое пространство на плоскости стола.</a:t>
            </a:r>
          </a:p>
          <a:p>
            <a:pPr lvl="0"/>
            <a:r>
              <a:rPr lang="ru-RU" sz="2400" dirty="0">
                <a:effectLst/>
              </a:rPr>
              <a:t>Умение овладевать качествами оформителя спектакля.</a:t>
            </a:r>
          </a:p>
          <a:p>
            <a:pPr lvl="0"/>
            <a:r>
              <a:rPr lang="ru-RU" sz="2400" dirty="0">
                <a:effectLst/>
              </a:rPr>
              <a:t>Умение позитивно взаимодействовать с другими участниками игры, договариваться при распределении ролей и уметь разрешать конфликтные ситуации.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0891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Старшая группа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62165"/>
          </a:xfrm>
        </p:spPr>
        <p:txBody>
          <a:bodyPr/>
          <a:lstStyle/>
          <a:p>
            <a:r>
              <a:rPr lang="ru-RU" sz="2800" dirty="0" smtClean="0"/>
              <a:t>Экскурсии, наблюдения</a:t>
            </a:r>
          </a:p>
          <a:p>
            <a:r>
              <a:rPr lang="ru-RU" sz="2800" dirty="0" err="1" smtClean="0"/>
              <a:t>Изодеятельность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Знакомство с театром</a:t>
            </a:r>
          </a:p>
          <a:p>
            <a:r>
              <a:rPr lang="ru-RU" sz="2800" dirty="0" smtClean="0"/>
              <a:t>Игра-фантазия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3316209"/>
            <a:ext cx="6231172" cy="324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782895"/>
      </p:ext>
    </p:extLst>
  </p:cSld>
  <p:clrMapOvr>
    <a:masterClrMapping/>
  </p:clrMapOvr>
</p:sld>
</file>

<file path=ppt/theme/theme1.xml><?xml version="1.0" encoding="utf-8"?>
<a:theme xmlns:a="http://schemas.openxmlformats.org/drawingml/2006/main" name="Занавес">
  <a:themeElements>
    <a:clrScheme name="Занавес 8">
      <a:dk1>
        <a:srgbClr val="000000"/>
      </a:dk1>
      <a:lt1>
        <a:srgbClr val="DDDCC5"/>
      </a:lt1>
      <a:dk2>
        <a:srgbClr val="000000"/>
      </a:dk2>
      <a:lt2>
        <a:srgbClr val="C9C6A5"/>
      </a:lt2>
      <a:accent1>
        <a:srgbClr val="C0C0C0"/>
      </a:accent1>
      <a:accent2>
        <a:srgbClr val="B0AC90"/>
      </a:accent2>
      <a:accent3>
        <a:srgbClr val="EBEBDF"/>
      </a:accent3>
      <a:accent4>
        <a:srgbClr val="000000"/>
      </a:accent4>
      <a:accent5>
        <a:srgbClr val="DCDCDC"/>
      </a:accent5>
      <a:accent6>
        <a:srgbClr val="9F9B82"/>
      </a:accent6>
      <a:hlink>
        <a:srgbClr val="666699"/>
      </a:hlink>
      <a:folHlink>
        <a:srgbClr val="905C80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724</TotalTime>
  <Words>574</Words>
  <Application>Microsoft Office PowerPoint</Application>
  <PresentationFormat>Экран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Занавес</vt:lpstr>
      <vt:lpstr>МДОУ «Детский сад № 1 «Теремок» р.п.Тоншаево      «Организация театрализованной игры в детском саду»</vt:lpstr>
      <vt:lpstr>Презентация PowerPoint</vt:lpstr>
      <vt:lpstr> Основные требования к организации театрализованных игр</vt:lpstr>
      <vt:lpstr>2 группа раннего возраста  1 младшая группа</vt:lpstr>
      <vt:lpstr>2 младшая группа</vt:lpstr>
      <vt:lpstr>Презентация PowerPoint</vt:lpstr>
      <vt:lpstr>Средняя группа</vt:lpstr>
      <vt:lpstr>Презентация PowerPoint</vt:lpstr>
      <vt:lpstr>Старшая группа</vt:lpstr>
      <vt:lpstr>Презентация PowerPoint</vt:lpstr>
      <vt:lpstr>Подготовительная группа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Отдел образования и молодёжной политики администрации Тоншаевского муниципального района Нижегородской области МДОУ детский сад Нравственное воспитание детей средствами театрализованной деятельности.</dc:title>
  <dc:creator>1</dc:creator>
  <cp:lastModifiedBy>МДОУ1</cp:lastModifiedBy>
  <cp:revision>18</cp:revision>
  <dcterms:created xsi:type="dcterms:W3CDTF">2012-01-25T08:15:30Z</dcterms:created>
  <dcterms:modified xsi:type="dcterms:W3CDTF">2018-01-23T12:56:13Z</dcterms:modified>
</cp:coreProperties>
</file>