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3708" r:id="rId2"/>
  </p:sldMasterIdLst>
  <p:notesMasterIdLst>
    <p:notesMasterId r:id="rId18"/>
  </p:notesMasterIdLst>
  <p:sldIdLst>
    <p:sldId id="261" r:id="rId3"/>
    <p:sldId id="258" r:id="rId4"/>
    <p:sldId id="256" r:id="rId5"/>
    <p:sldId id="260" r:id="rId6"/>
    <p:sldId id="257" r:id="rId7"/>
    <p:sldId id="262" r:id="rId8"/>
    <p:sldId id="263" r:id="rId9"/>
    <p:sldId id="266" r:id="rId10"/>
    <p:sldId id="264" r:id="rId11"/>
    <p:sldId id="265" r:id="rId12"/>
    <p:sldId id="275" r:id="rId13"/>
    <p:sldId id="273" r:id="rId14"/>
    <p:sldId id="274" r:id="rId15"/>
    <p:sldId id="267" r:id="rId16"/>
    <p:sldId id="272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5" userDrawn="1">
          <p15:clr>
            <a:srgbClr val="A4A3A4"/>
          </p15:clr>
        </p15:guide>
        <p15:guide id="2" pos="386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0B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70" d="100"/>
          <a:sy n="70" d="100"/>
        </p:scale>
        <p:origin x="714" y="72"/>
      </p:cViewPr>
      <p:guideLst>
        <p:guide orient="horz" pos="2205"/>
        <p:guide pos="386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67990E-B871-4032-B4C3-8A7FFB5B2AD4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D42C4E-15EF-42E5-B07F-7376DCEBE5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82816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D42C4E-15EF-42E5-B07F-7376DCEBE513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38785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D:\клипарты\школа\27c29d078660.pn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1" y="0"/>
            <a:ext cx="11239500" cy="520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D:\клипарты\школа\b756a7739ab6.pn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51" y="4214814"/>
            <a:ext cx="2286000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D:\клипарты\школа\Безимени-3.png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25001" y="5214939"/>
            <a:ext cx="2095500" cy="141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C:\Users\Helen\Desktop\схемы\шаблоны мои\русский язык\2012-02-07_165936.jpg"/>
          <p:cNvPicPr>
            <a:picLocks noChangeAspect="1" noChangeArrowheads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95751" y="5429251"/>
            <a:ext cx="3835400" cy="125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958340-3941-4FC5-B03A-24BC7E11A869}" type="datetimeFigureOut">
              <a:rPr lang="ru-RU"/>
              <a:pPr>
                <a:defRPr/>
              </a:pPr>
              <a:t>30.01.2018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1EC5B8-0C5C-4DE9-831B-430F829975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3732E3-5893-4793-8686-4396BD0840A4}" type="datetimeFigureOut">
              <a:rPr lang="ru-RU"/>
              <a:pPr>
                <a:defRPr/>
              </a:pPr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281EFA-B657-4D0F-B6AA-575BBCBD92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FAFE92-8AC7-447E-B893-361F1F1B1777}" type="datetimeFigureOut">
              <a:rPr lang="ru-RU"/>
              <a:pPr>
                <a:defRPr/>
              </a:pPr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E80C1-5E99-4077-AF62-D3D37421A9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8EA3F-5BA2-4EAC-96FC-23187C91FC99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9A2B4-5372-4461-B1E3-D71FDB7E62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06438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8EA3F-5BA2-4EAC-96FC-23187C91FC99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9A2B4-5372-4461-B1E3-D71FDB7E62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96716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8EA3F-5BA2-4EAC-96FC-23187C91FC99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9A2B4-5372-4461-B1E3-D71FDB7E62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46028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8EA3F-5BA2-4EAC-96FC-23187C91FC99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9A2B4-5372-4461-B1E3-D71FDB7E62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13973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8EA3F-5BA2-4EAC-96FC-23187C91FC99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9A2B4-5372-4461-B1E3-D71FDB7E62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74557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8EA3F-5BA2-4EAC-96FC-23187C91FC99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9A2B4-5372-4461-B1E3-D71FDB7E62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95766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8EA3F-5BA2-4EAC-96FC-23187C91FC99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9A2B4-5372-4461-B1E3-D71FDB7E62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911626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3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5" y="3129280"/>
            <a:ext cx="34010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8EA3F-5BA2-4EAC-96FC-23187C91FC99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9A2B4-5372-4461-B1E3-D71FDB7E62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07488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E0D110-5B9C-44D7-B04D-F9375909AFA3}" type="datetimeFigureOut">
              <a:rPr lang="ru-RU"/>
              <a:pPr>
                <a:defRPr/>
              </a:pPr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2C64AD-4B12-475D-BEB2-80FE4E6B0A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8EA3F-5BA2-4EAC-96FC-23187C91FC99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9A2B4-5372-4461-B1E3-D71FDB7E62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05330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799"/>
            <a:ext cx="8825658" cy="3640667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8EA3F-5BA2-4EAC-96FC-23187C91FC99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9A2B4-5372-4461-B1E3-D71FDB7E62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519696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8EA3F-5BA2-4EAC-96FC-23187C91FC99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9A2B4-5372-4461-B1E3-D71FDB7E62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70220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0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8EA3F-5BA2-4EAC-96FC-23187C91FC99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9A2B4-5372-4461-B1E3-D71FDB7E629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“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6708953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8EA3F-5BA2-4EAC-96FC-23187C91FC99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9A2B4-5372-4461-B1E3-D71FDB7E62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29283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8EA3F-5BA2-4EAC-96FC-23187C91FC99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9A2B4-5372-4461-B1E3-D71FDB7E62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117582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8EA3F-5BA2-4EAC-96FC-23187C91FC99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9A2B4-5372-4461-B1E3-D71FDB7E62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904652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8EA3F-5BA2-4EAC-96FC-23187C91FC99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9A2B4-5372-4461-B1E3-D71FDB7E62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282825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8EA3F-5BA2-4EAC-96FC-23187C91FC99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9A2B4-5372-4461-B1E3-D71FDB7E62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92298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52ED9B-25B0-42B8-8F97-3452A13EF1EF}" type="datetimeFigureOut">
              <a:rPr lang="ru-RU"/>
              <a:pPr>
                <a:defRPr/>
              </a:pPr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152A7C-DBB0-4CBE-B09C-8349A15B6B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1E3191-1CD9-4EAB-8B4E-EFBC0E4346AA}" type="datetimeFigureOut">
              <a:rPr lang="ru-RU"/>
              <a:pPr>
                <a:defRPr/>
              </a:pPr>
              <a:t>30.01.2018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A07AF-7BC4-4FEA-95DC-101D9132A7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7ABE30-210E-4B20-8807-150ACCEE2265}" type="datetimeFigureOut">
              <a:rPr lang="ru-RU"/>
              <a:pPr>
                <a:defRPr/>
              </a:pPr>
              <a:t>30.01.2018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B8FC38-F62B-42E1-8242-C92EB5DDFB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37CCD0-75A8-46D0-9A77-C778F3EA84DD}" type="datetimeFigureOut">
              <a:rPr lang="ru-RU"/>
              <a:pPr>
                <a:defRPr/>
              </a:pPr>
              <a:t>30.01.2018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44433C-6995-407E-8C41-1F908858D7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F49CBA-90BD-4729-93F5-8D64D5D978EA}" type="datetimeFigureOut">
              <a:rPr lang="ru-RU"/>
              <a:pPr>
                <a:defRPr/>
              </a:pPr>
              <a:t>30.01.2018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39AB42-34B5-4065-8171-C8928815F5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318C13-859B-43EE-883D-D90D0DD4B0A3}" type="datetimeFigureOut">
              <a:rPr lang="ru-RU"/>
              <a:pPr>
                <a:defRPr/>
              </a:pPr>
              <a:t>30.01.2018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98C85E-D157-4CFF-BD73-0DF5096ADF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5E0A6-A087-443A-B371-6892040B18ED}" type="datetimeFigureOut">
              <a:rPr lang="ru-RU"/>
              <a:pPr>
                <a:defRPr/>
              </a:pPr>
              <a:t>30.01.2018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046CB9-7674-4F26-A573-A2135C0F5D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21" Type="http://schemas.openxmlformats.org/officeDocument/2006/relationships/image" Target="../media/image9.png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image" Target="../media/image8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image" Target="../media/image7.png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image" Target="../media/image10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13A0EA0-3449-4E73-8B6C-B113FDD9AB2E}" type="datetimeFigureOut">
              <a:rPr lang="ru-RU"/>
              <a:pPr>
                <a:defRPr/>
              </a:pPr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F6BA2DF-6147-44C2-9285-BD0AA01B9C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wipe dir="u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644"/>
          <a:stretch/>
        </p:blipFill>
        <p:spPr>
          <a:xfrm>
            <a:off x="0" y="2669685"/>
            <a:ext cx="4035669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7000"/>
                </a:schemeClr>
              </a:gs>
              <a:gs pos="69000">
                <a:schemeClr val="accent5">
                  <a:alpha val="0"/>
                </a:schemeClr>
              </a:gs>
              <a:gs pos="36000">
                <a:schemeClr val="accent5"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E2E8EA3F-5BA2-4EAC-96FC-23187C91FC99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29A2B4-5372-4461-B1E3-D71FDB7E62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516969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  <p:sldLayoutId id="214748372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31.jpeg"/><Relationship Id="rId11" Type="http://schemas.openxmlformats.org/officeDocument/2006/relationships/image" Target="../media/image36.jpeg"/><Relationship Id="rId5" Type="http://schemas.openxmlformats.org/officeDocument/2006/relationships/image" Target="../media/image30.jpeg"/><Relationship Id="rId10" Type="http://schemas.openxmlformats.org/officeDocument/2006/relationships/image" Target="../media/image35.jpeg"/><Relationship Id="rId4" Type="http://schemas.openxmlformats.org/officeDocument/2006/relationships/image" Target="../media/image29.jpeg"/><Relationship Id="rId9" Type="http://schemas.openxmlformats.org/officeDocument/2006/relationships/image" Target="../media/image34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desktop.kazansoft.ru/bigimages/auto/zil/img-76bdd.jpg" TargetMode="External"/><Relationship Id="rId3" Type="http://schemas.openxmlformats.org/officeDocument/2006/relationships/hyperlink" Target="http://www.mariavto.ru/2008/09/17/news_2.jpg" TargetMode="External"/><Relationship Id="rId7" Type="http://schemas.openxmlformats.org/officeDocument/2006/relationships/image" Target="../media/image2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1.jpeg"/><Relationship Id="rId11" Type="http://schemas.openxmlformats.org/officeDocument/2006/relationships/image" Target="../media/image25.jpeg"/><Relationship Id="rId5" Type="http://schemas.openxmlformats.org/officeDocument/2006/relationships/hyperlink" Target="http://in-drive.ru/uploads/downloads/2008-05/1210689955_news_profi_dps.jpg" TargetMode="External"/><Relationship Id="rId10" Type="http://schemas.openxmlformats.org/officeDocument/2006/relationships/image" Target="../media/image24.jpeg"/><Relationship Id="rId4" Type="http://schemas.openxmlformats.org/officeDocument/2006/relationships/image" Target="../media/image20.jpeg"/><Relationship Id="rId9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4503761" cy="442997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3200" y="2882206"/>
            <a:ext cx="5638800" cy="3975794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</p:pic>
      <p:sp>
        <p:nvSpPr>
          <p:cNvPr id="6" name="Овал 5"/>
          <p:cNvSpPr/>
          <p:nvPr/>
        </p:nvSpPr>
        <p:spPr>
          <a:xfrm>
            <a:off x="4709160" y="137160"/>
            <a:ext cx="6431280" cy="284988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F30BC7"/>
                </a:solidFill>
              </a:rPr>
              <a:t>Давайте улыбнемся друг другу. Пусть сегодняшний урок принесет нам всем радость общения. </a:t>
            </a:r>
          </a:p>
        </p:txBody>
      </p:sp>
      <p:sp>
        <p:nvSpPr>
          <p:cNvPr id="8" name="Овал 7"/>
          <p:cNvSpPr/>
          <p:nvPr/>
        </p:nvSpPr>
        <p:spPr>
          <a:xfrm>
            <a:off x="396240" y="4429974"/>
            <a:ext cx="5273040" cy="24280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716280" y="4815840"/>
            <a:ext cx="460248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30BC7"/>
                </a:solidFill>
                <a:effectLst/>
                <a:latin typeface="+mj-lt"/>
                <a:ea typeface="Times New Roman" panose="02020603050405020304" pitchFamily="18" charset="0"/>
              </a:rPr>
              <a:t>Я тоже желаю вам работать дружно, открыть для себя что-то новое.</a:t>
            </a:r>
            <a:endParaRPr lang="ru-RU" sz="2800" b="1" dirty="0">
              <a:solidFill>
                <a:srgbClr val="F30BC7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4980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cdn.e96.ru/assets/images/catalog/kids/inercionnye_igrushki/557887/557887_178744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8107" y="3531528"/>
            <a:ext cx="2111996" cy="1205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 descr="http://itd2.mycdn.me/image?id=856556396211&amp;t=20&amp;plc=WEB&amp;tkn=*MoYf8__VcA3DEQlo0ZrM4QzemPw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948290" y="5281711"/>
            <a:ext cx="5622235" cy="1281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6" name="Picture 12" descr="http://www.belmama.ru/image/810892_36353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44272" y="4916306"/>
            <a:ext cx="1914453" cy="1443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33278" y="475494"/>
            <a:ext cx="5559268" cy="4308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u="sng" dirty="0" smtClean="0">
                <a:solidFill>
                  <a:schemeClr val="bg1"/>
                </a:solidFill>
                <a:cs typeface="Aharoni" panose="02010803020104030203" pitchFamily="2" charset="-79"/>
              </a:rPr>
              <a:t>Приведите примеры транспорта, который одновременно является: </a:t>
            </a:r>
          </a:p>
          <a:p>
            <a:r>
              <a:rPr lang="ru-RU" b="1" dirty="0" smtClean="0">
                <a:solidFill>
                  <a:schemeClr val="bg1"/>
                </a:solidFill>
                <a:cs typeface="Aharoni" panose="02010803020104030203" pitchFamily="2" charset="-79"/>
              </a:rPr>
              <a:t>а) наземным, пассажирским, личным: </a:t>
            </a:r>
          </a:p>
          <a:p>
            <a:r>
              <a:rPr lang="ru-RU" b="1" dirty="0" smtClean="0">
                <a:solidFill>
                  <a:schemeClr val="bg1"/>
                </a:solidFill>
                <a:cs typeface="Aharoni" panose="02010803020104030203" pitchFamily="2" charset="-79"/>
              </a:rPr>
              <a:t>легковой автомобиль, велосипед, мотоцикл;</a:t>
            </a:r>
          </a:p>
          <a:p>
            <a:endParaRPr lang="ru-RU" b="1" dirty="0" smtClean="0">
              <a:solidFill>
                <a:schemeClr val="bg1"/>
              </a:solidFill>
              <a:cs typeface="Aharoni" panose="02010803020104030203" pitchFamily="2" charset="-79"/>
            </a:endParaRPr>
          </a:p>
          <a:p>
            <a:r>
              <a:rPr lang="ru-RU" b="1" dirty="0" smtClean="0">
                <a:solidFill>
                  <a:schemeClr val="bg1"/>
                </a:solidFill>
                <a:cs typeface="Aharoni" panose="02010803020104030203" pitchFamily="2" charset="-79"/>
              </a:rPr>
              <a:t>б) наземным, пассажирским, общественным: </a:t>
            </a:r>
          </a:p>
          <a:p>
            <a:r>
              <a:rPr lang="ru-RU" b="1" dirty="0" smtClean="0">
                <a:solidFill>
                  <a:schemeClr val="bg1"/>
                </a:solidFill>
                <a:cs typeface="Aharoni" panose="02010803020104030203" pitchFamily="2" charset="-79"/>
              </a:rPr>
              <a:t>автобус, пассажирский поезд, трамвай, троллейбус;</a:t>
            </a:r>
          </a:p>
          <a:p>
            <a:endParaRPr lang="ru-RU" b="1" dirty="0" smtClean="0">
              <a:solidFill>
                <a:schemeClr val="bg1"/>
              </a:solidFill>
              <a:cs typeface="Aharoni" panose="02010803020104030203" pitchFamily="2" charset="-79"/>
            </a:endParaRPr>
          </a:p>
          <a:p>
            <a:r>
              <a:rPr lang="ru-RU" b="1" dirty="0" smtClean="0">
                <a:solidFill>
                  <a:schemeClr val="bg1"/>
                </a:solidFill>
                <a:cs typeface="Aharoni" panose="02010803020104030203" pitchFamily="2" charset="-79"/>
              </a:rPr>
              <a:t>в) водным, пассажирским, личным: </a:t>
            </a:r>
          </a:p>
          <a:p>
            <a:r>
              <a:rPr lang="ru-RU" b="1" dirty="0" smtClean="0">
                <a:solidFill>
                  <a:schemeClr val="bg1"/>
                </a:solidFill>
                <a:cs typeface="Aharoni" panose="02010803020104030203" pitchFamily="2" charset="-79"/>
              </a:rPr>
              <a:t>лодка, катер, водный мотоцикл;</a:t>
            </a:r>
          </a:p>
          <a:p>
            <a:endParaRPr lang="ru-RU" b="1" dirty="0" smtClean="0">
              <a:solidFill>
                <a:schemeClr val="bg1"/>
              </a:solidFill>
              <a:cs typeface="Aharoni" panose="02010803020104030203" pitchFamily="2" charset="-79"/>
            </a:endParaRPr>
          </a:p>
          <a:p>
            <a:r>
              <a:rPr lang="ru-RU" b="1" dirty="0" smtClean="0">
                <a:solidFill>
                  <a:schemeClr val="bg1"/>
                </a:solidFill>
                <a:cs typeface="Aharoni" panose="02010803020104030203" pitchFamily="2" charset="-79"/>
              </a:rPr>
              <a:t>г) водным, пассажирским, общественным: </a:t>
            </a:r>
          </a:p>
          <a:p>
            <a:r>
              <a:rPr lang="ru-RU" b="1" dirty="0" smtClean="0">
                <a:solidFill>
                  <a:schemeClr val="bg1"/>
                </a:solidFill>
                <a:cs typeface="Aharoni" panose="02010803020104030203" pitchFamily="2" charset="-79"/>
              </a:rPr>
              <a:t>теплоход, корабль.</a:t>
            </a:r>
            <a:endParaRPr lang="ru-RU" b="1" dirty="0">
              <a:solidFill>
                <a:schemeClr val="bg1"/>
              </a:solidFill>
              <a:cs typeface="Aharoni" panose="02010803020104030203" pitchFamily="2" charset="-79"/>
            </a:endParaRPr>
          </a:p>
        </p:txBody>
      </p:sp>
      <p:pic>
        <p:nvPicPr>
          <p:cNvPr id="6158" name="Picture 14" descr="http://info-4all.ru/images/5d25b6632c93c66894dd3c0d92a7d64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62311" y="90277"/>
            <a:ext cx="2097096" cy="1441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60" name="Picture 16" descr="http://kladraz.ru/images/photos/8f12c31d57e0867629470d478cfba8ff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064" y="5169434"/>
            <a:ext cx="2064643" cy="1393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62" name="Picture 18" descr="http://pics.ourtimedv.com/news/upload/iblock/570/57077a1b410673f84cc24dcd707cd65f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89812" y="69219"/>
            <a:ext cx="2077570" cy="1315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64" name="Picture 20" descr="http://www.stihi.ru/pics/2012/08/03/6417.jpg?1746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67382" y="1580268"/>
            <a:ext cx="1796165" cy="1315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333v.ru/uploads/27/27b1325f4ecba57efc5241e4e180e668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41504" y="1782525"/>
            <a:ext cx="2193359" cy="1370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media73.ru/upload/iblock/90d/90d875a4c8653509a0dc77b183da9bad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59407" y="1782426"/>
            <a:ext cx="2067961" cy="1289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allyachts.ru/img/02_10_2009radF9E36.jpg"/>
          <p:cNvPicPr>
            <a:picLocks noChangeAspect="1" noChangeArrowheads="1"/>
          </p:cNvPicPr>
          <p:nvPr/>
        </p:nvPicPr>
        <p:blipFill rotWithShape="1"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995479" y="3469491"/>
            <a:ext cx="2343806" cy="1234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2870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5" dur="20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0" dur="20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41945" y="900752"/>
            <a:ext cx="9785445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Arial Black" panose="020B0A04020102020204" pitchFamily="34" charset="0"/>
              </a:rPr>
              <a:t>Загадки о транспорте</a:t>
            </a:r>
            <a:endParaRPr lang="ru-RU" sz="96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35308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44880" y="300253"/>
            <a:ext cx="1065276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latin typeface="+mj-lt"/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</a:rPr>
              <a:t>Это интересно</a:t>
            </a:r>
          </a:p>
          <a:p>
            <a:pPr algn="ctr"/>
            <a:endParaRPr lang="ru-RU" sz="20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Как </a:t>
            </a:r>
            <a:r>
              <a:rPr lang="ru-RU" sz="2000" b="1" dirty="0">
                <a:solidFill>
                  <a:schemeClr val="bg1"/>
                </a:solidFill>
              </a:rPr>
              <a:t>человек научился плавать</a:t>
            </a:r>
          </a:p>
          <a:p>
            <a:endParaRPr lang="ru-RU" sz="2000" b="1" dirty="0">
              <a:solidFill>
                <a:schemeClr val="bg1"/>
              </a:solidFill>
            </a:endParaRPr>
          </a:p>
          <a:p>
            <a:r>
              <a:rPr lang="ru-RU" sz="2000" b="1" dirty="0">
                <a:solidFill>
                  <a:schemeClr val="bg1"/>
                </a:solidFill>
              </a:rPr>
              <a:t>Ещё с давних времён люди использовали деревья для передвижения по воде.</a:t>
            </a:r>
          </a:p>
          <a:p>
            <a:r>
              <a:rPr lang="ru-RU" sz="2000" b="1" dirty="0">
                <a:solidFill>
                  <a:schemeClr val="bg1"/>
                </a:solidFill>
              </a:rPr>
              <a:t>Наши предки — славяне, жившие на берегах Днепра и Невы, выдалбливали середину древесного ствола, заостряли его концы — получался чёлн.</a:t>
            </a:r>
          </a:p>
          <a:p>
            <a:endParaRPr lang="ru-RU" sz="2000" b="1" dirty="0">
              <a:solidFill>
                <a:schemeClr val="bg1"/>
              </a:solidFill>
            </a:endParaRPr>
          </a:p>
          <a:p>
            <a:r>
              <a:rPr lang="ru-RU" sz="2000" b="1" dirty="0">
                <a:solidFill>
                  <a:schemeClr val="bg1"/>
                </a:solidFill>
              </a:rPr>
              <a:t>Жители далёкого Севера — эскимосы и чукчи — сооружали из гибких веток каркас и натягивали на него звериные шкуры. Готова лёгкая лодочка — каяк.</a:t>
            </a:r>
          </a:p>
          <a:p>
            <a:endParaRPr lang="ru-RU" sz="2000" b="1" dirty="0">
              <a:solidFill>
                <a:schemeClr val="bg1"/>
              </a:solidFill>
            </a:endParaRPr>
          </a:p>
          <a:p>
            <a:r>
              <a:rPr lang="ru-RU" sz="2000" b="1" dirty="0">
                <a:solidFill>
                  <a:schemeClr val="bg1"/>
                </a:solidFill>
              </a:rPr>
              <a:t>Первые суда были оснащены вёслами. Со временем на смену вёслам пришли паруса.</a:t>
            </a:r>
          </a:p>
          <a:p>
            <a:r>
              <a:rPr lang="ru-RU" sz="2000" b="1" dirty="0">
                <a:solidFill>
                  <a:schemeClr val="bg1"/>
                </a:solidFill>
              </a:rPr>
              <a:t>                                                                                                                  По С. </a:t>
            </a:r>
            <a:r>
              <a:rPr lang="ru-RU" sz="2000" b="1" dirty="0" err="1">
                <a:solidFill>
                  <a:schemeClr val="bg1"/>
                </a:solidFill>
              </a:rPr>
              <a:t>Сахарнову</a:t>
            </a:r>
            <a:endParaRPr lang="ru-RU" sz="2000" b="1" dirty="0">
              <a:solidFill>
                <a:schemeClr val="bg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55689" y="4233231"/>
            <a:ext cx="3953648" cy="2472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67518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1961" y="376506"/>
            <a:ext cx="1110996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chemeClr val="bg1"/>
                </a:solidFill>
              </a:rPr>
              <a:t>Как человек научился летать</a:t>
            </a:r>
          </a:p>
          <a:p>
            <a:r>
              <a:rPr lang="ru-RU" sz="2000" b="1" dirty="0">
                <a:solidFill>
                  <a:schemeClr val="bg1"/>
                </a:solidFill>
              </a:rPr>
              <a:t> </a:t>
            </a:r>
          </a:p>
          <a:p>
            <a:r>
              <a:rPr lang="ru-RU" sz="2000" b="1" dirty="0">
                <a:solidFill>
                  <a:schemeClr val="bg1"/>
                </a:solidFill>
              </a:rPr>
              <a:t>Веками мечтали люди подняться в небо. И сказки волшебные сочиняли, и легенды, где люди, как птицы, взмывали в небесную высь. И ковёр-самолёт придумали — куда человек задумает полететь, туда ковёр-самолёт его и доставит.</a:t>
            </a:r>
          </a:p>
          <a:p>
            <a:endParaRPr lang="ru-RU" sz="2000" b="1" dirty="0">
              <a:solidFill>
                <a:schemeClr val="bg1"/>
              </a:solidFill>
            </a:endParaRPr>
          </a:p>
          <a:p>
            <a:r>
              <a:rPr lang="ru-RU" sz="2000" b="1" dirty="0">
                <a:solidFill>
                  <a:schemeClr val="bg1"/>
                </a:solidFill>
              </a:rPr>
              <a:t>Двести с лишним лет назад французы братья Монгольфье склеили огромный шар, наполнили его тёплым воздухом, и шар рванулся вверх! Настал день, и на борт воздушного шара поднялся человек. Человек в небе. Вот и сбылась мечта.</a:t>
            </a:r>
          </a:p>
          <a:p>
            <a:endParaRPr lang="ru-RU" sz="2000" b="1" dirty="0">
              <a:solidFill>
                <a:schemeClr val="bg1"/>
              </a:solidFill>
            </a:endParaRPr>
          </a:p>
          <a:p>
            <a:r>
              <a:rPr lang="ru-RU" sz="2000" b="1" dirty="0">
                <a:solidFill>
                  <a:schemeClr val="bg1"/>
                </a:solidFill>
              </a:rPr>
              <a:t>А сейчас днём и ночью летят по воздушным путям красивые серебристые самолёты с опознавательными знаками разных стран. Прочно вошли в нашу жизнь и вертолёты.</a:t>
            </a:r>
          </a:p>
          <a:p>
            <a:r>
              <a:rPr lang="ru-RU" sz="2000" b="1" dirty="0">
                <a:solidFill>
                  <a:schemeClr val="bg1"/>
                </a:solidFill>
              </a:rPr>
              <a:t>                                                                                                                            По Н. Андрееву </a:t>
            </a:r>
          </a:p>
        </p:txBody>
      </p:sp>
      <p:pic>
        <p:nvPicPr>
          <p:cNvPr id="2050" name="Picture 2" descr="Файл:24.02-1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73120" y="4159299"/>
            <a:ext cx="5267959" cy="2470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4208139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746761"/>
            <a:ext cx="999744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3200" b="1" dirty="0" smtClean="0">
                <a:solidFill>
                  <a:schemeClr val="bg1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1. Транспорт – это средство передвижения. </a:t>
            </a:r>
          </a:p>
          <a:p>
            <a:pPr>
              <a:spcAft>
                <a:spcPts val="0"/>
              </a:spcAft>
            </a:pPr>
            <a:r>
              <a:rPr lang="ru-RU" sz="3200" b="1" dirty="0" smtClean="0">
                <a:solidFill>
                  <a:schemeClr val="bg1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2. Автобус – вид воздушного транспорта. </a:t>
            </a:r>
          </a:p>
          <a:p>
            <a:pPr>
              <a:spcAft>
                <a:spcPts val="0"/>
              </a:spcAft>
            </a:pPr>
            <a:r>
              <a:rPr lang="ru-RU" sz="3200" b="1" dirty="0" smtClean="0">
                <a:solidFill>
                  <a:schemeClr val="bg1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3. Корабль является наземным транспортом. </a:t>
            </a:r>
          </a:p>
          <a:p>
            <a:pPr>
              <a:spcAft>
                <a:spcPts val="0"/>
              </a:spcAft>
            </a:pPr>
            <a:r>
              <a:rPr lang="ru-RU" sz="3200" b="1" dirty="0" smtClean="0">
                <a:solidFill>
                  <a:schemeClr val="bg1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4. К подземному транспорту относится метро.</a:t>
            </a:r>
          </a:p>
          <a:p>
            <a:pPr>
              <a:spcAft>
                <a:spcPts val="0"/>
              </a:spcAft>
            </a:pPr>
            <a:r>
              <a:rPr lang="ru-RU" sz="3200" b="1" dirty="0" smtClean="0">
                <a:solidFill>
                  <a:schemeClr val="bg1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5. Лодка – это транспорт, который передвигается по воде.</a:t>
            </a:r>
          </a:p>
          <a:p>
            <a:pPr>
              <a:spcAft>
                <a:spcPts val="0"/>
              </a:spcAft>
            </a:pPr>
            <a:r>
              <a:rPr lang="ru-RU" sz="3200" b="1" dirty="0" smtClean="0">
                <a:solidFill>
                  <a:schemeClr val="bg1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6. Весь транспорт делится на 4 группы: воздушный, наземный, водный, подземный. </a:t>
            </a:r>
          </a:p>
          <a:p>
            <a:pPr>
              <a:spcAft>
                <a:spcPts val="0"/>
              </a:spcAft>
            </a:pPr>
            <a:r>
              <a:rPr lang="ru-RU" sz="3200" b="1" dirty="0" smtClean="0">
                <a:solidFill>
                  <a:schemeClr val="bg1"/>
                </a:solidFill>
                <a:effectLst/>
                <a:latin typeface="+mj-lt"/>
                <a:ea typeface="Times New Roman" panose="02020603050405020304" pitchFamily="18" charset="0"/>
              </a:rPr>
              <a:t>7. Водный транспорт передвигается по земле. </a:t>
            </a:r>
            <a:endParaRPr lang="ru-RU" sz="3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97440" y="746761"/>
            <a:ext cx="169164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+</a:t>
            </a:r>
          </a:p>
          <a:p>
            <a:r>
              <a:rPr lang="ru-RU" sz="3600" b="1" dirty="0" smtClean="0">
                <a:solidFill>
                  <a:schemeClr val="bg1"/>
                </a:solidFill>
              </a:rPr>
              <a:t>-</a:t>
            </a:r>
          </a:p>
          <a:p>
            <a:r>
              <a:rPr lang="ru-RU" sz="3600" b="1" dirty="0" smtClean="0">
                <a:solidFill>
                  <a:schemeClr val="bg1"/>
                </a:solidFill>
              </a:rPr>
              <a:t>-</a:t>
            </a:r>
          </a:p>
          <a:p>
            <a:r>
              <a:rPr lang="ru-RU" sz="3600" b="1" dirty="0" smtClean="0">
                <a:solidFill>
                  <a:schemeClr val="bg1"/>
                </a:solidFill>
              </a:rPr>
              <a:t>+</a:t>
            </a:r>
          </a:p>
          <a:p>
            <a:endParaRPr lang="ru-RU" sz="3600" b="1" dirty="0" smtClean="0">
              <a:solidFill>
                <a:schemeClr val="bg1"/>
              </a:solidFill>
            </a:endParaRPr>
          </a:p>
          <a:p>
            <a:r>
              <a:rPr lang="ru-RU" sz="3600" b="1" dirty="0" smtClean="0">
                <a:solidFill>
                  <a:schemeClr val="bg1"/>
                </a:solidFill>
              </a:rPr>
              <a:t>+</a:t>
            </a:r>
            <a:endParaRPr lang="ru-RU" sz="3600" b="1" dirty="0">
              <a:solidFill>
                <a:schemeClr val="bg1"/>
              </a:solidFill>
            </a:endParaRPr>
          </a:p>
          <a:p>
            <a:endParaRPr lang="ru-RU" sz="3600" b="1" dirty="0" smtClean="0">
              <a:solidFill>
                <a:schemeClr val="bg1"/>
              </a:solidFill>
            </a:endParaRPr>
          </a:p>
          <a:p>
            <a:r>
              <a:rPr lang="ru-RU" sz="3600" b="1" dirty="0" smtClean="0">
                <a:solidFill>
                  <a:schemeClr val="bg1"/>
                </a:solidFill>
              </a:rPr>
              <a:t>+</a:t>
            </a:r>
          </a:p>
          <a:p>
            <a:r>
              <a:rPr lang="ru-RU" sz="3600" b="1" dirty="0" smtClean="0">
                <a:solidFill>
                  <a:schemeClr val="bg1"/>
                </a:solidFill>
              </a:rPr>
              <a:t>-</a:t>
            </a:r>
            <a:endParaRPr lang="ru-RU" sz="3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0972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67840" y="320040"/>
            <a:ext cx="80619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9966FF"/>
                </a:solidFill>
              </a:rPr>
              <a:t>Введение в тему.</a:t>
            </a:r>
            <a:endParaRPr lang="ru-RU" sz="2800" b="1" dirty="0"/>
          </a:p>
        </p:txBody>
      </p:sp>
      <p:pic>
        <p:nvPicPr>
          <p:cNvPr id="3074" name="Picture 2" descr="http://dalance.ru/UserFiles/portfolio/035/260/714f71532f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0048" y="1281101"/>
            <a:ext cx="6528178" cy="4511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82137" y="843260"/>
            <a:ext cx="4951863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000" b="1" u="sng" dirty="0" smtClean="0">
                <a:solidFill>
                  <a:schemeClr val="bg1"/>
                </a:solidFill>
              </a:rPr>
              <a:t>Отрывок из сказки К.И. Чуковского</a:t>
            </a:r>
          </a:p>
          <a:p>
            <a:pPr>
              <a:spcBef>
                <a:spcPct val="50000"/>
              </a:spcBef>
            </a:pPr>
            <a:r>
              <a:rPr lang="ru-RU" altLang="ru-RU" sz="2400" b="1" dirty="0" smtClean="0">
                <a:solidFill>
                  <a:schemeClr val="bg1"/>
                </a:solidFill>
              </a:rPr>
              <a:t>Ехали медведи на велосипеде</a:t>
            </a:r>
          </a:p>
          <a:p>
            <a:pPr algn="just">
              <a:spcBef>
                <a:spcPct val="50000"/>
              </a:spcBef>
            </a:pPr>
            <a:r>
              <a:rPr lang="ru-RU" altLang="ru-RU" sz="2400" b="1" dirty="0" smtClean="0">
                <a:solidFill>
                  <a:schemeClr val="bg1"/>
                </a:solidFill>
              </a:rPr>
              <a:t>А за ними кот задом наперед.</a:t>
            </a:r>
          </a:p>
          <a:p>
            <a:pPr algn="just">
              <a:spcBef>
                <a:spcPct val="50000"/>
              </a:spcBef>
            </a:pPr>
            <a:r>
              <a:rPr lang="ru-RU" altLang="ru-RU" sz="2400" b="1" dirty="0" smtClean="0">
                <a:solidFill>
                  <a:schemeClr val="bg1"/>
                </a:solidFill>
              </a:rPr>
              <a:t>А за ним комарики на воздушном шарике.</a:t>
            </a:r>
          </a:p>
          <a:p>
            <a:pPr algn="just">
              <a:spcBef>
                <a:spcPct val="50000"/>
              </a:spcBef>
            </a:pPr>
            <a:r>
              <a:rPr lang="ru-RU" altLang="ru-RU" sz="2400" b="1" dirty="0" smtClean="0">
                <a:solidFill>
                  <a:schemeClr val="bg1"/>
                </a:solidFill>
              </a:rPr>
              <a:t>А за ними раки на хромой собаке.</a:t>
            </a:r>
          </a:p>
          <a:p>
            <a:pPr algn="just">
              <a:spcBef>
                <a:spcPct val="50000"/>
              </a:spcBef>
            </a:pPr>
            <a:r>
              <a:rPr lang="ru-RU" altLang="ru-RU" sz="2400" b="1" dirty="0" smtClean="0">
                <a:solidFill>
                  <a:schemeClr val="bg1"/>
                </a:solidFill>
              </a:rPr>
              <a:t>Волки на кобыле, львы в автомобиле.</a:t>
            </a:r>
          </a:p>
          <a:p>
            <a:pPr algn="just">
              <a:spcBef>
                <a:spcPct val="50000"/>
              </a:spcBef>
            </a:pPr>
            <a:r>
              <a:rPr lang="ru-RU" altLang="ru-RU" sz="2400" b="1" dirty="0" smtClean="0">
                <a:solidFill>
                  <a:schemeClr val="bg1"/>
                </a:solidFill>
              </a:rPr>
              <a:t>Зайчики в трамвайчике, жаба на метле…</a:t>
            </a:r>
            <a:endParaRPr lang="ru-RU" altLang="ru-RU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5968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WordArt 11"/>
          <p:cNvSpPr>
            <a:spLocks noGrp="1" noChangeArrowheads="1" noChangeShapeType="1" noTextEdit="1"/>
          </p:cNvSpPr>
          <p:nvPr>
            <p:ph type="ctrTitle"/>
          </p:nvPr>
        </p:nvSpPr>
        <p:spPr bwMode="auto">
          <a:xfrm rot="377848">
            <a:off x="-155592" y="3879189"/>
            <a:ext cx="10161518" cy="2501474"/>
          </a:xfrm>
          <a:prstGeom prst="rect">
            <a:avLst/>
          </a:prstGeom>
        </p:spPr>
        <p:txBody>
          <a:bodyPr wrap="none" numCol="1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7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  <a:contourClr>
                <a:srgbClr val="FFE701"/>
              </a:contourClr>
            </a:sp3d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9pPr>
          </a:lstStyle>
          <a:p>
            <a:pPr algn="ctr"/>
            <a:r>
              <a:rPr lang="ru-RU" sz="3600" kern="1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520000" scaled="1"/>
                </a:gradFill>
                <a:latin typeface="Impact" panose="020B0806030902050204" pitchFamily="34" charset="0"/>
              </a:rPr>
              <a:t>"Какой </a:t>
            </a:r>
            <a:r>
              <a:rPr lang="ru-RU" sz="3600" kern="10" dirty="0" smtClean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520000" scaled="1"/>
                </a:gradFill>
                <a:latin typeface="Impact" panose="020B0806030902050204" pitchFamily="34" charset="0"/>
              </a:rPr>
              <a:t>   </a:t>
            </a:r>
            <a:r>
              <a:rPr lang="ru-RU" sz="3600" kern="1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520000" scaled="1"/>
                </a:gradFill>
                <a:latin typeface="Impact" panose="020B0806030902050204" pitchFamily="34" charset="0"/>
              </a:rPr>
              <a:t>бывает  </a:t>
            </a:r>
            <a:r>
              <a:rPr lang="ru-RU" sz="3600" kern="10" dirty="0" smtClean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520000" scaled="1"/>
                </a:gradFill>
                <a:latin typeface="Impact" panose="020B0806030902050204" pitchFamily="34" charset="0"/>
              </a:rPr>
              <a:t>транспорт</a:t>
            </a:r>
            <a:r>
              <a:rPr lang="ru-RU" sz="3600" kern="1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520000" scaled="1"/>
                </a:gradFill>
                <a:latin typeface="Impact" panose="020B0806030902050204" pitchFamily="34" charset="0"/>
              </a:rPr>
              <a:t>"</a:t>
            </a:r>
          </a:p>
        </p:txBody>
      </p:sp>
      <p:pic>
        <p:nvPicPr>
          <p:cNvPr id="1026" name="Picture 2" descr="http://test.shar-opt.ru/upload/iblock/ac4/ac495312c85554b6bed6f4dfc2a4333c.jpe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27408" y="162384"/>
            <a:ext cx="4941044" cy="3481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2.bp.blogspot.com/-CZhqjMSJkNs/UQONS7TulwI/AAAAAAAAAiY/w9T5NdJ_Fs4/s1600/%D1%82%D1%80%D0%B0%D0%BD%D1%81%D0%BF%D0%BE%D1%80%D1%82.bmp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32513" y="162384"/>
            <a:ext cx="5209014" cy="3537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8159261" y="5638800"/>
            <a:ext cx="39248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Подготовила: 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учитель начальных классов Петрушенко И.А. 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3360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5760" y="1051560"/>
            <a:ext cx="11719560" cy="2367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ru-RU" sz="2800" b="1" i="1" dirty="0" smtClean="0">
                <a:solidFill>
                  <a:schemeClr val="bg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Что такое транспорт? </a:t>
            </a:r>
            <a:endParaRPr lang="ru-RU" sz="2800" b="1" dirty="0" smtClean="0">
              <a:solidFill>
                <a:schemeClr val="bg1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ru-RU" sz="2800" b="1" i="1" dirty="0" smtClean="0">
                <a:solidFill>
                  <a:schemeClr val="bg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Какой бывает транспорт?</a:t>
            </a:r>
            <a:r>
              <a:rPr lang="ru-RU" sz="2800" b="1" dirty="0" smtClean="0">
                <a:solidFill>
                  <a:schemeClr val="bg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457200" indent="-45720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ru-RU" sz="2800" b="1" i="1" dirty="0" smtClean="0">
                <a:solidFill>
                  <a:schemeClr val="bg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Что относится к транспорту? </a:t>
            </a:r>
            <a:endParaRPr lang="ru-RU" sz="2800" b="1" dirty="0" smtClean="0">
              <a:solidFill>
                <a:schemeClr val="bg1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ru-RU" sz="2800" b="1" i="1" dirty="0" smtClean="0">
                <a:solidFill>
                  <a:schemeClr val="bg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Для чего нужен транспорт?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ru-RU" sz="2800" b="1" i="1" dirty="0" smtClean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На какие группы можно разделить весь транспорт?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33600" y="320040"/>
            <a:ext cx="69986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9966FF"/>
                </a:solidFill>
              </a:rPr>
              <a:t>Этап постановки проблемы: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129031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06040" y="426720"/>
            <a:ext cx="684275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9966FF"/>
                </a:solidFill>
              </a:rPr>
              <a:t>Цели и задачи:</a:t>
            </a:r>
            <a:endParaRPr lang="ru-RU" sz="32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5800" y="1188720"/>
            <a:ext cx="11094720" cy="2015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2400" b="1" dirty="0" smtClean="0">
                <a:solidFill>
                  <a:srgbClr val="F30BC7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Что такое транспорт </a:t>
            </a: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2400" b="1" dirty="0">
                <a:solidFill>
                  <a:srgbClr val="F30BC7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2400" b="1" dirty="0" smtClean="0">
                <a:solidFill>
                  <a:srgbClr val="F30BC7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акой бывает транспорт 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2400" b="1" dirty="0" smtClean="0">
                <a:solidFill>
                  <a:srgbClr val="F30BC7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Какие виды транспорта существуют </a:t>
            </a:r>
            <a:r>
              <a:rPr lang="ru-RU" sz="2400" dirty="0" smtClean="0">
                <a:solidFill>
                  <a:srgbClr val="F30BC7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800" dirty="0" smtClean="0">
                <a:solidFill>
                  <a:srgbClr val="F30BC7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9843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9080" y="1"/>
            <a:ext cx="11445240" cy="6283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endParaRPr lang="ru-RU" sz="2800" dirty="0" smtClean="0">
              <a:solidFill>
                <a:schemeClr val="bg1"/>
              </a:solidFill>
              <a:effectLst/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b="1" u="sng" dirty="0" smtClean="0">
                <a:solidFill>
                  <a:schemeClr val="bg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Транспорт</a:t>
            </a:r>
            <a:r>
              <a:rPr lang="ru-RU" sz="2400" b="1" u="sng" dirty="0" smtClean="0">
                <a:solidFill>
                  <a:schemeClr val="bg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chemeClr val="bg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400" b="1" dirty="0" smtClean="0">
                <a:solidFill>
                  <a:schemeClr val="bg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обоз или совокупность каких-либо перевозочных средств специального назначения.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ru-RU" sz="2400" b="1" dirty="0" smtClean="0">
              <a:solidFill>
                <a:schemeClr val="bg1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chemeClr val="bg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Слово </a:t>
            </a:r>
            <a:r>
              <a:rPr lang="ru-RU" sz="2800" b="1" u="sng" dirty="0" smtClean="0">
                <a:solidFill>
                  <a:schemeClr val="bg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«Транспорт» </a:t>
            </a:r>
            <a:r>
              <a:rPr lang="ru-RU" sz="2400" b="1" dirty="0" smtClean="0">
                <a:solidFill>
                  <a:schemeClr val="bg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пришло в русский язык из Греции. В переводе с греческого оно обозначает «перемещать».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chemeClr val="bg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Сначала транспортом называли грузовые морские суда, которые перевозили из дальних стран различные продукты: кофе, чай, различные пряности; и увозили товары, которые продавали в дальних странах наши купцы. Позже слово «транспорт» стало означать «доставка чего-либо»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ru-RU" sz="2400" b="1" dirty="0" smtClean="0">
              <a:solidFill>
                <a:schemeClr val="bg1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b="1" u="sng" dirty="0" err="1" smtClean="0">
                <a:solidFill>
                  <a:schemeClr val="bg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Тра́нспорт</a:t>
            </a:r>
            <a:r>
              <a:rPr lang="ru-RU" sz="2400" b="1" dirty="0" smtClean="0">
                <a:solidFill>
                  <a:schemeClr val="bg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в переводе с латинского— совокупность средств, предназначенных для перемещения людей, грузов из одного места в другое.  </a:t>
            </a:r>
            <a:endParaRPr lang="ru-RU" sz="2400" b="1" dirty="0">
              <a:solidFill>
                <a:schemeClr val="bg1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341886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s://arhivurokov.ru/multiurok/html/2017/06/18/s_59469b94f2817/img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28421" y="0"/>
            <a:ext cx="6266940" cy="4593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http://volna.org/wp-content/uploads/2014/11/kakoi_byvaiet_transport8.pn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47141" y="4361984"/>
            <a:ext cx="3844656" cy="2496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https://ppt4web.ru/images/1563/50042/640/img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341258"/>
            <a:ext cx="3461087" cy="2516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mypresentation.ru/documents/00fc0b51e063768b98cdf4d93b081efb/img16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052" b="-1119"/>
          <a:stretch/>
        </p:blipFill>
        <p:spPr bwMode="auto">
          <a:xfrm>
            <a:off x="8277852" y="4524433"/>
            <a:ext cx="3914148" cy="2403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5872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Картинка 16 из 100">
            <a:hlinkClick r:id="rId3"/>
          </p:cNvPr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02783" y="5087030"/>
            <a:ext cx="3101769" cy="1750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5" descr="Картинка 1 из 161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00330" y="5098420"/>
            <a:ext cx="3089367" cy="1750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pimg.mycdn.me/getImage?disableStub=true&amp;type=VIDEO_S_720&amp;url=http%3A%2F%2Fi.ytimg.com%2Fvi%2FhsANT8GREvY%2F0.jpg&amp;signatureToken=i6RIlqWi80uhI9hbnJNK5Q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74507" y="1270824"/>
            <a:ext cx="4449171" cy="2925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7" descr="Картинка 1 из 72">
            <a:hlinkClick r:id="rId8"/>
          </p:cNvPr>
          <p:cNvPicPr>
            <a:picLocks noChangeAspect="1" noChangeArrowheads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8243" y="5099551"/>
            <a:ext cx="2839001" cy="1747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 flipH="1">
            <a:off x="8042358" y="5913122"/>
            <a:ext cx="107527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03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92040" y="5913121"/>
            <a:ext cx="14782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02</a:t>
            </a:r>
            <a:endParaRPr lang="ru-RU" sz="6000" b="1" dirty="0">
              <a:solidFill>
                <a:srgbClr val="FF0000"/>
              </a:solidFill>
            </a:endParaRPr>
          </a:p>
        </p:txBody>
      </p:sp>
      <p:pic>
        <p:nvPicPr>
          <p:cNvPr id="2052" name="Picture 4" descr="https://static.idiberi.ru/images/cache/original/56a/f50/56af508b6239b.jpg"/>
          <p:cNvPicPr>
            <a:picLocks noChangeAspect="1" noChangeArrowheads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130723" y="5098420"/>
            <a:ext cx="3010950" cy="1727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1079480" y="5913122"/>
            <a:ext cx="12344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04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 rot="10800000" flipV="1">
            <a:off x="1874520" y="5875423"/>
            <a:ext cx="1143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01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0"/>
            <a:ext cx="121416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Специальный транспорт</a:t>
            </a:r>
          </a:p>
          <a:p>
            <a:pPr algn="ctr"/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2056" name="Picture 8" descr="http://142900.ru/uploads/posts/2016-01/1452628891_112.jp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1445" y="1261237"/>
            <a:ext cx="4250595" cy="3015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48243" y="4281595"/>
            <a:ext cx="11975435" cy="646331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cs typeface="Arial" panose="020B0604020202020204" pitchFamily="34" charset="0"/>
              </a:rPr>
              <a:t>Специальный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cs typeface="Arial" panose="020B0604020202020204" pitchFamily="34" charset="0"/>
              </a:rPr>
              <a:t> </a:t>
            </a: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cs typeface="Arial" panose="020B0604020202020204" pitchFamily="34" charset="0"/>
              </a:rPr>
              <a:t>транспорт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cs typeface="Arial" panose="020B0604020202020204" pitchFamily="34" charset="0"/>
              </a:rPr>
              <a:t> — это </a:t>
            </a: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cs typeface="Arial" panose="020B0604020202020204" pitchFamily="34" charset="0"/>
              </a:rPr>
              <a:t>специальным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cs typeface="Arial" panose="020B0604020202020204" pitchFamily="34" charset="0"/>
              </a:rPr>
              <a:t> образом оборудованные транспортные средства, предназначенные для решения конкретных задач.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91935" y="627797"/>
            <a:ext cx="1107218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b="1" dirty="0" smtClean="0">
                <a:solidFill>
                  <a:schemeClr val="bg1"/>
                </a:solidFill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Слово </a:t>
            </a:r>
            <a:r>
              <a:rPr lang="ru-RU" b="1" dirty="0">
                <a:solidFill>
                  <a:schemeClr val="bg1"/>
                </a:solidFill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«специальный» в переводе с латинского языка означает </a:t>
            </a:r>
            <a:r>
              <a:rPr lang="ru-RU" b="1" dirty="0" smtClean="0">
                <a:solidFill>
                  <a:schemeClr val="bg1"/>
                </a:solidFill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«особый</a:t>
            </a:r>
            <a:r>
              <a:rPr lang="ru-RU" b="1" dirty="0">
                <a:solidFill>
                  <a:schemeClr val="bg1"/>
                </a:solidFill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». Эти машины вызывают, если требуется помощь</a:t>
            </a:r>
            <a:r>
              <a:rPr lang="ru-RU" b="1" dirty="0" smtClean="0">
                <a:solidFill>
                  <a:schemeClr val="bg1"/>
                </a:solidFill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b="1" dirty="0">
              <a:solidFill>
                <a:schemeClr val="bg1"/>
              </a:solidFill>
              <a:effectLst/>
              <a:latin typeface="Arial Black" panose="020B0A040201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332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10" grpId="0"/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arhivurokov.ru/kopilka/uploads/user_file_5675477e50f68/img_user_file_5675477e50f68_8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3236" y="381005"/>
            <a:ext cx="5159768" cy="6238865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346210" y="1023582"/>
            <a:ext cx="5281682" cy="5509200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4400" b="1" u="sng" dirty="0" smtClean="0">
                <a:solidFill>
                  <a:srgbClr val="FF0000"/>
                </a:solidFill>
                <a:latin typeface="Arial Black" pitchFamily="34" charset="0"/>
              </a:rPr>
              <a:t>Красный цвет </a:t>
            </a:r>
            <a:r>
              <a:rPr lang="ru-RU" sz="4400" b="1" dirty="0" smtClean="0">
                <a:solidFill>
                  <a:srgbClr val="FF0000"/>
                </a:solidFill>
                <a:latin typeface="Arial Black" pitchFamily="34" charset="0"/>
              </a:rPr>
              <a:t>–  руки вверх</a:t>
            </a:r>
          </a:p>
          <a:p>
            <a:pPr algn="ctr"/>
            <a:r>
              <a:rPr lang="ru-RU" sz="4400" b="1" u="sng" dirty="0" smtClean="0">
                <a:solidFill>
                  <a:srgbClr val="FFFF00"/>
                </a:solidFill>
                <a:latin typeface="Arial Black" pitchFamily="34" charset="0"/>
              </a:rPr>
              <a:t>Желтый цвет – </a:t>
            </a:r>
            <a:r>
              <a:rPr lang="ru-RU" sz="4400" b="1" dirty="0" smtClean="0">
                <a:solidFill>
                  <a:srgbClr val="FFFF00"/>
                </a:solidFill>
                <a:latin typeface="Arial Black" pitchFamily="34" charset="0"/>
              </a:rPr>
              <a:t>хлопаем в ладоши</a:t>
            </a:r>
          </a:p>
          <a:p>
            <a:pPr algn="ctr"/>
            <a:r>
              <a:rPr lang="ru-RU" sz="4400" b="1" u="sng" dirty="0" smtClean="0">
                <a:solidFill>
                  <a:srgbClr val="00B050"/>
                </a:solidFill>
                <a:latin typeface="Arial Black" pitchFamily="34" charset="0"/>
              </a:rPr>
              <a:t>Зеленый цвет – </a:t>
            </a:r>
            <a:r>
              <a:rPr lang="ru-RU" sz="4400" b="1" dirty="0" smtClean="0">
                <a:solidFill>
                  <a:srgbClr val="00B050"/>
                </a:solidFill>
                <a:latin typeface="Arial Black" pitchFamily="34" charset="0"/>
              </a:rPr>
              <a:t>ходьба на месте</a:t>
            </a:r>
            <a:endParaRPr lang="ru-RU" sz="4400" b="1" dirty="0">
              <a:solidFill>
                <a:srgbClr val="00B05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9312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EC76B5"/>
      </a:hlink>
      <a:folHlink>
        <a:srgbClr val="E8ACCD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A207AED3-9ABC-4A18-9978-A59B65688B15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1079</TotalTime>
  <Words>632</Words>
  <Application>Microsoft Office PowerPoint</Application>
  <PresentationFormat>Широкоэкранный</PresentationFormat>
  <Paragraphs>91</Paragraphs>
  <Slides>15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15</vt:i4>
      </vt:variant>
    </vt:vector>
  </HeadingPairs>
  <TitlesOfParts>
    <vt:vector size="26" baseType="lpstr">
      <vt:lpstr>Aharoni</vt:lpstr>
      <vt:lpstr>Arial</vt:lpstr>
      <vt:lpstr>Arial Black</vt:lpstr>
      <vt:lpstr>Calibri</vt:lpstr>
      <vt:lpstr>Century Gothic</vt:lpstr>
      <vt:lpstr>Impact</vt:lpstr>
      <vt:lpstr>Times New Roman</vt:lpstr>
      <vt:lpstr>Wingdings</vt:lpstr>
      <vt:lpstr>Wingdings 3</vt:lpstr>
      <vt:lpstr>Тема Office</vt:lpstr>
      <vt:lpstr>Ион</vt:lpstr>
      <vt:lpstr>Презентация PowerPoint</vt:lpstr>
      <vt:lpstr>Презентация PowerPoint</vt:lpstr>
      <vt:lpstr>"Какой    бывает  транспорт"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"Какой    бывает  транспорт"</dc:title>
  <dc:creator>USER</dc:creator>
  <cp:lastModifiedBy>USER</cp:lastModifiedBy>
  <cp:revision>69</cp:revision>
  <dcterms:created xsi:type="dcterms:W3CDTF">2017-12-09T10:11:24Z</dcterms:created>
  <dcterms:modified xsi:type="dcterms:W3CDTF">2018-01-30T19:19:20Z</dcterms:modified>
</cp:coreProperties>
</file>