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61" r:id="rId3"/>
    <p:sldId id="262" r:id="rId4"/>
    <p:sldId id="256" r:id="rId5"/>
    <p:sldId id="263" r:id="rId6"/>
    <p:sldId id="264" r:id="rId7"/>
    <p:sldId id="271" r:id="rId8"/>
    <p:sldId id="272" r:id="rId9"/>
    <p:sldId id="266" r:id="rId10"/>
    <p:sldId id="265" r:id="rId11"/>
    <p:sldId id="270" r:id="rId12"/>
    <p:sldId id="276" r:id="rId13"/>
    <p:sldId id="277" r:id="rId14"/>
    <p:sldId id="267" r:id="rId15"/>
    <p:sldId id="273" r:id="rId16"/>
    <p:sldId id="274" r:id="rId17"/>
    <p:sldId id="275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5CBCD-4718-4E5A-BE7C-4E2E904E3B77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51673-880E-4D4F-B249-47346A1913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55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571472" y="1285860"/>
            <a:ext cx="8001056" cy="64633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5000">
                <a:schemeClr val="lt1">
                  <a:shade val="68000"/>
                  <a:satMod val="155000"/>
                </a:schemeClr>
              </a:gs>
              <a:gs pos="100000">
                <a:schemeClr val="lt1">
                  <a:tint val="70000"/>
                  <a:satMod val="175000"/>
                </a:scheme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Свириденко Олег 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иколаевич </a:t>
            </a:r>
          </a:p>
          <a:p>
            <a:pPr algn="ctr">
              <a:defRPr/>
            </a:pP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учитель обществознания МБОУ </a:t>
            </a:r>
            <a:r>
              <a:rPr lang="ru-RU" altLang="ru-RU" i="1" dirty="0" err="1" smtClean="0">
                <a:latin typeface="Times New Roman" pitchFamily="18" charset="0"/>
                <a:cs typeface="Times New Roman" pitchFamily="18" charset="0"/>
              </a:rPr>
              <a:t>Абанская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 ООШ № 1</a:t>
            </a:r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99592" y="2276872"/>
            <a:ext cx="7344815" cy="156966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4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Конкурсное испытание «Открытый урок»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71480"/>
            <a:ext cx="7929618" cy="10772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Прожиточный минимум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минимальный уровень дохода, который считается необходимым для обеспечения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определѐнного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уровня жизни в стране.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428596" y="1714488"/>
          <a:ext cx="8099771" cy="2516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иаграмма" r:id="rId3" imgW="5924550" imgH="1828800" progId="MSGraph.Chart.8">
                  <p:embed/>
                </p:oleObj>
              </mc:Choice>
              <mc:Fallback>
                <p:oleObj name="Диаграмма" r:id="rId3" imgW="5924550" imgH="1828800" progId="MSGraph.Char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1714488"/>
                        <a:ext cx="8099771" cy="251643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4071942"/>
          <a:ext cx="8001054" cy="2214577"/>
        </p:xfrm>
        <a:graphic>
          <a:graphicData uri="http://schemas.openxmlformats.org/drawingml/2006/table">
            <a:tbl>
              <a:tblPr/>
              <a:tblGrid>
                <a:gridCol w="2131695"/>
                <a:gridCol w="1434958"/>
                <a:gridCol w="1679621"/>
                <a:gridCol w="1434958"/>
                <a:gridCol w="1319822"/>
              </a:tblGrid>
              <a:tr h="4712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субъект федерации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период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квартал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трудоспособного населения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пенсионеров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детей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7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Москва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2014г.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13 919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8 646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10 316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98">
                <a:tc>
                  <a:txBody>
                    <a:bodyPr/>
                    <a:lstStyle/>
                    <a:p>
                      <a:pPr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Санкт-Петербург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2014г.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8 765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6 310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9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7 669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Краснодарский край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2014г.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8 286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6 365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7 283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6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Ставропольский край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2014г.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7 240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5 536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6 900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Адыгея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2014г.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7 357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5 653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6 856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825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7" name="Picture 3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26934"/>
            <a:ext cx="7278315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8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693584"/>
            <a:ext cx="94297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55" name="Таблица 20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907695"/>
              </p:ext>
            </p:extLst>
          </p:nvPr>
        </p:nvGraphicFramePr>
        <p:xfrm>
          <a:off x="2411760" y="1833647"/>
          <a:ext cx="608965" cy="2245995"/>
        </p:xfrm>
        <a:graphic>
          <a:graphicData uri="http://schemas.openxmlformats.org/drawingml/2006/table">
            <a:tbl>
              <a:tblPr firstRow="1" firstCol="1" bandRow="1"/>
              <a:tblGrid>
                <a:gridCol w="608965"/>
              </a:tblGrid>
              <a:tr h="2245995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  квартал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753100" algn="l"/>
                        </a:tabLs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2016 года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89" name="Picture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26934"/>
            <a:ext cx="8572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93808"/>
            <a:ext cx="8763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59" name="Прямая со стрелкой 2058"/>
          <p:cNvCxnSpPr/>
          <p:nvPr/>
        </p:nvCxnSpPr>
        <p:spPr>
          <a:xfrm flipV="1">
            <a:off x="1331640" y="692696"/>
            <a:ext cx="0" cy="3384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1" name="Прямая соединительная линия 2060"/>
          <p:cNvCxnSpPr/>
          <p:nvPr/>
        </p:nvCxnSpPr>
        <p:spPr>
          <a:xfrm flipH="1">
            <a:off x="1331640" y="4077072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/>
              <a:t>Прожиточный минимум</a:t>
            </a:r>
            <a:r>
              <a:rPr lang="ru-RU" sz="4000" dirty="0"/>
              <a:t>	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1</a:t>
            </a:r>
            <a:r>
              <a:rPr lang="ru-RU" sz="4000" dirty="0"/>
              <a:t>, 3, 4, 6, 7,9		</a:t>
            </a: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r>
              <a:rPr lang="ru-RU" sz="4000" b="1" dirty="0" smtClean="0"/>
              <a:t>Предметы </a:t>
            </a:r>
            <a:r>
              <a:rPr lang="ru-RU" sz="4000" b="1" dirty="0"/>
              <a:t>роскоши</a:t>
            </a:r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, 5, 8, 10, 11, 12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9113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533528"/>
              </p:ext>
            </p:extLst>
          </p:nvPr>
        </p:nvGraphicFramePr>
        <p:xfrm>
          <a:off x="323528" y="412727"/>
          <a:ext cx="8496944" cy="4920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654606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Термин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Определение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29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1.Совокупный  доход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А) минимальный уровень дохода, который считается необходимым для обеспечения определённого уровня жизни в стране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14098">
                <a:tc>
                  <a:txBody>
                    <a:bodyPr/>
                    <a:lstStyle/>
                    <a:p>
                      <a:r>
                        <a:rPr lang="ru-RU" dirty="0" smtClean="0"/>
                        <a:t>2. Потребительская корзина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Б) это сумма денежных средств и материальных благ </a:t>
                      </a:r>
                      <a:endParaRPr lang="ru-RU" i="1" dirty="0"/>
                    </a:p>
                  </a:txBody>
                  <a:tcPr/>
                </a:tc>
              </a:tr>
              <a:tr h="1129868">
                <a:tc>
                  <a:txBody>
                    <a:bodyPr/>
                    <a:lstStyle/>
                    <a:p>
                      <a:r>
                        <a:rPr lang="ru-RU" dirty="0" smtClean="0"/>
                        <a:t>3. Прожиточный минимум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 smtClean="0"/>
                        <a:t>В) набор товаров и услуг, необходимых для удовлетворения первоочередных потребностей  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9515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571480"/>
            <a:ext cx="6357982" cy="10772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«Распределение доходов. </a:t>
            </a:r>
          </a:p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Неравенство – вред или благо?»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1857364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Алёна\Desktop\картинки к уроку\MTI3NTgyMTYyOTc4NDQ1Nzk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90807"/>
            <a:ext cx="2714644" cy="1809763"/>
          </a:xfrm>
          <a:prstGeom prst="rect">
            <a:avLst/>
          </a:prstGeom>
          <a:noFill/>
        </p:spPr>
      </p:pic>
      <p:pic>
        <p:nvPicPr>
          <p:cNvPr id="23555" name="Picture 3" descr="C:\Users\Алёна\Desktop\картинки к уроку\neravenstvo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214818"/>
            <a:ext cx="2142762" cy="1757065"/>
          </a:xfrm>
          <a:prstGeom prst="rect">
            <a:avLst/>
          </a:prstGeom>
          <a:noFill/>
        </p:spPr>
      </p:pic>
      <p:pic>
        <p:nvPicPr>
          <p:cNvPr id="23556" name="Picture 4" descr="C:\Users\Алёна\Desktop\картинки к уроку\f110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5" y="2786058"/>
            <a:ext cx="2813525" cy="1828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71600" y="332656"/>
            <a:ext cx="7860034" cy="452941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/>
              <a:t>Группа № 1.«Неравенство </a:t>
            </a:r>
            <a:r>
              <a:rPr lang="ru-RU" sz="1800" b="1" dirty="0"/>
              <a:t>доходов – в любой стране доходы не равны</a:t>
            </a:r>
            <a:r>
              <a:rPr lang="ru-RU" sz="1800" b="1" dirty="0" smtClean="0"/>
              <a:t>»</a:t>
            </a:r>
          </a:p>
          <a:p>
            <a:pPr marL="0" indent="0" algn="ctr">
              <a:buNone/>
            </a:pPr>
            <a:r>
              <a:rPr lang="ru-RU" sz="1800" b="1" dirty="0" smtClean="0"/>
              <a:t>Алгоритм работы</a:t>
            </a:r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r>
              <a:rPr lang="ru-RU" sz="1800" dirty="0"/>
              <a:t>1.	Распределение ролей: аналитики (анализ, подбор информации),  художники  - оформители, докладчики. Определение роли каждого ученика в защите мини – проекта.</a:t>
            </a:r>
          </a:p>
          <a:p>
            <a:pPr marL="0" indent="0">
              <a:buNone/>
            </a:pPr>
            <a:r>
              <a:rPr lang="ru-RU" sz="1800" dirty="0"/>
              <a:t>2.	Ознакомление с дополнительной информацией. Обсуждение ответов на вопросы:</a:t>
            </a:r>
          </a:p>
          <a:p>
            <a:pPr marL="0" indent="0">
              <a:buNone/>
            </a:pPr>
            <a:r>
              <a:rPr lang="ru-RU" sz="1800" dirty="0"/>
              <a:t>•	Каковы причины неравенства в государстве?</a:t>
            </a:r>
          </a:p>
          <a:p>
            <a:pPr marL="0" indent="0">
              <a:buNone/>
            </a:pPr>
            <a:r>
              <a:rPr lang="ru-RU" sz="1800" dirty="0"/>
              <a:t>•	Как изменялся размер прожиточного минимума в </a:t>
            </a:r>
            <a:r>
              <a:rPr lang="ru-RU" sz="1800" dirty="0" smtClean="0"/>
              <a:t>Красноярском </a:t>
            </a:r>
            <a:r>
              <a:rPr lang="ru-RU" sz="1800" dirty="0"/>
              <a:t>крае за последние два года?</a:t>
            </a:r>
          </a:p>
          <a:p>
            <a:pPr marL="0" indent="0">
              <a:buNone/>
            </a:pPr>
            <a:r>
              <a:rPr lang="ru-RU" sz="1800" dirty="0"/>
              <a:t>•	Почему опасна поляризация доходов населения?</a:t>
            </a:r>
          </a:p>
          <a:p>
            <a:pPr marL="0" indent="0">
              <a:buNone/>
            </a:pPr>
            <a:r>
              <a:rPr lang="ru-RU" sz="1800" dirty="0"/>
              <a:t>3.	Оформление мини – проекта на компьютере, в режиме презентации (если нет возможности использовать компьютер, учащиеся работают с печатными материалами, оформляют мини – проект в виде интеллект – карт, </a:t>
            </a:r>
            <a:r>
              <a:rPr lang="ru-RU" sz="1800" dirty="0" err="1"/>
              <a:t>инфокарт</a:t>
            </a:r>
            <a:r>
              <a:rPr lang="ru-RU" sz="1800" dirty="0"/>
              <a:t>).</a:t>
            </a:r>
          </a:p>
          <a:p>
            <a:pPr marL="0" indent="0">
              <a:buNone/>
            </a:pPr>
            <a:r>
              <a:rPr lang="ru-RU" sz="1800" dirty="0"/>
              <a:t>4.	Презентация мини – проектов.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6081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Группа </a:t>
            </a:r>
            <a:r>
              <a:rPr lang="ru-RU" b="1" dirty="0" smtClean="0"/>
              <a:t>№ </a:t>
            </a:r>
            <a:r>
              <a:rPr lang="ru-RU" b="1" dirty="0"/>
              <a:t>2</a:t>
            </a:r>
          </a:p>
          <a:p>
            <a:pPr algn="ctr"/>
            <a:r>
              <a:rPr lang="ru-RU" b="1" dirty="0"/>
              <a:t>«Перераспределение доходов»</a:t>
            </a:r>
          </a:p>
          <a:p>
            <a:pPr algn="ctr"/>
            <a:r>
              <a:rPr lang="ru-RU" b="1" dirty="0"/>
              <a:t>Алгоритм работы</a:t>
            </a:r>
          </a:p>
          <a:p>
            <a:pPr algn="ctr"/>
            <a:endParaRPr lang="ru-RU" b="1" dirty="0"/>
          </a:p>
          <a:p>
            <a:r>
              <a:rPr lang="ru-RU" dirty="0"/>
              <a:t>1.	Распределение ролей: аналитики (анализ, подбор информации),  художники  - оформители, докладчики. Определение роли каждого ученика в защите мини – проекта.</a:t>
            </a:r>
          </a:p>
          <a:p>
            <a:r>
              <a:rPr lang="ru-RU" dirty="0"/>
              <a:t>2.	 Ознакомление с дополнительной информацией. Обсуждение ответов на вопросы:</a:t>
            </a:r>
          </a:p>
          <a:p>
            <a:r>
              <a:rPr lang="ru-RU" dirty="0"/>
              <a:t>•	Каковы механизмы перераспределения доходов в государстве?</a:t>
            </a:r>
          </a:p>
          <a:p>
            <a:r>
              <a:rPr lang="ru-RU" dirty="0"/>
              <a:t>•	Какой обязательный платеж  (налоги)</a:t>
            </a:r>
          </a:p>
          <a:p>
            <a:r>
              <a:rPr lang="ru-RU" dirty="0"/>
              <a:t>•	Виды налогов (прямые, косвенные). Бюджет. Дефицит.</a:t>
            </a:r>
          </a:p>
          <a:p>
            <a:r>
              <a:rPr lang="ru-RU" dirty="0"/>
              <a:t>•	Социальные фонды Красноярского края.</a:t>
            </a:r>
          </a:p>
          <a:p>
            <a:r>
              <a:rPr lang="ru-RU" dirty="0"/>
              <a:t>3.	Оформление мини – проекта на компьютере, в режиме презентации (если нет возможности использовать компьютер, учащиеся работают с печатными материалами, оформляют мини – проект в виде интеллект – карт, </a:t>
            </a:r>
            <a:r>
              <a:rPr lang="ru-RU" dirty="0" err="1"/>
              <a:t>инфокарт</a:t>
            </a:r>
            <a:r>
              <a:rPr lang="ru-RU" dirty="0"/>
              <a:t>).</a:t>
            </a:r>
          </a:p>
          <a:p>
            <a:r>
              <a:rPr lang="ru-RU" dirty="0"/>
              <a:t>4.	Презентация мини – проектов. </a:t>
            </a:r>
          </a:p>
        </p:txBody>
      </p:sp>
    </p:spTree>
    <p:extLst>
      <p:ext uri="{BB962C8B-B14F-4D97-AF65-F5344CB8AC3E}">
        <p14:creationId xmlns:p14="http://schemas.microsoft.com/office/powerpoint/2010/main" val="4287523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Рабочий лист № 3</a:t>
            </a:r>
          </a:p>
          <a:p>
            <a:pPr algn="ctr"/>
            <a:r>
              <a:rPr lang="ru-RU" sz="2000" b="1" dirty="0"/>
              <a:t>«Экономические меры социальной поддержки государства»</a:t>
            </a:r>
          </a:p>
          <a:p>
            <a:pPr algn="ctr"/>
            <a:r>
              <a:rPr lang="ru-RU" sz="2000" b="1" dirty="0"/>
              <a:t>Алгоритм работы</a:t>
            </a:r>
          </a:p>
          <a:p>
            <a:endParaRPr lang="ru-RU" sz="2000" dirty="0"/>
          </a:p>
          <a:p>
            <a:r>
              <a:rPr lang="ru-RU" sz="2000" dirty="0"/>
              <a:t>1.	Распределение ролей: аналитики (анализ, подбор информации),  художники  - оформители, докладчики. Определение роли каждого ученика в защите мини – проекта.</a:t>
            </a:r>
          </a:p>
          <a:p>
            <a:r>
              <a:rPr lang="ru-RU" sz="2000" dirty="0"/>
              <a:t>2.	 Ознакомление с дополнительной информацией. Обсуждение ответов на вопросы:</a:t>
            </a:r>
          </a:p>
          <a:p>
            <a:r>
              <a:rPr lang="ru-RU" sz="2000" dirty="0"/>
              <a:t>•	Каковы меры социальной поддержки в государстве?</a:t>
            </a:r>
          </a:p>
          <a:p>
            <a:r>
              <a:rPr lang="ru-RU" sz="2000" dirty="0"/>
              <a:t>•	Каковы основные пункты программы социально – экономического развития Красноярского края на 2013 – 2017 гг.?</a:t>
            </a:r>
          </a:p>
          <a:p>
            <a:r>
              <a:rPr lang="ru-RU" sz="2000" dirty="0"/>
              <a:t>3.	Оформление мини – проекта на компьютере, в режиме презентации (если нет возможности использовать компьютер, учащиеся работают с печатными материалами, оформляют мини – проект в виде интеллект – карт, </a:t>
            </a:r>
            <a:r>
              <a:rPr lang="ru-RU" sz="2000" dirty="0" err="1"/>
              <a:t>инфокарт</a:t>
            </a:r>
            <a:r>
              <a:rPr lang="ru-RU" sz="2000" dirty="0"/>
              <a:t>).</a:t>
            </a:r>
          </a:p>
          <a:p>
            <a:r>
              <a:rPr lang="ru-RU" sz="2000" dirty="0"/>
              <a:t>4.	Презентация мини – проектов.</a:t>
            </a:r>
          </a:p>
        </p:txBody>
      </p:sp>
    </p:spTree>
    <p:extLst>
      <p:ext uri="{BB962C8B-B14F-4D97-AF65-F5344CB8AC3E}">
        <p14:creationId xmlns:p14="http://schemas.microsoft.com/office/powerpoint/2010/main" val="841211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57148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Проблема поставленная в начале урока: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1142984"/>
            <a:ext cx="6357982" cy="10772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«Распределение доходов. </a:t>
            </a:r>
          </a:p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Неравенство – благо или вред?»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500034" y="2500306"/>
            <a:ext cx="2286016" cy="17859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Корректировка системы распределения доходов </a:t>
            </a:r>
            <a:endParaRPr lang="ru-RU" sz="1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2928926" y="2357430"/>
            <a:ext cx="2428892" cy="150019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Качественная система социальных услуг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2428860" y="3929066"/>
            <a:ext cx="3857652" cy="150019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Активная политика на рынке труда направленная на создание и сохранение рабочих мест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5429256" y="2428868"/>
            <a:ext cx="3286148" cy="150019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Эффективные инвестиции в здравоохранение и образование</a:t>
            </a: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4286248" y="1785926"/>
            <a:ext cx="428628" cy="7572428"/>
          </a:xfrm>
          <a:prstGeom prst="leftBrac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1472" y="6000768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</a:rPr>
              <a:t>Снижение неравенства, экономический рост государства</a:t>
            </a:r>
            <a:endParaRPr lang="ru-RU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3500438"/>
            <a:ext cx="4357718" cy="230832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Тренинговое</a:t>
            </a:r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упражнение</a:t>
            </a:r>
          </a:p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«Ромашка откровений»</a:t>
            </a:r>
            <a:endParaRPr lang="ru-RU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71480"/>
            <a:ext cx="764386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Параграф №18. Рубрика «В классе и дома» и «Проверь себя».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Дополнительно (по желанию): на основе изученной темы, опираясь на материал учебника, письменно поразмышлять над высказыванием испанского писателя Мигеля де Сервантеса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(1547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1616):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«Бо­гатство — не в самом обладании богатством, а в умении целесообразно пользоваться им».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18641923">
            <a:off x="7458132" y="4380350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8732443">
            <a:off x="5830974" y="2929557"/>
            <a:ext cx="428628" cy="1197252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rot="2908927">
            <a:off x="7482124" y="2908326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2788720">
            <a:off x="5874271" y="4395460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643702" y="4714884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643702" y="2571744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rot="5400000">
            <a:off x="7679553" y="3607595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rot="16200000">
            <a:off x="5536413" y="3607595"/>
            <a:ext cx="428628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500826" y="3857628"/>
            <a:ext cx="714380" cy="7143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123\Desktop\конкурсный урок\картины\ФЕДОТОВ Павел - Сватовство майора Треьяк.гал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7881966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01140" y="6032851"/>
            <a:ext cx="904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ГТГ. «Сватовство </a:t>
            </a:r>
            <a:r>
              <a:rPr lang="ru-RU" b="1" dirty="0"/>
              <a:t>майора» Федотова Павла Андреевича</a:t>
            </a:r>
            <a:r>
              <a:rPr lang="ru-RU" b="1" dirty="0" smtClean="0"/>
              <a:t>. 1848 год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123\Desktop\конкурсный урок\картины\Маковского «Посещение бедных»Третьяковская галерея, Моск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05224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44928" y="5937640"/>
            <a:ext cx="79782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ГТГ «Посещение </a:t>
            </a:r>
            <a:r>
              <a:rPr lang="ru-RU" b="1" dirty="0"/>
              <a:t>бедных» </a:t>
            </a:r>
            <a:endParaRPr lang="ru-RU" b="1" dirty="0" smtClean="0"/>
          </a:p>
          <a:p>
            <a:pPr algn="ctr"/>
            <a:r>
              <a:rPr lang="ru-RU" b="1" dirty="0" smtClean="0"/>
              <a:t>Маковского </a:t>
            </a:r>
            <a:r>
              <a:rPr lang="ru-RU" b="1" dirty="0"/>
              <a:t>Владимира </a:t>
            </a:r>
            <a:r>
              <a:rPr lang="ru-RU" b="1" dirty="0" smtClean="0"/>
              <a:t>Егоровича.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41085" y="6214639"/>
            <a:ext cx="1438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1874 год </a:t>
            </a:r>
            <a:endParaRPr lang="ru-RU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123\Desktop\конкурсный урок\картины\ФЕДОТОВ Павел - Сватовство майора Треьяк.гал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786346" cy="355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123\Desktop\конкурсный урок\картины\Маковского «Посещение бедных»Третьяковская галерея, Моск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714620"/>
            <a:ext cx="5000660" cy="3850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7564" y="1899989"/>
            <a:ext cx="5357850" cy="13849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«Неравенство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вред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польза?»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629" y="3284984"/>
            <a:ext cx="7358114" cy="5232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Доходы граждан и прожиточный минимум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7582" y="4077072"/>
            <a:ext cx="6215106" cy="5232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Неравенство доходов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4869160"/>
            <a:ext cx="6215106" cy="5232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Перераспределение доходов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067" y="5589240"/>
            <a:ext cx="7286676" cy="52322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Экономические меры социальной поддержки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Users\Алёна\Desktop\картинки к уроку\neravenstvo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998" y="438123"/>
            <a:ext cx="2142762" cy="17570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11760" y="607437"/>
            <a:ext cx="65406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/>
              <a:t> </a:t>
            </a:r>
            <a:r>
              <a:rPr lang="ru-RU" sz="1600" b="1" dirty="0"/>
              <a:t>«Богатство — не в самом обладании богатством, </a:t>
            </a:r>
            <a:endParaRPr lang="ru-RU" sz="1600" b="1" dirty="0" smtClean="0"/>
          </a:p>
          <a:p>
            <a:pPr algn="r"/>
            <a:r>
              <a:rPr lang="ru-RU" sz="1600" b="1" dirty="0" smtClean="0"/>
              <a:t>а </a:t>
            </a:r>
            <a:r>
              <a:rPr lang="ru-RU" sz="1600" b="1" dirty="0"/>
              <a:t>в умении целесообразно пользоваться им».</a:t>
            </a:r>
          </a:p>
          <a:p>
            <a:pPr algn="r"/>
            <a:endParaRPr lang="ru-RU" sz="1600" b="1" dirty="0" smtClean="0"/>
          </a:p>
          <a:p>
            <a:pPr algn="r"/>
            <a:r>
              <a:rPr lang="ru-RU" sz="1600" dirty="0" smtClean="0"/>
              <a:t>Испанский </a:t>
            </a:r>
            <a:r>
              <a:rPr lang="ru-RU" sz="1600" dirty="0"/>
              <a:t>писатель Мигель де Сервантес (1547—1616 гг.)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 стрелкой 15"/>
          <p:cNvCxnSpPr>
            <a:stCxn id="5" idx="4"/>
            <a:endCxn id="6" idx="3"/>
          </p:cNvCxnSpPr>
          <p:nvPr/>
        </p:nvCxnSpPr>
        <p:spPr>
          <a:xfrm rot="5400000">
            <a:off x="2493644" y="2256914"/>
            <a:ext cx="1834964" cy="203599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472" y="500042"/>
            <a:ext cx="7929618" cy="95410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Доход – общая сумма денег, необходимая для приобретения благ и услуг.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285852" y="1571612"/>
            <a:ext cx="6286544" cy="7858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Доходы граждан</a:t>
            </a:r>
            <a:endParaRPr lang="ru-RU" sz="36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428596" y="4143380"/>
            <a:ext cx="3929062" cy="857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Доход от собственности</a:t>
            </a:r>
            <a:endParaRPr lang="ru-RU" sz="2000" b="1" dirty="0">
              <a:solidFill>
                <a:schemeClr val="tx1"/>
              </a:solidFill>
              <a:cs typeface="Arial" charset="0"/>
            </a:endParaRPr>
          </a:p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4929190" y="3929066"/>
            <a:ext cx="3143250" cy="857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Наследство </a:t>
            </a:r>
            <a:endParaRPr lang="ru-RU" sz="2000" b="1" dirty="0">
              <a:solidFill>
                <a:schemeClr val="tx1"/>
              </a:solidFill>
              <a:cs typeface="Arial" charset="0"/>
            </a:endParaRPr>
          </a:p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00034" y="2714620"/>
            <a:ext cx="3143250" cy="857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Заработная плата </a:t>
            </a:r>
            <a:endParaRPr lang="ru-RU" sz="2000" b="1" dirty="0">
              <a:solidFill>
                <a:schemeClr val="tx1"/>
              </a:solidFill>
              <a:cs typeface="Arial" charset="0"/>
            </a:endParaRPr>
          </a:p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714480" y="5286388"/>
            <a:ext cx="6429420" cy="857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Доход от предпринимательской деятельности </a:t>
            </a:r>
            <a:endParaRPr lang="ru-RU" sz="2000" b="1" dirty="0">
              <a:solidFill>
                <a:schemeClr val="tx1"/>
              </a:solidFill>
              <a:cs typeface="Arial" charset="0"/>
            </a:endParaRPr>
          </a:p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>
            <a:stCxn id="5" idx="4"/>
            <a:endCxn id="8" idx="3"/>
          </p:cNvCxnSpPr>
          <p:nvPr/>
        </p:nvCxnSpPr>
        <p:spPr>
          <a:xfrm rot="5400000">
            <a:off x="3047290" y="1381800"/>
            <a:ext cx="406204" cy="235746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4"/>
            <a:endCxn id="7" idx="3"/>
          </p:cNvCxnSpPr>
          <p:nvPr/>
        </p:nvCxnSpPr>
        <p:spPr>
          <a:xfrm rot="16200000" flipH="1">
            <a:off x="4654644" y="2131909"/>
            <a:ext cx="1620650" cy="20716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4"/>
            <a:endCxn id="9" idx="3"/>
          </p:cNvCxnSpPr>
          <p:nvPr/>
        </p:nvCxnSpPr>
        <p:spPr>
          <a:xfrm rot="16200000" flipH="1">
            <a:off x="3190171" y="3596383"/>
            <a:ext cx="2977972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блако 9"/>
          <p:cNvSpPr/>
          <p:nvPr/>
        </p:nvSpPr>
        <p:spPr>
          <a:xfrm>
            <a:off x="5000628" y="2714620"/>
            <a:ext cx="3429024" cy="85725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Arial" charset="0"/>
              </a:rPr>
              <a:t>Государственные выплаты</a:t>
            </a:r>
            <a:endParaRPr lang="ru-RU" sz="2000" b="1" dirty="0">
              <a:solidFill>
                <a:schemeClr val="tx1"/>
              </a:solidFill>
              <a:cs typeface="Arial" charset="0"/>
            </a:endParaRPr>
          </a:p>
          <a:p>
            <a:pPr algn="ctr" eaLnBrk="0" hangingPunct="0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5" idx="4"/>
            <a:endCxn id="10" idx="3"/>
          </p:cNvCxnSpPr>
          <p:nvPr/>
        </p:nvCxnSpPr>
        <p:spPr>
          <a:xfrm rot="16200000" flipH="1">
            <a:off x="5369030" y="1417524"/>
            <a:ext cx="406204" cy="2286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183880" cy="1051560"/>
          </a:xfrm>
        </p:spPr>
        <p:txBody>
          <a:bodyPr/>
          <a:lstStyle/>
          <a:p>
            <a:pPr algn="ctr"/>
            <a:r>
              <a:rPr lang="ru-RU" sz="4400" dirty="0"/>
              <a:t>Совокупный  доход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628800"/>
            <a:ext cx="8640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u="sng" dirty="0"/>
              <a:t>Э</a:t>
            </a:r>
            <a:r>
              <a:rPr lang="ru-RU" sz="4400" u="sng" dirty="0" smtClean="0"/>
              <a:t>то </a:t>
            </a:r>
            <a:r>
              <a:rPr lang="ru-RU" sz="4400" u="sng" dirty="0"/>
              <a:t>сумма денежных средств и материальных благ</a:t>
            </a:r>
            <a:r>
              <a:rPr lang="ru-RU" sz="4400" dirty="0"/>
              <a:t>, полученных или произведенных домашними хозяйствами за определенный промежуток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3272724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61229" cy="627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673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476672"/>
            <a:ext cx="7643866" cy="187743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Потребительская корзина -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перечень необходимых продуктов питания и непродовольственных товаров и услуг</a:t>
            </a:r>
            <a:endParaRPr lang="ru-RU" sz="3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(Прожиточный минимум в Красноярском крае </a:t>
            </a: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2016 году 10821 </a:t>
            </a: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32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C:\Users\Алёна\Desktop\картинки к уроку\1210583845_eps2_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20355"/>
            <a:ext cx="5572164" cy="39014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72264" y="2571744"/>
            <a:ext cx="2071702" cy="230832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России –156 наименований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развитых странах – более 300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570</TotalTime>
  <Words>490</Words>
  <Application>Microsoft Office PowerPoint</Application>
  <PresentationFormat>Экран (4:3)</PresentationFormat>
  <Paragraphs>133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Аспект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Совокупный  доход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Олег</cp:lastModifiedBy>
  <cp:revision>51</cp:revision>
  <dcterms:created xsi:type="dcterms:W3CDTF">2015-02-18T12:18:46Z</dcterms:created>
  <dcterms:modified xsi:type="dcterms:W3CDTF">2017-04-03T03:57:45Z</dcterms:modified>
</cp:coreProperties>
</file>