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8" r:id="rId13"/>
    <p:sldId id="269" r:id="rId14"/>
    <p:sldId id="270" r:id="rId15"/>
    <p:sldId id="271" r:id="rId16"/>
    <p:sldId id="272" r:id="rId17"/>
    <p:sldId id="274" r:id="rId18"/>
    <p:sldId id="275" r:id="rId19"/>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44" autoAdjust="0"/>
    <p:restoredTop sz="94660"/>
  </p:normalViewPr>
  <p:slideViewPr>
    <p:cSldViewPr snapToGrid="0">
      <p:cViewPr varScale="1">
        <p:scale>
          <a:sx n="116" d="100"/>
          <a:sy n="116" d="100"/>
        </p:scale>
        <p:origin x="390"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smtClean="0"/>
              <a:t>Образец заголовка</a:t>
            </a:r>
            <a:endParaRPr lang="ru-RU"/>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701D65D0-0690-4567-87B1-ADEE1AE5787B}" type="datetimeFigureOut">
              <a:rPr lang="ru-RU" smtClean="0"/>
              <a:t>30.01.2018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314AA7E-8C31-490A-B55B-F46755CD0B98}" type="slidenum">
              <a:rPr lang="ru-RU" smtClean="0"/>
              <a:t>‹#›</a:t>
            </a:fld>
            <a:endParaRPr lang="ru-RU"/>
          </a:p>
        </p:txBody>
      </p:sp>
    </p:spTree>
    <p:extLst>
      <p:ext uri="{BB962C8B-B14F-4D97-AF65-F5344CB8AC3E}">
        <p14:creationId xmlns:p14="http://schemas.microsoft.com/office/powerpoint/2010/main" val="41352079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701D65D0-0690-4567-87B1-ADEE1AE5787B}" type="datetimeFigureOut">
              <a:rPr lang="ru-RU" smtClean="0"/>
              <a:t>30.01.2018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314AA7E-8C31-490A-B55B-F46755CD0B98}" type="slidenum">
              <a:rPr lang="ru-RU" smtClean="0"/>
              <a:t>‹#›</a:t>
            </a:fld>
            <a:endParaRPr lang="ru-RU"/>
          </a:p>
        </p:txBody>
      </p:sp>
    </p:spTree>
    <p:extLst>
      <p:ext uri="{BB962C8B-B14F-4D97-AF65-F5344CB8AC3E}">
        <p14:creationId xmlns:p14="http://schemas.microsoft.com/office/powerpoint/2010/main" val="39712026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701D65D0-0690-4567-87B1-ADEE1AE5787B}" type="datetimeFigureOut">
              <a:rPr lang="ru-RU" smtClean="0"/>
              <a:t>30.01.2018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314AA7E-8C31-490A-B55B-F46755CD0B98}" type="slidenum">
              <a:rPr lang="ru-RU" smtClean="0"/>
              <a:t>‹#›</a:t>
            </a:fld>
            <a:endParaRPr lang="ru-RU"/>
          </a:p>
        </p:txBody>
      </p:sp>
    </p:spTree>
    <p:extLst>
      <p:ext uri="{BB962C8B-B14F-4D97-AF65-F5344CB8AC3E}">
        <p14:creationId xmlns:p14="http://schemas.microsoft.com/office/powerpoint/2010/main" val="2176706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701D65D0-0690-4567-87B1-ADEE1AE5787B}" type="datetimeFigureOut">
              <a:rPr lang="ru-RU" smtClean="0"/>
              <a:t>30.01.2018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314AA7E-8C31-490A-B55B-F46755CD0B98}" type="slidenum">
              <a:rPr lang="ru-RU" smtClean="0"/>
              <a:t>‹#›</a:t>
            </a:fld>
            <a:endParaRPr lang="ru-RU"/>
          </a:p>
        </p:txBody>
      </p:sp>
    </p:spTree>
    <p:extLst>
      <p:ext uri="{BB962C8B-B14F-4D97-AF65-F5344CB8AC3E}">
        <p14:creationId xmlns:p14="http://schemas.microsoft.com/office/powerpoint/2010/main" val="29573849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ru-RU" smtClean="0"/>
              <a:t>Образец заголовка</a:t>
            </a:r>
            <a:endParaRPr lang="ru-RU"/>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701D65D0-0690-4567-87B1-ADEE1AE5787B}" type="datetimeFigureOut">
              <a:rPr lang="ru-RU" smtClean="0"/>
              <a:t>30.01.2018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314AA7E-8C31-490A-B55B-F46755CD0B98}" type="slidenum">
              <a:rPr lang="ru-RU" smtClean="0"/>
              <a:t>‹#›</a:t>
            </a:fld>
            <a:endParaRPr lang="ru-RU"/>
          </a:p>
        </p:txBody>
      </p:sp>
    </p:spTree>
    <p:extLst>
      <p:ext uri="{BB962C8B-B14F-4D97-AF65-F5344CB8AC3E}">
        <p14:creationId xmlns:p14="http://schemas.microsoft.com/office/powerpoint/2010/main" val="6692263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838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6172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701D65D0-0690-4567-87B1-ADEE1AE5787B}" type="datetimeFigureOut">
              <a:rPr lang="ru-RU" smtClean="0"/>
              <a:t>30.01.2018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3314AA7E-8C31-490A-B55B-F46755CD0B98}" type="slidenum">
              <a:rPr lang="ru-RU" smtClean="0"/>
              <a:t>‹#›</a:t>
            </a:fld>
            <a:endParaRPr lang="ru-RU"/>
          </a:p>
        </p:txBody>
      </p:sp>
    </p:spTree>
    <p:extLst>
      <p:ext uri="{BB962C8B-B14F-4D97-AF65-F5344CB8AC3E}">
        <p14:creationId xmlns:p14="http://schemas.microsoft.com/office/powerpoint/2010/main" val="623894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ru-RU" smtClean="0"/>
              <a:t>Образец заголовка</a:t>
            </a:r>
            <a:endParaRPr lang="ru-RU"/>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839788" y="2505075"/>
            <a:ext cx="515778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6172200" y="2505075"/>
            <a:ext cx="51831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701D65D0-0690-4567-87B1-ADEE1AE5787B}" type="datetimeFigureOut">
              <a:rPr lang="ru-RU" smtClean="0"/>
              <a:t>30.01.2018</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3314AA7E-8C31-490A-B55B-F46755CD0B98}" type="slidenum">
              <a:rPr lang="ru-RU" smtClean="0"/>
              <a:t>‹#›</a:t>
            </a:fld>
            <a:endParaRPr lang="ru-RU"/>
          </a:p>
        </p:txBody>
      </p:sp>
    </p:spTree>
    <p:extLst>
      <p:ext uri="{BB962C8B-B14F-4D97-AF65-F5344CB8AC3E}">
        <p14:creationId xmlns:p14="http://schemas.microsoft.com/office/powerpoint/2010/main" val="15526217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701D65D0-0690-4567-87B1-ADEE1AE5787B}" type="datetimeFigureOut">
              <a:rPr lang="ru-RU" smtClean="0"/>
              <a:t>30.01.2018</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3314AA7E-8C31-490A-B55B-F46755CD0B98}" type="slidenum">
              <a:rPr lang="ru-RU" smtClean="0"/>
              <a:t>‹#›</a:t>
            </a:fld>
            <a:endParaRPr lang="ru-RU"/>
          </a:p>
        </p:txBody>
      </p:sp>
    </p:spTree>
    <p:extLst>
      <p:ext uri="{BB962C8B-B14F-4D97-AF65-F5344CB8AC3E}">
        <p14:creationId xmlns:p14="http://schemas.microsoft.com/office/powerpoint/2010/main" val="11981727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701D65D0-0690-4567-87B1-ADEE1AE5787B}" type="datetimeFigureOut">
              <a:rPr lang="ru-RU" smtClean="0"/>
              <a:t>30.01.2018</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3314AA7E-8C31-490A-B55B-F46755CD0B98}" type="slidenum">
              <a:rPr lang="ru-RU" smtClean="0"/>
              <a:t>‹#›</a:t>
            </a:fld>
            <a:endParaRPr lang="ru-RU"/>
          </a:p>
        </p:txBody>
      </p:sp>
    </p:spTree>
    <p:extLst>
      <p:ext uri="{BB962C8B-B14F-4D97-AF65-F5344CB8AC3E}">
        <p14:creationId xmlns:p14="http://schemas.microsoft.com/office/powerpoint/2010/main" val="12251451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701D65D0-0690-4567-87B1-ADEE1AE5787B}" type="datetimeFigureOut">
              <a:rPr lang="ru-RU" smtClean="0"/>
              <a:t>30.01.2018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3314AA7E-8C31-490A-B55B-F46755CD0B98}" type="slidenum">
              <a:rPr lang="ru-RU" smtClean="0"/>
              <a:t>‹#›</a:t>
            </a:fld>
            <a:endParaRPr lang="ru-RU"/>
          </a:p>
        </p:txBody>
      </p:sp>
    </p:spTree>
    <p:extLst>
      <p:ext uri="{BB962C8B-B14F-4D97-AF65-F5344CB8AC3E}">
        <p14:creationId xmlns:p14="http://schemas.microsoft.com/office/powerpoint/2010/main" val="2103524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Рисунок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701D65D0-0690-4567-87B1-ADEE1AE5787B}" type="datetimeFigureOut">
              <a:rPr lang="ru-RU" smtClean="0"/>
              <a:t>30.01.2018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3314AA7E-8C31-490A-B55B-F46755CD0B98}" type="slidenum">
              <a:rPr lang="ru-RU" smtClean="0"/>
              <a:t>‹#›</a:t>
            </a:fld>
            <a:endParaRPr lang="ru-RU"/>
          </a:p>
        </p:txBody>
      </p:sp>
    </p:spTree>
    <p:extLst>
      <p:ext uri="{BB962C8B-B14F-4D97-AF65-F5344CB8AC3E}">
        <p14:creationId xmlns:p14="http://schemas.microsoft.com/office/powerpoint/2010/main" val="15778083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01D65D0-0690-4567-87B1-ADEE1AE5787B}" type="datetimeFigureOut">
              <a:rPr lang="ru-RU" smtClean="0"/>
              <a:t>30.01.2018</a:t>
            </a:fld>
            <a:endParaRPr lang="ru-RU"/>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314AA7E-8C31-490A-B55B-F46755CD0B98}" type="slidenum">
              <a:rPr lang="ru-RU" smtClean="0"/>
              <a:t>‹#›</a:t>
            </a:fld>
            <a:endParaRPr lang="ru-RU"/>
          </a:p>
        </p:txBody>
      </p:sp>
    </p:spTree>
    <p:extLst>
      <p:ext uri="{BB962C8B-B14F-4D97-AF65-F5344CB8AC3E}">
        <p14:creationId xmlns:p14="http://schemas.microsoft.com/office/powerpoint/2010/main" val="77666408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4.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0" y="822545"/>
            <a:ext cx="6008914" cy="1655037"/>
          </a:xfrm>
        </p:spPr>
        <p:txBody>
          <a:bodyPr>
            <a:normAutofit/>
          </a:bodyPr>
          <a:lstStyle/>
          <a:p>
            <a:r>
              <a:rPr lang="ru-RU" sz="4400" dirty="0" smtClean="0">
                <a:latin typeface="Times New Roman" panose="02020603050405020304" pitchFamily="18" charset="0"/>
                <a:cs typeface="Times New Roman" panose="02020603050405020304" pitchFamily="18" charset="0"/>
              </a:rPr>
              <a:t>Пушкинские места Санкт-Петербурга</a:t>
            </a:r>
            <a:endParaRPr lang="ru-RU" sz="4400" dirty="0">
              <a:latin typeface="Times New Roman" panose="02020603050405020304" pitchFamily="18" charset="0"/>
              <a:cs typeface="Times New Roman" panose="02020603050405020304" pitchFamily="18" charset="0"/>
            </a:endParaRPr>
          </a:p>
        </p:txBody>
      </p:sp>
      <p:sp>
        <p:nvSpPr>
          <p:cNvPr id="3" name="Подзаголовок 2"/>
          <p:cNvSpPr>
            <a:spLocks noGrp="1"/>
          </p:cNvSpPr>
          <p:nvPr>
            <p:ph type="subTitle" idx="1"/>
          </p:nvPr>
        </p:nvSpPr>
        <p:spPr>
          <a:xfrm>
            <a:off x="-1759132" y="2383452"/>
            <a:ext cx="9144000" cy="1783080"/>
          </a:xfrm>
        </p:spPr>
        <p:txBody>
          <a:bodyPr/>
          <a:lstStyle/>
          <a:p>
            <a:r>
              <a:rPr lang="ru-RU" dirty="0" smtClean="0">
                <a:latin typeface="Times New Roman" panose="02020603050405020304" pitchFamily="18" charset="0"/>
                <a:cs typeface="Times New Roman" panose="02020603050405020304" pitchFamily="18" charset="0"/>
              </a:rPr>
              <a:t>19 октября 2017</a:t>
            </a:r>
            <a:r>
              <a:rPr lang="en-US" dirty="0" smtClean="0">
                <a:latin typeface="Times New Roman" panose="02020603050405020304" pitchFamily="18" charset="0"/>
                <a:cs typeface="Times New Roman" panose="02020603050405020304" pitchFamily="18" charset="0"/>
              </a:rPr>
              <a:t> </a:t>
            </a:r>
            <a:r>
              <a:rPr lang="ru-RU" dirty="0" smtClean="0">
                <a:latin typeface="Times New Roman" panose="02020603050405020304" pitchFamily="18" charset="0"/>
                <a:cs typeface="Times New Roman" panose="02020603050405020304" pitchFamily="18" charset="0"/>
              </a:rPr>
              <a:t>г.</a:t>
            </a:r>
            <a:endParaRPr lang="en-US" dirty="0" smtClean="0">
              <a:latin typeface="Times New Roman" panose="02020603050405020304" pitchFamily="18" charset="0"/>
              <a:cs typeface="Times New Roman" panose="02020603050405020304" pitchFamily="18" charset="0"/>
            </a:endParaRPr>
          </a:p>
          <a:p>
            <a:r>
              <a:rPr lang="ru-RU" sz="2000" dirty="0" smtClean="0">
                <a:latin typeface="Times New Roman" panose="02020603050405020304" pitchFamily="18" charset="0"/>
                <a:cs typeface="Times New Roman" panose="02020603050405020304" pitchFamily="18" charset="0"/>
              </a:rPr>
              <a:t>Белозерова Елена Владимировна</a:t>
            </a:r>
            <a:endParaRPr lang="ru-RU" sz="2000" dirty="0">
              <a:latin typeface="Times New Roman" panose="02020603050405020304" pitchFamily="18" charset="0"/>
              <a:cs typeface="Times New Roman" panose="02020603050405020304" pitchFamily="18" charset="0"/>
            </a:endParaRPr>
          </a:p>
        </p:txBody>
      </p:sp>
      <p:pic>
        <p:nvPicPr>
          <p:cNvPr id="5" name="Рисунок 4"/>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5680319" y="1240972"/>
            <a:ext cx="5758975" cy="4592782"/>
          </a:xfrm>
          <a:prstGeom prst="rect">
            <a:avLst/>
          </a:prstGeom>
          <a:ln>
            <a:noFill/>
          </a:ln>
          <a:effectLst>
            <a:softEdge rad="112500"/>
          </a:effectLst>
        </p:spPr>
      </p:pic>
      <p:sp>
        <p:nvSpPr>
          <p:cNvPr id="6" name="Прямоугольник 5"/>
          <p:cNvSpPr/>
          <p:nvPr/>
        </p:nvSpPr>
        <p:spPr>
          <a:xfrm>
            <a:off x="5809129" y="5833754"/>
            <a:ext cx="7240666" cy="923330"/>
          </a:xfrm>
          <a:prstGeom prst="rect">
            <a:avLst/>
          </a:prstGeom>
        </p:spPr>
        <p:txBody>
          <a:bodyPr wrap="square">
            <a:spAutoFit/>
          </a:bodyPr>
          <a:lstStyle/>
          <a:p>
            <a:r>
              <a:rPr lang="ru-RU" dirty="0" smtClean="0">
                <a:latin typeface="Times New Roman" panose="02020603050405020304" pitchFamily="18" charset="0"/>
                <a:cs typeface="Times New Roman" panose="02020603050405020304" pitchFamily="18" charset="0"/>
              </a:rPr>
              <a:t>Александр Михайлович Кравчук. </a:t>
            </a:r>
          </a:p>
          <a:p>
            <a:r>
              <a:rPr lang="ru-RU" dirty="0" smtClean="0">
                <a:latin typeface="Times New Roman" panose="02020603050405020304" pitchFamily="18" charset="0"/>
                <a:cs typeface="Times New Roman" panose="02020603050405020304" pitchFamily="18" charset="0"/>
              </a:rPr>
              <a:t>«Пушкин на Мойке». </a:t>
            </a:r>
          </a:p>
          <a:p>
            <a:r>
              <a:rPr lang="ru-RU" dirty="0" smtClean="0">
                <a:latin typeface="Times New Roman" panose="02020603050405020304" pitchFamily="18" charset="0"/>
                <a:cs typeface="Times New Roman" panose="02020603050405020304" pitchFamily="18" charset="0"/>
              </a:rPr>
              <a:t>2000.</a:t>
            </a:r>
            <a:endParaRPr lang="ru-RU"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677241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3200" dirty="0" smtClean="0">
                <a:latin typeface="Times New Roman" panose="02020603050405020304" pitchFamily="18" charset="0"/>
                <a:cs typeface="Times New Roman" panose="02020603050405020304" pitchFamily="18" charset="0"/>
              </a:rPr>
              <a:t>Английская набережная, 32, Коллегия Иностранных дел</a:t>
            </a:r>
            <a:endParaRPr lang="ru-RU" sz="3200" dirty="0">
              <a:latin typeface="Times New Roman" panose="02020603050405020304" pitchFamily="18" charset="0"/>
              <a:cs typeface="Times New Roman" panose="02020603050405020304" pitchFamily="18" charset="0"/>
            </a:endParaRPr>
          </a:p>
        </p:txBody>
      </p:sp>
      <p:pic>
        <p:nvPicPr>
          <p:cNvPr id="4" name="Объект 3"/>
          <p:cNvPicPr>
            <a:picLocks noGrp="1" noChangeAspect="1"/>
          </p:cNvPicPr>
          <p:nvPr>
            <p:ph idx="1"/>
          </p:nvPr>
        </p:nvPicPr>
        <p:blipFill>
          <a:blip r:embed="rId2" cstate="print">
            <a:extLst>
              <a:ext uri="{28A0092B-C50C-407E-A947-70E740481C1C}">
                <a14:useLocalDpi xmlns:a14="http://schemas.microsoft.com/office/drawing/2010/main"/>
              </a:ext>
            </a:extLst>
          </a:blip>
          <a:stretch>
            <a:fillRect/>
          </a:stretch>
        </p:blipFill>
        <p:spPr>
          <a:xfrm>
            <a:off x="838200" y="1690688"/>
            <a:ext cx="3816927" cy="3254798"/>
          </a:xfrm>
        </p:spPr>
      </p:pic>
      <p:sp>
        <p:nvSpPr>
          <p:cNvPr id="5" name="Прямоугольник 4"/>
          <p:cNvSpPr/>
          <p:nvPr/>
        </p:nvSpPr>
        <p:spPr>
          <a:xfrm>
            <a:off x="727363" y="5070720"/>
            <a:ext cx="3927764" cy="1200329"/>
          </a:xfrm>
          <a:prstGeom prst="rect">
            <a:avLst/>
          </a:prstGeom>
        </p:spPr>
        <p:txBody>
          <a:bodyPr wrap="square">
            <a:spAutoFit/>
          </a:bodyPr>
          <a:lstStyle/>
          <a:p>
            <a:r>
              <a:rPr lang="ru-RU" dirty="0" smtClean="0">
                <a:latin typeface="Times New Roman" panose="02020603050405020304" pitchFamily="18" charset="0"/>
                <a:cs typeface="Times New Roman" panose="02020603050405020304" pitchFamily="18" charset="0"/>
              </a:rPr>
              <a:t>Английская </a:t>
            </a:r>
            <a:r>
              <a:rPr lang="ru-RU" dirty="0">
                <a:latin typeface="Times New Roman" panose="02020603050405020304" pitchFamily="18" charset="0"/>
                <a:cs typeface="Times New Roman" panose="02020603050405020304" pitchFamily="18" charset="0"/>
              </a:rPr>
              <a:t>набережная, где находилась Коллегия иностранных дел. </a:t>
            </a:r>
          </a:p>
          <a:p>
            <a:r>
              <a:rPr lang="ru-RU" dirty="0">
                <a:latin typeface="Times New Roman" panose="02020603050405020304" pitchFamily="18" charset="0"/>
                <a:cs typeface="Times New Roman" panose="02020603050405020304" pitchFamily="18" charset="0"/>
              </a:rPr>
              <a:t>Литография 1820-х.</a:t>
            </a:r>
          </a:p>
        </p:txBody>
      </p:sp>
      <p:sp>
        <p:nvSpPr>
          <p:cNvPr id="6" name="Прямоугольник 5"/>
          <p:cNvSpPr/>
          <p:nvPr/>
        </p:nvSpPr>
        <p:spPr>
          <a:xfrm>
            <a:off x="4655127" y="1690688"/>
            <a:ext cx="6096000" cy="2031325"/>
          </a:xfrm>
          <a:prstGeom prst="rect">
            <a:avLst/>
          </a:prstGeom>
        </p:spPr>
        <p:txBody>
          <a:bodyPr>
            <a:spAutoFit/>
          </a:bodyPr>
          <a:lstStyle/>
          <a:p>
            <a:r>
              <a:rPr lang="ru-RU" dirty="0">
                <a:latin typeface="Times New Roman" panose="02020603050405020304" pitchFamily="18" charset="0"/>
                <a:cs typeface="Times New Roman" panose="02020603050405020304" pitchFamily="18" charset="0"/>
              </a:rPr>
              <a:t>После окончания лицея молодого Пушкина вместе с Горчаковым и  Кюхельбекером (его товарищами по учебе) определили на службу в здание на Английской набережной. Дипломатическая деятельность не привлекала будущего поэта,  вследствие чего в учреждении Пушкин появлялся нечасто, облаченный  в несоответствующие случаю фрак  и широкополую шляпу.</a:t>
            </a:r>
          </a:p>
        </p:txBody>
      </p:sp>
    </p:spTree>
    <p:extLst>
      <p:ext uri="{BB962C8B-B14F-4D97-AF65-F5344CB8AC3E}">
        <p14:creationId xmlns:p14="http://schemas.microsoft.com/office/powerpoint/2010/main" val="33613406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4000" dirty="0">
                <a:latin typeface="Times New Roman" panose="02020603050405020304" pitchFamily="18" charset="0"/>
                <a:cs typeface="Times New Roman" panose="02020603050405020304" pitchFamily="18" charset="0"/>
              </a:rPr>
              <a:t>Набережная Фонтанки, 20</a:t>
            </a:r>
          </a:p>
        </p:txBody>
      </p:sp>
      <p:sp>
        <p:nvSpPr>
          <p:cNvPr id="3" name="Объект 2"/>
          <p:cNvSpPr>
            <a:spLocks noGrp="1"/>
          </p:cNvSpPr>
          <p:nvPr>
            <p:ph idx="1"/>
          </p:nvPr>
        </p:nvSpPr>
        <p:spPr>
          <a:xfrm>
            <a:off x="838200" y="1825625"/>
            <a:ext cx="5465618" cy="4351338"/>
          </a:xfrm>
        </p:spPr>
        <p:txBody>
          <a:bodyPr>
            <a:normAutofit/>
          </a:bodyPr>
          <a:lstStyle/>
          <a:p>
            <a:pPr marL="0" indent="0">
              <a:buNone/>
            </a:pPr>
            <a:r>
              <a:rPr lang="ru-RU" sz="2000" dirty="0">
                <a:latin typeface="Times New Roman" panose="02020603050405020304" pitchFamily="18" charset="0"/>
                <a:cs typeface="Times New Roman" panose="02020603050405020304" pitchFamily="18" charset="0"/>
              </a:rPr>
              <a:t>В этом доме А. И. Тургенев занимал квартиру на третьем этаже. Здесь часто проходили собрания литературного общества «Арзамас», членами которого  были  Карамзин, Жуковский, Батюшков, Вяземский, братья Тургеневы. Частым гостем этого дома бывал   молодой Пушкин. Из окон кабинета, в котором собирались гости, открывается вид на Михайловский замок</a:t>
            </a:r>
            <a:r>
              <a:rPr lang="ru-RU" sz="2000" dirty="0" smtClean="0">
                <a:latin typeface="Times New Roman" panose="02020603050405020304" pitchFamily="18" charset="0"/>
                <a:cs typeface="Times New Roman" panose="02020603050405020304" pitchFamily="18" charset="0"/>
              </a:rPr>
              <a:t>.</a:t>
            </a:r>
            <a:endParaRPr lang="ru-RU" sz="2000" dirty="0">
              <a:latin typeface="Times New Roman" panose="02020603050405020304" pitchFamily="18" charset="0"/>
              <a:cs typeface="Times New Roman" panose="02020603050405020304" pitchFamily="18" charset="0"/>
            </a:endParaRPr>
          </a:p>
        </p:txBody>
      </p:sp>
      <p:pic>
        <p:nvPicPr>
          <p:cNvPr id="4" name="Рисунок 3"/>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6608076" y="1690688"/>
            <a:ext cx="5355323" cy="3570215"/>
          </a:xfrm>
          <a:prstGeom prst="rect">
            <a:avLst/>
          </a:prstGeom>
        </p:spPr>
      </p:pic>
    </p:spTree>
    <p:extLst>
      <p:ext uri="{BB962C8B-B14F-4D97-AF65-F5344CB8AC3E}">
        <p14:creationId xmlns:p14="http://schemas.microsoft.com/office/powerpoint/2010/main" val="1649856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4000" dirty="0">
                <a:latin typeface="Times New Roman" panose="02020603050405020304" pitchFamily="18" charset="0"/>
                <a:cs typeface="Times New Roman" panose="02020603050405020304" pitchFamily="18" charset="0"/>
              </a:rPr>
              <a:t>Театральная пл., 8/</a:t>
            </a:r>
            <a:r>
              <a:rPr lang="ru-RU" sz="4000" dirty="0" err="1">
                <a:latin typeface="Times New Roman" panose="02020603050405020304" pitchFamily="18" charset="0"/>
                <a:cs typeface="Times New Roman" panose="02020603050405020304" pitchFamily="18" charset="0"/>
              </a:rPr>
              <a:t>наб.кан</a:t>
            </a:r>
            <a:r>
              <a:rPr lang="ru-RU" sz="4000" dirty="0">
                <a:latin typeface="Times New Roman" panose="02020603050405020304" pitchFamily="18" charset="0"/>
                <a:cs typeface="Times New Roman" panose="02020603050405020304" pitchFamily="18" charset="0"/>
              </a:rPr>
              <a:t>. Грибоедова 109. Квартира Н</a:t>
            </a:r>
            <a:r>
              <a:rPr lang="ru-RU" sz="4000" dirty="0" smtClean="0">
                <a:latin typeface="Times New Roman" panose="02020603050405020304" pitchFamily="18" charset="0"/>
                <a:cs typeface="Times New Roman" panose="02020603050405020304" pitchFamily="18" charset="0"/>
              </a:rPr>
              <a:t>. В. Всеволожского</a:t>
            </a:r>
            <a:endParaRPr lang="ru-RU" sz="4000"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838200" y="1825625"/>
            <a:ext cx="9234055" cy="4351338"/>
          </a:xfrm>
        </p:spPr>
        <p:txBody>
          <a:bodyPr>
            <a:normAutofit/>
          </a:bodyPr>
          <a:lstStyle/>
          <a:p>
            <a:pPr marL="0" indent="0">
              <a:buNone/>
            </a:pPr>
            <a:r>
              <a:rPr lang="ru-RU" sz="2000" dirty="0">
                <a:latin typeface="Times New Roman" panose="02020603050405020304" pitchFamily="18" charset="0"/>
                <a:cs typeface="Times New Roman" panose="02020603050405020304" pitchFamily="18" charset="0"/>
              </a:rPr>
              <a:t>В этом доме зимой 1818/19 гг. собиралось литературно-политическое </a:t>
            </a:r>
            <a:r>
              <a:rPr lang="ru-RU" sz="2000" dirty="0" smtClean="0">
                <a:latin typeface="Times New Roman" panose="02020603050405020304" pitchFamily="18" charset="0"/>
                <a:cs typeface="Times New Roman" panose="02020603050405020304" pitchFamily="18" charset="0"/>
              </a:rPr>
              <a:t>общество </a:t>
            </a:r>
            <a:r>
              <a:rPr lang="en-US" sz="2000" dirty="0" smtClean="0">
                <a:latin typeface="Times New Roman" panose="02020603050405020304" pitchFamily="18" charset="0"/>
                <a:cs typeface="Times New Roman" panose="02020603050405020304" pitchFamily="18" charset="0"/>
              </a:rPr>
              <a:t>“</a:t>
            </a:r>
            <a:r>
              <a:rPr lang="ru-RU" sz="2000" dirty="0" smtClean="0">
                <a:latin typeface="Times New Roman" panose="02020603050405020304" pitchFamily="18" charset="0"/>
                <a:cs typeface="Times New Roman" panose="02020603050405020304" pitchFamily="18" charset="0"/>
              </a:rPr>
              <a:t>Зеленая лампа</a:t>
            </a:r>
            <a:r>
              <a:rPr lang="en-US" sz="2000" dirty="0" smtClean="0">
                <a:latin typeface="Times New Roman" panose="02020603050405020304" pitchFamily="18" charset="0"/>
                <a:cs typeface="Times New Roman" panose="02020603050405020304" pitchFamily="18" charset="0"/>
              </a:rPr>
              <a:t>”</a:t>
            </a:r>
            <a:r>
              <a:rPr lang="ru-RU" sz="2000" dirty="0" smtClean="0">
                <a:latin typeface="Times New Roman" panose="02020603050405020304" pitchFamily="18" charset="0"/>
                <a:cs typeface="Times New Roman" panose="02020603050405020304" pitchFamily="18" charset="0"/>
              </a:rPr>
              <a:t>, </a:t>
            </a:r>
            <a:r>
              <a:rPr lang="ru-RU" sz="2000" dirty="0">
                <a:latin typeface="Times New Roman" panose="02020603050405020304" pitchFamily="18" charset="0"/>
                <a:cs typeface="Times New Roman" panose="02020603050405020304" pitchFamily="18" charset="0"/>
              </a:rPr>
              <a:t>в которое был вхож и Александр Пушкин. Его участники сидели вокруг стола, над которым висела лампа с темно-зеленым абажуром. Каждый член общества, девизом которого были слова «Свет и надежда», давал клятву хранить в тайне все, что происходило на собраниях.</a:t>
            </a:r>
          </a:p>
        </p:txBody>
      </p:sp>
    </p:spTree>
    <p:extLst>
      <p:ext uri="{BB962C8B-B14F-4D97-AF65-F5344CB8AC3E}">
        <p14:creationId xmlns:p14="http://schemas.microsoft.com/office/powerpoint/2010/main" val="24837952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4000" dirty="0">
                <a:latin typeface="Times New Roman" panose="02020603050405020304" pitchFamily="18" charset="0"/>
                <a:cs typeface="Times New Roman" panose="02020603050405020304" pitchFamily="18" charset="0"/>
              </a:rPr>
              <a:t>Английская набережная, 4</a:t>
            </a:r>
          </a:p>
        </p:txBody>
      </p:sp>
      <p:sp>
        <p:nvSpPr>
          <p:cNvPr id="3" name="Объект 2"/>
          <p:cNvSpPr>
            <a:spLocks noGrp="1"/>
          </p:cNvSpPr>
          <p:nvPr>
            <p:ph idx="1"/>
          </p:nvPr>
        </p:nvSpPr>
        <p:spPr>
          <a:xfrm>
            <a:off x="838200" y="1465407"/>
            <a:ext cx="8679873" cy="4351338"/>
          </a:xfrm>
        </p:spPr>
        <p:txBody>
          <a:bodyPr>
            <a:normAutofit/>
          </a:bodyPr>
          <a:lstStyle/>
          <a:p>
            <a:pPr marL="0" indent="0">
              <a:buNone/>
            </a:pPr>
            <a:r>
              <a:rPr lang="ru-RU" sz="2000" dirty="0">
                <a:latin typeface="Times New Roman" panose="02020603050405020304" pitchFamily="18" charset="0"/>
                <a:cs typeface="Times New Roman" panose="02020603050405020304" pitchFamily="18" charset="0"/>
              </a:rPr>
              <a:t>Дошедший до наших дней  знаменитый особняк принадлежал супругам </a:t>
            </a:r>
            <a:r>
              <a:rPr lang="ru-RU" sz="2000" dirty="0" err="1">
                <a:latin typeface="Times New Roman" panose="02020603050405020304" pitchFamily="18" charset="0"/>
                <a:cs typeface="Times New Roman" panose="02020603050405020304" pitchFamily="18" charset="0"/>
              </a:rPr>
              <a:t>Лаваль</a:t>
            </a:r>
            <a:r>
              <a:rPr lang="ru-RU" sz="2000" dirty="0">
                <a:latin typeface="Times New Roman" panose="02020603050405020304" pitchFamily="18" charset="0"/>
                <a:cs typeface="Times New Roman" panose="02020603050405020304" pitchFamily="18" charset="0"/>
              </a:rPr>
              <a:t>. В этом особняке, одним из  культурных центров Санкт-Петербурга первой половины XIX века, устраивались блестящие литературные и музыкальные  вечера с множеством гостей. Здесь Пушкин читал </a:t>
            </a:r>
            <a:r>
              <a:rPr lang="ru-RU" sz="2000" dirty="0" smtClean="0">
                <a:latin typeface="Times New Roman" panose="02020603050405020304" pitchFamily="18" charset="0"/>
                <a:cs typeface="Times New Roman" panose="02020603050405020304" pitchFamily="18" charset="0"/>
              </a:rPr>
              <a:t>оду </a:t>
            </a:r>
            <a:r>
              <a:rPr lang="ru-RU" sz="2000" dirty="0">
                <a:latin typeface="Times New Roman" panose="02020603050405020304" pitchFamily="18" charset="0"/>
                <a:cs typeface="Times New Roman" panose="02020603050405020304" pitchFamily="18" charset="0"/>
              </a:rPr>
              <a:t>«Вольность» и трагедию «Борис Годунов».</a:t>
            </a:r>
          </a:p>
        </p:txBody>
      </p:sp>
      <p:pic>
        <p:nvPicPr>
          <p:cNvPr id="4" name="Рисунок 3"/>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887827" y="3108918"/>
            <a:ext cx="8580618" cy="3244546"/>
          </a:xfrm>
          <a:prstGeom prst="rect">
            <a:avLst/>
          </a:prstGeom>
        </p:spPr>
      </p:pic>
    </p:spTree>
    <p:extLst>
      <p:ext uri="{BB962C8B-B14F-4D97-AF65-F5344CB8AC3E}">
        <p14:creationId xmlns:p14="http://schemas.microsoft.com/office/powerpoint/2010/main" val="9686963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latin typeface="Times New Roman" panose="02020603050405020304" pitchFamily="18" charset="0"/>
                <a:cs typeface="Times New Roman" panose="02020603050405020304" pitchFamily="18" charset="0"/>
              </a:rPr>
              <a:t>Миллионная улица, </a:t>
            </a:r>
            <a:r>
              <a:rPr lang="ru-RU" dirty="0" smtClean="0">
                <a:latin typeface="Times New Roman" panose="02020603050405020304" pitchFamily="18" charset="0"/>
                <a:cs typeface="Times New Roman" panose="02020603050405020304" pitchFamily="18" charset="0"/>
              </a:rPr>
              <a:t>30. Литературный салон Авдотьи Голицыной</a:t>
            </a:r>
            <a:endParaRPr lang="ru-RU"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838200" y="1825625"/>
            <a:ext cx="7252855" cy="4351338"/>
          </a:xfrm>
        </p:spPr>
        <p:txBody>
          <a:bodyPr>
            <a:normAutofit/>
          </a:bodyPr>
          <a:lstStyle/>
          <a:p>
            <a:pPr marL="0" indent="0">
              <a:buNone/>
            </a:pPr>
            <a:r>
              <a:rPr lang="ru-RU" sz="2000" dirty="0">
                <a:latin typeface="Times New Roman" panose="02020603050405020304" pitchFamily="18" charset="0"/>
                <a:cs typeface="Times New Roman" panose="02020603050405020304" pitchFamily="18" charset="0"/>
              </a:rPr>
              <a:t>Одна из красивейших женщин своего времени, Авдотья Голицына не принимала в своем салоне раньше 10 вечера, за что ее  и прозвали «Княгиня ночи». Молодой Пушкин часто бывал в ее доме и, говорят,  был в нее пылко влюблен. Известны 3 стихотворения поэта, обращенные к  знаменитой красавице.</a:t>
            </a:r>
          </a:p>
        </p:txBody>
      </p:sp>
      <p:pic>
        <p:nvPicPr>
          <p:cNvPr id="4" name="Рисунок 3"/>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8490792" y="1933302"/>
            <a:ext cx="3017051" cy="3905795"/>
          </a:xfrm>
          <a:prstGeom prst="rect">
            <a:avLst/>
          </a:prstGeom>
        </p:spPr>
      </p:pic>
      <p:sp>
        <p:nvSpPr>
          <p:cNvPr id="7" name="Прямоугольник 6"/>
          <p:cNvSpPr/>
          <p:nvPr/>
        </p:nvSpPr>
        <p:spPr>
          <a:xfrm>
            <a:off x="8490791" y="5850235"/>
            <a:ext cx="4206305" cy="923330"/>
          </a:xfrm>
          <a:prstGeom prst="rect">
            <a:avLst/>
          </a:prstGeom>
        </p:spPr>
        <p:txBody>
          <a:bodyPr wrap="square">
            <a:spAutoFit/>
          </a:bodyPr>
          <a:lstStyle/>
          <a:p>
            <a:r>
              <a:rPr lang="ru-RU" dirty="0" smtClean="0">
                <a:latin typeface="Times New Roman" panose="02020603050405020304" pitchFamily="18" charset="0"/>
                <a:cs typeface="Times New Roman" panose="02020603050405020304" pitchFamily="18" charset="0"/>
              </a:rPr>
              <a:t>Алексей Егорович Егоров</a:t>
            </a:r>
          </a:p>
          <a:p>
            <a:r>
              <a:rPr lang="ru-RU" dirty="0" smtClean="0">
                <a:latin typeface="Times New Roman" panose="02020603050405020304" pitchFamily="18" charset="0"/>
                <a:cs typeface="Times New Roman" panose="02020603050405020304" pitchFamily="18" charset="0"/>
              </a:rPr>
              <a:t>Портрет А. И. Голицыной </a:t>
            </a:r>
          </a:p>
          <a:p>
            <a:r>
              <a:rPr lang="ru-RU" dirty="0" smtClean="0">
                <a:latin typeface="Times New Roman" panose="02020603050405020304" pitchFamily="18" charset="0"/>
                <a:cs typeface="Times New Roman" panose="02020603050405020304" pitchFamily="18" charset="0"/>
              </a:rPr>
              <a:t>Первая четверть </a:t>
            </a:r>
            <a:r>
              <a:rPr lang="en-US" dirty="0" smtClean="0">
                <a:latin typeface="Times New Roman" panose="02020603050405020304" pitchFamily="18" charset="0"/>
                <a:cs typeface="Times New Roman" panose="02020603050405020304" pitchFamily="18" charset="0"/>
              </a:rPr>
              <a:t>XIX </a:t>
            </a:r>
            <a:r>
              <a:rPr lang="ru-RU" dirty="0" smtClean="0">
                <a:latin typeface="Times New Roman" panose="02020603050405020304" pitchFamily="18" charset="0"/>
                <a:cs typeface="Times New Roman" panose="02020603050405020304" pitchFamily="18" charset="0"/>
              </a:rPr>
              <a:t>века</a:t>
            </a:r>
            <a:endParaRPr lang="ru-RU"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6113919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4000" dirty="0" smtClean="0">
                <a:latin typeface="Times New Roman" panose="02020603050405020304" pitchFamily="18" charset="0"/>
                <a:cs typeface="Times New Roman" panose="02020603050405020304" pitchFamily="18" charset="0"/>
              </a:rPr>
              <a:t>Дача Китаевой</a:t>
            </a:r>
            <a:r>
              <a:rPr lang="en-US" sz="4000" dirty="0" smtClean="0">
                <a:latin typeface="Times New Roman" panose="02020603050405020304" pitchFamily="18" charset="0"/>
                <a:cs typeface="Times New Roman" panose="02020603050405020304" pitchFamily="18" charset="0"/>
              </a:rPr>
              <a:t>, </a:t>
            </a:r>
            <a:r>
              <a:rPr lang="ru-RU" sz="4000" dirty="0" smtClean="0">
                <a:latin typeface="Times New Roman" panose="02020603050405020304" pitchFamily="18" charset="0"/>
                <a:cs typeface="Times New Roman" panose="02020603050405020304" pitchFamily="18" charset="0"/>
              </a:rPr>
              <a:t>Царское Село</a:t>
            </a:r>
            <a:endParaRPr lang="ru-RU" sz="4000" dirty="0">
              <a:latin typeface="Times New Roman" panose="02020603050405020304" pitchFamily="18" charset="0"/>
              <a:cs typeface="Times New Roman" panose="02020603050405020304" pitchFamily="18" charset="0"/>
            </a:endParaRPr>
          </a:p>
        </p:txBody>
      </p:sp>
      <p:pic>
        <p:nvPicPr>
          <p:cNvPr id="4" name="Объект 3"/>
          <p:cNvPicPr>
            <a:picLocks noGrp="1" noChangeAspect="1"/>
          </p:cNvPicPr>
          <p:nvPr>
            <p:ph idx="1"/>
          </p:nvPr>
        </p:nvPicPr>
        <p:blipFill>
          <a:blip r:embed="rId2" cstate="screen">
            <a:extLst>
              <a:ext uri="{28A0092B-C50C-407E-A947-70E740481C1C}">
                <a14:useLocalDpi xmlns:a14="http://schemas.microsoft.com/office/drawing/2010/main"/>
              </a:ext>
            </a:extLst>
          </a:blip>
          <a:stretch>
            <a:fillRect/>
          </a:stretch>
        </p:blipFill>
        <p:spPr>
          <a:xfrm>
            <a:off x="6277574" y="1690688"/>
            <a:ext cx="5541264" cy="3698748"/>
          </a:xfrm>
        </p:spPr>
      </p:pic>
      <p:sp>
        <p:nvSpPr>
          <p:cNvPr id="5" name="Прямоугольник 4"/>
          <p:cNvSpPr/>
          <p:nvPr/>
        </p:nvSpPr>
        <p:spPr>
          <a:xfrm>
            <a:off x="731520" y="1690688"/>
            <a:ext cx="5364480" cy="4247317"/>
          </a:xfrm>
          <a:prstGeom prst="rect">
            <a:avLst/>
          </a:prstGeom>
        </p:spPr>
        <p:txBody>
          <a:bodyPr wrap="square">
            <a:spAutoFit/>
          </a:bodyPr>
          <a:lstStyle/>
          <a:p>
            <a:r>
              <a:rPr lang="ru-RU" dirty="0">
                <a:latin typeface="Times New Roman" panose="02020603050405020304" pitchFamily="18" charset="0"/>
                <a:cs typeface="Times New Roman" panose="02020603050405020304" pitchFamily="18" charset="0"/>
              </a:rPr>
              <a:t>Дом принадлежал вдове придворного камердинера А. Китаевой. Здесь с мая до середины октября 1831 года поэт с молодой женой провел лучшие месяцы семейной жизни, общался с друзьями, принимал родных и близких, гулял по Екатерининскому парку и окрестностям Царского Села.</a:t>
            </a:r>
          </a:p>
          <a:p>
            <a:endParaRPr lang="ru-RU" dirty="0">
              <a:latin typeface="Times New Roman" panose="02020603050405020304" pitchFamily="18" charset="0"/>
              <a:cs typeface="Times New Roman" panose="02020603050405020304" pitchFamily="18" charset="0"/>
            </a:endParaRPr>
          </a:p>
          <a:p>
            <a:r>
              <a:rPr lang="ru-RU" dirty="0" smtClean="0">
                <a:latin typeface="Times New Roman" panose="02020603050405020304" pitchFamily="18" charset="0"/>
                <a:cs typeface="Times New Roman" panose="02020603050405020304" pitchFamily="18" charset="0"/>
              </a:rPr>
              <a:t>Воссозданные </a:t>
            </a:r>
            <a:r>
              <a:rPr lang="ru-RU" dirty="0">
                <a:latin typeface="Times New Roman" panose="02020603050405020304" pitchFamily="18" charset="0"/>
                <a:cs typeface="Times New Roman" panose="02020603050405020304" pitchFamily="18" charset="0"/>
              </a:rPr>
              <a:t>по воспоминаниям современников интерьеры комнат, а также представленные в экспозиции музея материалы рассказывают о жизни и творчестве Пушкина этого времени. В мезонине дома, стены которого помнят Пушкина, воссоздан кабинет поэта, где были написаны его многие шедевры ("Сказка о царе </a:t>
            </a:r>
            <a:r>
              <a:rPr lang="ru-RU" dirty="0" err="1">
                <a:latin typeface="Times New Roman" panose="02020603050405020304" pitchFamily="18" charset="0"/>
                <a:cs typeface="Times New Roman" panose="02020603050405020304" pitchFamily="18" charset="0"/>
              </a:rPr>
              <a:t>Салтане</a:t>
            </a:r>
            <a:r>
              <a:rPr lang="ru-RU" dirty="0">
                <a:latin typeface="Times New Roman" panose="02020603050405020304" pitchFamily="18" charset="0"/>
                <a:cs typeface="Times New Roman" panose="02020603050405020304" pitchFamily="18" charset="0"/>
              </a:rPr>
              <a:t>", "Письмо Онегина к Татьяне" и др.).</a:t>
            </a:r>
          </a:p>
        </p:txBody>
      </p:sp>
    </p:spTree>
    <p:extLst>
      <p:ext uri="{BB962C8B-B14F-4D97-AF65-F5344CB8AC3E}">
        <p14:creationId xmlns:p14="http://schemas.microsoft.com/office/powerpoint/2010/main" val="2617671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latin typeface="Times New Roman" panose="02020603050405020304" pitchFamily="18" charset="0"/>
                <a:cs typeface="Times New Roman" panose="02020603050405020304" pitchFamily="18" charset="0"/>
              </a:rPr>
              <a:t>Набережная реки Мойки, 12</a:t>
            </a:r>
          </a:p>
        </p:txBody>
      </p:sp>
      <p:sp>
        <p:nvSpPr>
          <p:cNvPr id="3" name="Объект 2"/>
          <p:cNvSpPr>
            <a:spLocks noGrp="1"/>
          </p:cNvSpPr>
          <p:nvPr>
            <p:ph idx="1"/>
          </p:nvPr>
        </p:nvSpPr>
        <p:spPr>
          <a:xfrm>
            <a:off x="838200" y="1825625"/>
            <a:ext cx="6176554" cy="4351338"/>
          </a:xfrm>
        </p:spPr>
        <p:txBody>
          <a:bodyPr>
            <a:normAutofit/>
          </a:bodyPr>
          <a:lstStyle/>
          <a:p>
            <a:pPr marL="0" indent="0">
              <a:buNone/>
            </a:pPr>
            <a:r>
              <a:rPr lang="ru-RU" sz="1800" dirty="0">
                <a:latin typeface="Times New Roman" panose="02020603050405020304" pitchFamily="18" charset="0"/>
                <a:cs typeface="Times New Roman" panose="02020603050405020304" pitchFamily="18" charset="0"/>
              </a:rPr>
              <a:t>Просторную квартиру в доме княгини Волконской Пушкин  нанял  за несколько месяцев до своей гибели. Именно в квартиру на Мойке принесли раненного на дуэли Александра Сергеевича 29 января 1837 года, и здесь он умер,  простившись с женой, детьми  и друзьями. Музей рассказывает о последних месяцах жизни поэта, в рабочем кабинете собраны его личные вещи, в квартире воссоздана обстановка тех лет.</a:t>
            </a:r>
          </a:p>
        </p:txBody>
      </p:sp>
      <p:pic>
        <p:nvPicPr>
          <p:cNvPr id="4" name="Рисунок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014754" y="1825625"/>
            <a:ext cx="4893881" cy="3668894"/>
          </a:xfrm>
          <a:prstGeom prst="rect">
            <a:avLst/>
          </a:prstGeom>
        </p:spPr>
      </p:pic>
    </p:spTree>
    <p:extLst>
      <p:ext uri="{BB962C8B-B14F-4D97-AF65-F5344CB8AC3E}">
        <p14:creationId xmlns:p14="http://schemas.microsoft.com/office/powerpoint/2010/main" val="10653278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4000" dirty="0" smtClean="0">
                <a:latin typeface="Times New Roman" panose="02020603050405020304" pitchFamily="18" charset="0"/>
                <a:cs typeface="Times New Roman" panose="02020603050405020304" pitchFamily="18" charset="0"/>
              </a:rPr>
              <a:t>Место дуэли</a:t>
            </a:r>
            <a:endParaRPr lang="ru-RU" sz="4000"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838200" y="1825625"/>
            <a:ext cx="5849983" cy="4351338"/>
          </a:xfrm>
        </p:spPr>
        <p:txBody>
          <a:bodyPr>
            <a:normAutofit/>
          </a:bodyPr>
          <a:lstStyle/>
          <a:p>
            <a:pPr marL="0" indent="0">
              <a:buNone/>
            </a:pPr>
            <a:r>
              <a:rPr lang="ru-RU" sz="2000" dirty="0">
                <a:latin typeface="Times New Roman" panose="02020603050405020304" pitchFamily="18" charset="0"/>
                <a:cs typeface="Times New Roman" panose="02020603050405020304" pitchFamily="18" charset="0"/>
              </a:rPr>
              <a:t>В небольшом сквере напротив дома № 10 по </a:t>
            </a:r>
            <a:r>
              <a:rPr lang="ru-RU" sz="2000" dirty="0" err="1">
                <a:latin typeface="Times New Roman" panose="02020603050405020304" pitchFamily="18" charset="0"/>
                <a:cs typeface="Times New Roman" panose="02020603050405020304" pitchFamily="18" charset="0"/>
              </a:rPr>
              <a:t>Коломяжскому</a:t>
            </a:r>
            <a:r>
              <a:rPr lang="ru-RU" sz="2000" dirty="0">
                <a:latin typeface="Times New Roman" panose="02020603050405020304" pitchFamily="18" charset="0"/>
                <a:cs typeface="Times New Roman" panose="02020603050405020304" pitchFamily="18" charset="0"/>
              </a:rPr>
              <a:t> проспекту  в 1937 году на предполагаемом месте дуэли Пушкина с Дантесом был установлен монумент. К нему ведет небольшая аллея, в начале которой две гранитные стелы – </a:t>
            </a:r>
            <a:r>
              <a:rPr lang="ru-RU" sz="2000" dirty="0" smtClean="0">
                <a:latin typeface="Times New Roman" panose="02020603050405020304" pitchFamily="18" charset="0"/>
                <a:cs typeface="Times New Roman" panose="02020603050405020304" pitchFamily="18" charset="0"/>
              </a:rPr>
              <a:t>одна </a:t>
            </a:r>
            <a:r>
              <a:rPr lang="ru-RU" sz="2000" dirty="0">
                <a:latin typeface="Times New Roman" panose="02020603050405020304" pitchFamily="18" charset="0"/>
                <a:cs typeface="Times New Roman" panose="02020603050405020304" pitchFamily="18" charset="0"/>
              </a:rPr>
              <a:t>с памятной надписью о дуэли, другая со строчками из стихотворения Лермонтова «Смерть поэта».</a:t>
            </a:r>
          </a:p>
        </p:txBody>
      </p:sp>
      <p:pic>
        <p:nvPicPr>
          <p:cNvPr id="4" name="Рисунок 3"/>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6688183" y="1825625"/>
            <a:ext cx="5179572" cy="3846739"/>
          </a:xfrm>
          <a:prstGeom prst="rect">
            <a:avLst/>
          </a:prstGeom>
        </p:spPr>
      </p:pic>
    </p:spTree>
    <p:extLst>
      <p:ext uri="{BB962C8B-B14F-4D97-AF65-F5344CB8AC3E}">
        <p14:creationId xmlns:p14="http://schemas.microsoft.com/office/powerpoint/2010/main" val="36238835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72440" y="404313"/>
            <a:ext cx="10515600" cy="1325563"/>
          </a:xfrm>
        </p:spPr>
        <p:txBody>
          <a:bodyPr>
            <a:normAutofit/>
          </a:bodyPr>
          <a:lstStyle/>
          <a:p>
            <a:r>
              <a:rPr lang="ru-RU" sz="4000" dirty="0">
                <a:latin typeface="Times New Roman" panose="02020603050405020304" pitchFamily="18" charset="0"/>
                <a:cs typeface="Times New Roman" panose="02020603050405020304" pitchFamily="18" charset="0"/>
              </a:rPr>
              <a:t>Церковь Спаса Нерукотворного образа (Конюшенная)</a:t>
            </a:r>
          </a:p>
        </p:txBody>
      </p:sp>
      <p:sp>
        <p:nvSpPr>
          <p:cNvPr id="3" name="Объект 2"/>
          <p:cNvSpPr>
            <a:spLocks noGrp="1"/>
          </p:cNvSpPr>
          <p:nvPr>
            <p:ph idx="1"/>
          </p:nvPr>
        </p:nvSpPr>
        <p:spPr>
          <a:xfrm>
            <a:off x="472440" y="1838688"/>
            <a:ext cx="7156269" cy="4351338"/>
          </a:xfrm>
        </p:spPr>
        <p:txBody>
          <a:bodyPr>
            <a:normAutofit/>
          </a:bodyPr>
          <a:lstStyle/>
          <a:p>
            <a:pPr marL="0" indent="0">
              <a:buNone/>
            </a:pPr>
            <a:r>
              <a:rPr lang="ru-RU" sz="2000" dirty="0">
                <a:latin typeface="Times New Roman" panose="02020603050405020304" pitchFamily="18" charset="0"/>
                <a:cs typeface="Times New Roman" panose="02020603050405020304" pitchFamily="18" charset="0"/>
              </a:rPr>
              <a:t>Конюшенная пл., 1</a:t>
            </a:r>
          </a:p>
          <a:p>
            <a:pPr marL="0" indent="0">
              <a:buNone/>
            </a:pPr>
            <a:r>
              <a:rPr lang="ru-RU" sz="2000" dirty="0">
                <a:latin typeface="Times New Roman" panose="02020603050405020304" pitchFamily="18" charset="0"/>
                <a:cs typeface="Times New Roman" panose="02020603050405020304" pitchFamily="18" charset="0"/>
              </a:rPr>
              <a:t>В этой небольшой придворной церкви отпевали  Пушкина. Гроб с телом поэта ночью тайно увезли к месту упокоения, в </a:t>
            </a:r>
            <a:r>
              <a:rPr lang="ru-RU" sz="2000" dirty="0" err="1">
                <a:latin typeface="Times New Roman" panose="02020603050405020304" pitchFamily="18" charset="0"/>
                <a:cs typeface="Times New Roman" panose="02020603050405020304" pitchFamily="18" charset="0"/>
              </a:rPr>
              <a:t>Святогорский</a:t>
            </a:r>
            <a:r>
              <a:rPr lang="ru-RU" sz="2000" dirty="0">
                <a:latin typeface="Times New Roman" panose="02020603050405020304" pitchFamily="18" charset="0"/>
                <a:cs typeface="Times New Roman" panose="02020603050405020304" pitchFamily="18" charset="0"/>
              </a:rPr>
              <a:t> монастырь Псковской губернии  – во избежание народных прощаний. Сопровождал тело А.И. Тургенев, и всю дорогу стоял на погребальной повозке старый слуга Александра Сергеевича –  Никита Тимофеевич Козлов.</a:t>
            </a:r>
          </a:p>
          <a:p>
            <a:pPr marL="0" indent="0">
              <a:buNone/>
            </a:pPr>
            <a:endParaRPr lang="ru-RU" sz="2000" dirty="0">
              <a:latin typeface="Times New Roman" panose="02020603050405020304" pitchFamily="18" charset="0"/>
              <a:cs typeface="Times New Roman" panose="02020603050405020304" pitchFamily="18" charset="0"/>
            </a:endParaRPr>
          </a:p>
        </p:txBody>
      </p:sp>
      <p:pic>
        <p:nvPicPr>
          <p:cNvPr id="4" name="Рисунок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445830" y="2272937"/>
            <a:ext cx="4319449" cy="3239587"/>
          </a:xfrm>
          <a:prstGeom prst="rect">
            <a:avLst/>
          </a:prstGeom>
        </p:spPr>
      </p:pic>
    </p:spTree>
    <p:extLst>
      <p:ext uri="{BB962C8B-B14F-4D97-AF65-F5344CB8AC3E}">
        <p14:creationId xmlns:p14="http://schemas.microsoft.com/office/powerpoint/2010/main" val="25193585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latin typeface="Times New Roman" panose="02020603050405020304" pitchFamily="18" charset="0"/>
                <a:cs typeface="Times New Roman" panose="02020603050405020304" pitchFamily="18" charset="0"/>
              </a:rPr>
              <a:t>Царское Село, Императорский лицей</a:t>
            </a:r>
            <a:endParaRPr lang="ru-RU" dirty="0">
              <a:latin typeface="Times New Roman" panose="02020603050405020304" pitchFamily="18" charset="0"/>
              <a:cs typeface="Times New Roman" panose="02020603050405020304" pitchFamily="18" charset="0"/>
            </a:endParaRPr>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a:ext>
            </a:extLst>
          </a:blip>
          <a:stretch>
            <a:fillRect/>
          </a:stretch>
        </p:blipFill>
        <p:spPr>
          <a:xfrm>
            <a:off x="838200" y="1574573"/>
            <a:ext cx="6999514" cy="3350417"/>
          </a:xfrm>
        </p:spPr>
      </p:pic>
      <p:sp>
        <p:nvSpPr>
          <p:cNvPr id="5" name="Прямоугольник 4"/>
          <p:cNvSpPr/>
          <p:nvPr/>
        </p:nvSpPr>
        <p:spPr>
          <a:xfrm>
            <a:off x="838200" y="4924990"/>
            <a:ext cx="6096000" cy="923330"/>
          </a:xfrm>
          <a:prstGeom prst="rect">
            <a:avLst/>
          </a:prstGeom>
        </p:spPr>
        <p:txBody>
          <a:bodyPr wrap="square">
            <a:spAutoFit/>
          </a:bodyPr>
          <a:lstStyle/>
          <a:p>
            <a:r>
              <a:rPr lang="ru-RU" dirty="0" smtClean="0">
                <a:latin typeface="Times New Roman" panose="02020603050405020304" pitchFamily="18" charset="0"/>
                <a:cs typeface="Times New Roman" panose="02020603050405020304" pitchFamily="18" charset="0"/>
              </a:rPr>
              <a:t>Александр Александрович Тон.</a:t>
            </a:r>
          </a:p>
          <a:p>
            <a:r>
              <a:rPr lang="ru-RU" dirty="0" smtClean="0">
                <a:latin typeface="Times New Roman" panose="02020603050405020304" pitchFamily="18" charset="0"/>
                <a:cs typeface="Times New Roman" panose="02020603050405020304" pitchFamily="18" charset="0"/>
              </a:rPr>
              <a:t>Лицей и Императорский Дворец в Царском селе.</a:t>
            </a:r>
          </a:p>
          <a:p>
            <a:r>
              <a:rPr lang="ru-RU" dirty="0" smtClean="0">
                <a:latin typeface="Times New Roman" panose="02020603050405020304" pitchFamily="18" charset="0"/>
                <a:cs typeface="Times New Roman" panose="02020603050405020304" pitchFamily="18" charset="0"/>
              </a:rPr>
              <a:t>1822</a:t>
            </a:r>
            <a:endParaRPr lang="ru-RU" dirty="0">
              <a:latin typeface="Times New Roman" panose="02020603050405020304" pitchFamily="18" charset="0"/>
              <a:cs typeface="Times New Roman" panose="02020603050405020304" pitchFamily="18" charset="0"/>
            </a:endParaRPr>
          </a:p>
        </p:txBody>
      </p:sp>
      <p:sp>
        <p:nvSpPr>
          <p:cNvPr id="6" name="TextBox 5"/>
          <p:cNvSpPr txBox="1"/>
          <p:nvPr/>
        </p:nvSpPr>
        <p:spPr>
          <a:xfrm>
            <a:off x="8084457" y="1574573"/>
            <a:ext cx="3425372" cy="5078313"/>
          </a:xfrm>
          <a:prstGeom prst="rect">
            <a:avLst/>
          </a:prstGeom>
          <a:noFill/>
        </p:spPr>
        <p:txBody>
          <a:bodyPr wrap="square" rtlCol="0">
            <a:spAutoFit/>
          </a:bodyPr>
          <a:lstStyle/>
          <a:p>
            <a:pPr lvl="0" eaLnBrk="0" fontAlgn="base" hangingPunct="0">
              <a:spcBef>
                <a:spcPct val="0"/>
              </a:spcBef>
              <a:spcAft>
                <a:spcPct val="0"/>
              </a:spcAft>
            </a:pPr>
            <a:r>
              <a:rPr lang="ru-RU" altLang="ru-RU" b="1" dirty="0">
                <a:solidFill>
                  <a:srgbClr val="000000"/>
                </a:solidFill>
                <a:latin typeface="Times New Roman" panose="02020603050405020304" pitchFamily="18" charset="0"/>
                <a:cs typeface="Times New Roman" panose="02020603050405020304" pitchFamily="18" charset="0"/>
              </a:rPr>
              <a:t>Лицей </a:t>
            </a:r>
            <a:r>
              <a:rPr lang="ru-RU" altLang="ru-RU" dirty="0">
                <a:solidFill>
                  <a:srgbClr val="000000"/>
                </a:solidFill>
                <a:latin typeface="Times New Roman" panose="02020603050405020304" pitchFamily="18" charset="0"/>
                <a:cs typeface="Times New Roman" panose="02020603050405020304" pitchFamily="18" charset="0"/>
              </a:rPr>
              <a:t>был основан по распоряжению императора Александра I в 1810 году. Он предназначался для обучения дворянских детей. Программа была разработана М. М. Сперанским и ориентирована в первую очередь на подготовку государственных чиновников высших рангов. В лицей принимались дети 10-14 лет; прием осуществлялся каждые три года</a:t>
            </a:r>
            <a:r>
              <a:rPr lang="ru-RU" altLang="ru-RU" dirty="0" smtClean="0">
                <a:solidFill>
                  <a:srgbClr val="000000"/>
                </a:solidFill>
                <a:latin typeface="Times New Roman" panose="02020603050405020304" pitchFamily="18" charset="0"/>
                <a:cs typeface="Times New Roman" panose="02020603050405020304" pitchFamily="18" charset="0"/>
              </a:rPr>
              <a:t>.</a:t>
            </a:r>
            <a:r>
              <a:rPr lang="en-US" altLang="ru-RU" dirty="0" smtClean="0">
                <a:solidFill>
                  <a:srgbClr val="000000"/>
                </a:solidFill>
                <a:latin typeface="Times New Roman" panose="02020603050405020304" pitchFamily="18" charset="0"/>
                <a:cs typeface="Times New Roman" panose="02020603050405020304" pitchFamily="18" charset="0"/>
              </a:rPr>
              <a:t> </a:t>
            </a:r>
            <a:r>
              <a:rPr lang="ru-RU" altLang="ru-RU" dirty="0" smtClean="0">
                <a:solidFill>
                  <a:srgbClr val="000000"/>
                </a:solidFill>
                <a:latin typeface="Times New Roman" panose="02020603050405020304" pitchFamily="18" charset="0"/>
                <a:cs typeface="Times New Roman" panose="02020603050405020304" pitchFamily="18" charset="0"/>
              </a:rPr>
              <a:t>Пушкин обучался в Лицее в период 1811 – 1817 гг. В настоящее время мемориальный музей.</a:t>
            </a:r>
            <a:endParaRPr lang="ru-RU" altLang="ru-RU" dirty="0">
              <a:latin typeface="Times New Roman" panose="02020603050405020304" pitchFamily="18" charset="0"/>
              <a:cs typeface="Times New Roman" panose="02020603050405020304" pitchFamily="18" charset="0"/>
            </a:endParaRPr>
          </a:p>
          <a:p>
            <a:pPr lvl="0" eaLnBrk="0" fontAlgn="base" hangingPunct="0">
              <a:spcBef>
                <a:spcPct val="0"/>
              </a:spcBef>
              <a:spcAft>
                <a:spcPct val="0"/>
              </a:spcAft>
            </a:pPr>
            <a:r>
              <a:rPr lang="ru-RU" altLang="ru-RU" dirty="0">
                <a:solidFill>
                  <a:srgbClr val="000000"/>
                </a:solidFill>
                <a:latin typeface="Times New Roman" panose="02020603050405020304" pitchFamily="18" charset="0"/>
                <a:cs typeface="Times New Roman" panose="02020603050405020304" pitchFamily="18" charset="0"/>
              </a:rPr>
              <a:t>           </a:t>
            </a:r>
          </a:p>
          <a:p>
            <a:endParaRPr lang="ru-RU" dirty="0"/>
          </a:p>
        </p:txBody>
      </p:sp>
      <p:sp>
        <p:nvSpPr>
          <p:cNvPr id="7" name="Rectangle 1"/>
          <p:cNvSpPr>
            <a:spLocks noChangeArrowheads="1"/>
          </p:cNvSpPr>
          <p:nvPr/>
        </p:nvSpPr>
        <p:spPr bwMode="auto">
          <a:xfrm>
            <a:off x="0" y="105490"/>
            <a:ext cx="65" cy="246221"/>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ru-RU" altLang="ru-RU" sz="1600" b="0" i="0" u="none" strike="noStrike" cap="none" normalizeH="0" baseline="0" dirty="0" smtClean="0">
              <a:ln>
                <a:noFill/>
              </a:ln>
              <a:solidFill>
                <a:srgbClr val="000000"/>
              </a:solidFill>
              <a:effectLst/>
              <a:latin typeface="Times New Roman" panose="02020603050405020304" pitchFamily="18" charset="0"/>
              <a:cs typeface="Times New Roman" panose="02020603050405020304" pitchFamily="18" charset="0"/>
            </a:endParaRPr>
          </a:p>
        </p:txBody>
      </p:sp>
      <p:sp>
        <p:nvSpPr>
          <p:cNvPr id="8" name="AutoShape 2" descr="https://imgprx.livejournal.net/ea606f93cde6160088d40e469da186f0628fc6c8/KLm-LHfVYd1R75vK67d6kBCHuCkErg8rq25QhMjilIjMbCPvSYZ5CyRd0a8nRGleKVD_QyHpumAsTnuUvdThcXiCSlViS328qa5-ZwokwO1wN_-z5L2cLpVFWit2of76FtiIZ0kF9OiJQHR7DY2ektd6vCkjFcfdLabJdS4-6xE"/>
          <p:cNvSpPr>
            <a:spLocks noChangeAspect="1" noChangeArrowheads="1"/>
          </p:cNvSpPr>
          <p:nvPr/>
        </p:nvSpPr>
        <p:spPr bwMode="auto">
          <a:xfrm>
            <a:off x="31750" y="220663"/>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Tree>
    <p:extLst>
      <p:ext uri="{BB962C8B-B14F-4D97-AF65-F5344CB8AC3E}">
        <p14:creationId xmlns:p14="http://schemas.microsoft.com/office/powerpoint/2010/main" val="40086001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Объект 3"/>
          <p:cNvPicPr>
            <a:picLocks noGrp="1" noChangeAspect="1"/>
          </p:cNvPicPr>
          <p:nvPr>
            <p:ph idx="1"/>
          </p:nvPr>
        </p:nvPicPr>
        <p:blipFill>
          <a:blip r:embed="rId2" cstate="screen">
            <a:extLst>
              <a:ext uri="{28A0092B-C50C-407E-A947-70E740481C1C}">
                <a14:useLocalDpi xmlns:a14="http://schemas.microsoft.com/office/drawing/2010/main"/>
              </a:ext>
            </a:extLst>
          </a:blip>
          <a:stretch>
            <a:fillRect/>
          </a:stretch>
        </p:blipFill>
        <p:spPr>
          <a:xfrm>
            <a:off x="447333" y="391830"/>
            <a:ext cx="4458496" cy="2969358"/>
          </a:xfrm>
        </p:spPr>
      </p:pic>
      <p:sp>
        <p:nvSpPr>
          <p:cNvPr id="5" name="Прямоугольник 4"/>
          <p:cNvSpPr/>
          <p:nvPr/>
        </p:nvSpPr>
        <p:spPr>
          <a:xfrm>
            <a:off x="345733" y="3361188"/>
            <a:ext cx="6096000" cy="369332"/>
          </a:xfrm>
          <a:prstGeom prst="rect">
            <a:avLst/>
          </a:prstGeom>
        </p:spPr>
        <p:txBody>
          <a:bodyPr>
            <a:spAutoFit/>
          </a:bodyPr>
          <a:lstStyle/>
          <a:p>
            <a:r>
              <a:rPr lang="ru-RU" dirty="0" smtClean="0">
                <a:latin typeface="Times New Roman" panose="02020603050405020304" pitchFamily="18" charset="0"/>
                <a:cs typeface="Times New Roman" panose="02020603050405020304" pitchFamily="18" charset="0"/>
              </a:rPr>
              <a:t>Учебный класс</a:t>
            </a:r>
            <a:endParaRPr lang="ru-RU" dirty="0">
              <a:latin typeface="Times New Roman" panose="02020603050405020304" pitchFamily="18" charset="0"/>
              <a:cs typeface="Times New Roman" panose="02020603050405020304" pitchFamily="18" charset="0"/>
            </a:endParaRPr>
          </a:p>
        </p:txBody>
      </p:sp>
      <p:pic>
        <p:nvPicPr>
          <p:cNvPr id="6" name="Рисунок 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907386" y="391830"/>
            <a:ext cx="4451731" cy="2969304"/>
          </a:xfrm>
          <a:prstGeom prst="rect">
            <a:avLst/>
          </a:prstGeom>
        </p:spPr>
      </p:pic>
      <p:sp>
        <p:nvSpPr>
          <p:cNvPr id="7" name="Прямоугольник 6"/>
          <p:cNvSpPr/>
          <p:nvPr/>
        </p:nvSpPr>
        <p:spPr>
          <a:xfrm>
            <a:off x="5799021" y="3361188"/>
            <a:ext cx="6096000" cy="369332"/>
          </a:xfrm>
          <a:prstGeom prst="rect">
            <a:avLst/>
          </a:prstGeom>
        </p:spPr>
        <p:txBody>
          <a:bodyPr>
            <a:spAutoFit/>
          </a:bodyPr>
          <a:lstStyle/>
          <a:p>
            <a:r>
              <a:rPr lang="ru-RU" dirty="0" smtClean="0">
                <a:latin typeface="Times New Roman" panose="02020603050405020304" pitchFamily="18" charset="0"/>
                <a:cs typeface="Times New Roman" panose="02020603050405020304" pitchFamily="18" charset="0"/>
              </a:rPr>
              <a:t>Комната Пушкина</a:t>
            </a:r>
            <a:endParaRPr lang="ru-RU" dirty="0">
              <a:latin typeface="Times New Roman" panose="02020603050405020304" pitchFamily="18" charset="0"/>
              <a:cs typeface="Times New Roman" panose="02020603050405020304" pitchFamily="18" charset="0"/>
            </a:endParaRPr>
          </a:p>
        </p:txBody>
      </p:sp>
      <p:pic>
        <p:nvPicPr>
          <p:cNvPr id="8" name="Рисунок 7"/>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10800000" flipV="1">
            <a:off x="482894" y="3754203"/>
            <a:ext cx="4422935" cy="2945675"/>
          </a:xfrm>
          <a:prstGeom prst="rect">
            <a:avLst/>
          </a:prstGeom>
        </p:spPr>
      </p:pic>
      <p:sp>
        <p:nvSpPr>
          <p:cNvPr id="9" name="Прямоугольник 8"/>
          <p:cNvSpPr/>
          <p:nvPr/>
        </p:nvSpPr>
        <p:spPr>
          <a:xfrm>
            <a:off x="4905829" y="6330492"/>
            <a:ext cx="6096000" cy="369332"/>
          </a:xfrm>
          <a:prstGeom prst="rect">
            <a:avLst/>
          </a:prstGeom>
        </p:spPr>
        <p:txBody>
          <a:bodyPr>
            <a:spAutoFit/>
          </a:bodyPr>
          <a:lstStyle/>
          <a:p>
            <a:r>
              <a:rPr lang="ru-RU" dirty="0" smtClean="0">
                <a:latin typeface="Times New Roman" panose="02020603050405020304" pitchFamily="18" charset="0"/>
                <a:cs typeface="Times New Roman" panose="02020603050405020304" pitchFamily="18" charset="0"/>
              </a:rPr>
              <a:t>Большой зал</a:t>
            </a:r>
            <a:endParaRPr lang="ru-RU" dirty="0">
              <a:latin typeface="Times New Roman" panose="02020603050405020304" pitchFamily="18" charset="0"/>
              <a:cs typeface="Times New Roman" panose="02020603050405020304" pitchFamily="18" charset="0"/>
            </a:endParaRPr>
          </a:p>
        </p:txBody>
      </p:sp>
      <p:sp>
        <p:nvSpPr>
          <p:cNvPr id="10" name="Прямоугольник 9"/>
          <p:cNvSpPr/>
          <p:nvPr/>
        </p:nvSpPr>
        <p:spPr>
          <a:xfrm>
            <a:off x="5799021" y="4476535"/>
            <a:ext cx="4425635" cy="769441"/>
          </a:xfrm>
          <a:prstGeom prst="rect">
            <a:avLst/>
          </a:prstGeom>
        </p:spPr>
        <p:txBody>
          <a:bodyPr wrap="none">
            <a:spAutoFit/>
          </a:bodyPr>
          <a:lstStyle/>
          <a:p>
            <a:r>
              <a:rPr lang="ru-RU" sz="4400" dirty="0" smtClean="0">
                <a:latin typeface="Times New Roman" panose="02020603050405020304" pitchFamily="18" charset="0"/>
                <a:cs typeface="Times New Roman" panose="02020603050405020304" pitchFamily="18" charset="0"/>
              </a:rPr>
              <a:t>Интерьеры лицея</a:t>
            </a:r>
            <a:endParaRPr lang="ru-RU" sz="4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864592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Объект 3"/>
          <p:cNvPicPr>
            <a:picLocks noGrp="1" noChangeAspect="1"/>
          </p:cNvPicPr>
          <p:nvPr>
            <p:ph idx="1"/>
          </p:nvPr>
        </p:nvPicPr>
        <p:blipFill>
          <a:blip r:embed="rId2">
            <a:extLst>
              <a:ext uri="{28A0092B-C50C-407E-A947-70E740481C1C}">
                <a14:useLocalDpi xmlns:a14="http://schemas.microsoft.com/office/drawing/2010/main"/>
              </a:ext>
            </a:extLst>
          </a:blip>
          <a:stretch>
            <a:fillRect/>
          </a:stretch>
        </p:blipFill>
        <p:spPr>
          <a:xfrm>
            <a:off x="0" y="0"/>
            <a:ext cx="12207393" cy="6197600"/>
          </a:xfrm>
        </p:spPr>
      </p:pic>
      <p:sp>
        <p:nvSpPr>
          <p:cNvPr id="5" name="Прямоугольник 4"/>
          <p:cNvSpPr/>
          <p:nvPr/>
        </p:nvSpPr>
        <p:spPr>
          <a:xfrm>
            <a:off x="0" y="6066972"/>
            <a:ext cx="6028189" cy="646331"/>
          </a:xfrm>
          <a:prstGeom prst="rect">
            <a:avLst/>
          </a:prstGeom>
        </p:spPr>
        <p:txBody>
          <a:bodyPr wrap="none">
            <a:spAutoFit/>
          </a:bodyPr>
          <a:lstStyle/>
          <a:p>
            <a:r>
              <a:rPr lang="ru-RU" dirty="0" smtClean="0">
                <a:latin typeface="Times New Roman" panose="02020603050405020304" pitchFamily="18" charset="0"/>
                <a:cs typeface="Times New Roman" panose="02020603050405020304" pitchFamily="18" charset="0"/>
              </a:rPr>
              <a:t>Илья Ефимович Репин. </a:t>
            </a:r>
          </a:p>
          <a:p>
            <a:r>
              <a:rPr lang="ru-RU" dirty="0" smtClean="0">
                <a:latin typeface="Times New Roman" panose="02020603050405020304" pitchFamily="18" charset="0"/>
                <a:cs typeface="Times New Roman" panose="02020603050405020304" pitchFamily="18" charset="0"/>
              </a:rPr>
              <a:t>А. С. Пушкин на акте в Лицее 8 января 1815 года, 1911 год.</a:t>
            </a:r>
            <a:endParaRPr lang="ru-RU"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5579248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Объект 3"/>
          <p:cNvPicPr>
            <a:picLocks noGrp="1" noChangeAspect="1"/>
          </p:cNvPicPr>
          <p:nvPr>
            <p:ph idx="1"/>
          </p:nvPr>
        </p:nvPicPr>
        <p:blipFill>
          <a:blip r:embed="rId2">
            <a:extLst>
              <a:ext uri="{28A0092B-C50C-407E-A947-70E740481C1C}">
                <a14:useLocalDpi xmlns:a14="http://schemas.microsoft.com/office/drawing/2010/main"/>
              </a:ext>
            </a:extLst>
          </a:blip>
          <a:stretch>
            <a:fillRect/>
          </a:stretch>
        </p:blipFill>
        <p:spPr>
          <a:xfrm>
            <a:off x="410183" y="365125"/>
            <a:ext cx="7423331" cy="5231266"/>
          </a:xfrm>
        </p:spPr>
      </p:pic>
      <p:sp>
        <p:nvSpPr>
          <p:cNvPr id="5" name="Прямоугольник 4"/>
          <p:cNvSpPr/>
          <p:nvPr/>
        </p:nvSpPr>
        <p:spPr>
          <a:xfrm>
            <a:off x="7988977" y="239875"/>
            <a:ext cx="2649994" cy="3416320"/>
          </a:xfrm>
          <a:prstGeom prst="rect">
            <a:avLst/>
          </a:prstGeom>
        </p:spPr>
        <p:txBody>
          <a:bodyPr wrap="square">
            <a:spAutoFit/>
          </a:bodyPr>
          <a:lstStyle/>
          <a:p>
            <a:r>
              <a:rPr lang="en-US" dirty="0" smtClean="0">
                <a:latin typeface="Times New Roman" panose="02020603050405020304" pitchFamily="18" charset="0"/>
                <a:cs typeface="Times New Roman" panose="02020603050405020304" pitchFamily="18" charset="0"/>
              </a:rPr>
              <a:t>“…</a:t>
            </a:r>
            <a:r>
              <a:rPr lang="ru-RU" dirty="0" smtClean="0">
                <a:latin typeface="Times New Roman" panose="02020603050405020304" pitchFamily="18" charset="0"/>
                <a:cs typeface="Times New Roman" panose="02020603050405020304" pitchFamily="18" charset="0"/>
              </a:rPr>
              <a:t>Вы </a:t>
            </a:r>
            <a:r>
              <a:rPr lang="ru-RU" dirty="0">
                <a:latin typeface="Times New Roman" panose="02020603050405020304" pitchFamily="18" charset="0"/>
                <a:cs typeface="Times New Roman" panose="02020603050405020304" pitchFamily="18" charset="0"/>
              </a:rPr>
              <a:t>помните: текла за ратью рать,</a:t>
            </a:r>
            <a:r>
              <a:rPr lang="ru-RU" dirty="0" smtClean="0">
                <a:latin typeface="Times New Roman" panose="02020603050405020304" pitchFamily="18" charset="0"/>
                <a:cs typeface="Times New Roman" panose="02020603050405020304" pitchFamily="18" charset="0"/>
              </a:rPr>
              <a:t/>
            </a:r>
            <a:br>
              <a:rPr lang="ru-RU" dirty="0" smtClean="0">
                <a:latin typeface="Times New Roman" panose="02020603050405020304" pitchFamily="18" charset="0"/>
                <a:cs typeface="Times New Roman" panose="02020603050405020304" pitchFamily="18" charset="0"/>
              </a:rPr>
            </a:br>
            <a:endParaRPr lang="en-US" dirty="0" smtClean="0">
              <a:latin typeface="Times New Roman" panose="02020603050405020304" pitchFamily="18" charset="0"/>
              <a:cs typeface="Times New Roman" panose="02020603050405020304" pitchFamily="18" charset="0"/>
            </a:endParaRPr>
          </a:p>
          <a:p>
            <a:r>
              <a:rPr lang="ru-RU" dirty="0" smtClean="0">
                <a:latin typeface="Times New Roman" panose="02020603050405020304" pitchFamily="18" charset="0"/>
                <a:cs typeface="Times New Roman" panose="02020603050405020304" pitchFamily="18" charset="0"/>
              </a:rPr>
              <a:t>Со </a:t>
            </a:r>
            <a:r>
              <a:rPr lang="ru-RU" dirty="0">
                <a:latin typeface="Times New Roman" panose="02020603050405020304" pitchFamily="18" charset="0"/>
                <a:cs typeface="Times New Roman" panose="02020603050405020304" pitchFamily="18" charset="0"/>
              </a:rPr>
              <a:t>старшими мы братьями прощались</a:t>
            </a:r>
            <a:r>
              <a:rPr lang="ru-RU" dirty="0" smtClean="0">
                <a:latin typeface="Times New Roman" panose="02020603050405020304" pitchFamily="18" charset="0"/>
                <a:cs typeface="Times New Roman" panose="02020603050405020304" pitchFamily="18" charset="0"/>
              </a:rPr>
              <a:t/>
            </a:r>
            <a:br>
              <a:rPr lang="ru-RU" dirty="0" smtClean="0">
                <a:latin typeface="Times New Roman" panose="02020603050405020304" pitchFamily="18" charset="0"/>
                <a:cs typeface="Times New Roman" panose="02020603050405020304" pitchFamily="18" charset="0"/>
              </a:rPr>
            </a:br>
            <a:endParaRPr lang="en-US" dirty="0" smtClean="0">
              <a:latin typeface="Times New Roman" panose="02020603050405020304" pitchFamily="18" charset="0"/>
              <a:cs typeface="Times New Roman" panose="02020603050405020304" pitchFamily="18" charset="0"/>
            </a:endParaRPr>
          </a:p>
          <a:p>
            <a:r>
              <a:rPr lang="ru-RU" dirty="0" smtClean="0">
                <a:latin typeface="Times New Roman" panose="02020603050405020304" pitchFamily="18" charset="0"/>
                <a:cs typeface="Times New Roman" panose="02020603050405020304" pitchFamily="18" charset="0"/>
              </a:rPr>
              <a:t>И </a:t>
            </a:r>
            <a:r>
              <a:rPr lang="ru-RU" dirty="0">
                <a:latin typeface="Times New Roman" panose="02020603050405020304" pitchFamily="18" charset="0"/>
                <a:cs typeface="Times New Roman" panose="02020603050405020304" pitchFamily="18" charset="0"/>
              </a:rPr>
              <a:t>в сень наук с досадой возвращались,</a:t>
            </a:r>
            <a:r>
              <a:rPr lang="ru-RU" dirty="0" smtClean="0">
                <a:latin typeface="Times New Roman" panose="02020603050405020304" pitchFamily="18" charset="0"/>
                <a:cs typeface="Times New Roman" panose="02020603050405020304" pitchFamily="18" charset="0"/>
              </a:rPr>
              <a:t/>
            </a:r>
            <a:br>
              <a:rPr lang="ru-RU" dirty="0" smtClean="0">
                <a:latin typeface="Times New Roman" panose="02020603050405020304" pitchFamily="18" charset="0"/>
                <a:cs typeface="Times New Roman" panose="02020603050405020304" pitchFamily="18" charset="0"/>
              </a:rPr>
            </a:br>
            <a:endParaRPr lang="en-US" dirty="0" smtClean="0">
              <a:latin typeface="Times New Roman" panose="02020603050405020304" pitchFamily="18" charset="0"/>
              <a:cs typeface="Times New Roman" panose="02020603050405020304" pitchFamily="18" charset="0"/>
            </a:endParaRPr>
          </a:p>
          <a:p>
            <a:r>
              <a:rPr lang="ru-RU" dirty="0" smtClean="0">
                <a:latin typeface="Times New Roman" panose="02020603050405020304" pitchFamily="18" charset="0"/>
                <a:cs typeface="Times New Roman" panose="02020603050405020304" pitchFamily="18" charset="0"/>
              </a:rPr>
              <a:t>Завидуя </a:t>
            </a:r>
            <a:r>
              <a:rPr lang="ru-RU" dirty="0">
                <a:latin typeface="Times New Roman" panose="02020603050405020304" pitchFamily="18" charset="0"/>
                <a:cs typeface="Times New Roman" panose="02020603050405020304" pitchFamily="18" charset="0"/>
              </a:rPr>
              <a:t>тому, кто умирать</a:t>
            </a:r>
            <a:r>
              <a:rPr lang="ru-RU" dirty="0" smtClean="0">
                <a:latin typeface="Times New Roman" panose="02020603050405020304" pitchFamily="18" charset="0"/>
                <a:cs typeface="Times New Roman" panose="02020603050405020304" pitchFamily="18" charset="0"/>
              </a:rPr>
              <a:t/>
            </a:r>
            <a:br>
              <a:rPr lang="ru-RU" dirty="0" smtClean="0">
                <a:latin typeface="Times New Roman" panose="02020603050405020304" pitchFamily="18" charset="0"/>
                <a:cs typeface="Times New Roman" panose="02020603050405020304" pitchFamily="18" charset="0"/>
              </a:rPr>
            </a:br>
            <a:r>
              <a:rPr lang="ru-RU" dirty="0">
                <a:latin typeface="Times New Roman" panose="02020603050405020304" pitchFamily="18" charset="0"/>
                <a:cs typeface="Times New Roman" panose="02020603050405020304" pitchFamily="18" charset="0"/>
              </a:rPr>
              <a:t>Шел мимо нас… </a:t>
            </a:r>
            <a:r>
              <a:rPr lang="en-US" dirty="0" smtClean="0">
                <a:latin typeface="Times New Roman" panose="02020603050405020304" pitchFamily="18" charset="0"/>
                <a:cs typeface="Times New Roman" panose="02020603050405020304" pitchFamily="18" charset="0"/>
              </a:rPr>
              <a:t>”</a:t>
            </a:r>
            <a:endParaRPr lang="ru-RU" dirty="0">
              <a:latin typeface="Times New Roman" panose="02020603050405020304" pitchFamily="18" charset="0"/>
              <a:cs typeface="Times New Roman" panose="02020603050405020304" pitchFamily="18" charset="0"/>
            </a:endParaRPr>
          </a:p>
        </p:txBody>
      </p:sp>
      <p:sp>
        <p:nvSpPr>
          <p:cNvPr id="6" name="Прямоугольник 5"/>
          <p:cNvSpPr/>
          <p:nvPr/>
        </p:nvSpPr>
        <p:spPr>
          <a:xfrm>
            <a:off x="7988977" y="3656195"/>
            <a:ext cx="6096000" cy="369332"/>
          </a:xfrm>
          <a:prstGeom prst="rect">
            <a:avLst/>
          </a:prstGeom>
        </p:spPr>
        <p:txBody>
          <a:bodyPr>
            <a:spAutoFit/>
          </a:bodyPr>
          <a:lstStyle/>
          <a:p>
            <a:r>
              <a:rPr lang="ru-RU" dirty="0">
                <a:latin typeface="Times New Roman" panose="02020603050405020304" pitchFamily="18" charset="0"/>
                <a:cs typeface="Times New Roman" panose="02020603050405020304" pitchFamily="18" charset="0"/>
              </a:rPr>
              <a:t>о</a:t>
            </a:r>
            <a:r>
              <a:rPr lang="ru-RU" dirty="0" smtClean="0">
                <a:latin typeface="Times New Roman" panose="02020603050405020304" pitchFamily="18" charset="0"/>
                <a:cs typeface="Times New Roman" panose="02020603050405020304" pitchFamily="18" charset="0"/>
              </a:rPr>
              <a:t>ктябрь 1836 г.</a:t>
            </a:r>
            <a:endParaRPr lang="ru-RU"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1919620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3600" dirty="0" smtClean="0">
                <a:latin typeface="Times New Roman" panose="02020603050405020304" pitchFamily="18" charset="0"/>
                <a:cs typeface="Times New Roman" panose="02020603050405020304" pitchFamily="18" charset="0"/>
              </a:rPr>
              <a:t>Памятный знак </a:t>
            </a:r>
            <a:r>
              <a:rPr lang="en-US" sz="3600" dirty="0" smtClean="0">
                <a:latin typeface="Times New Roman" panose="02020603050405020304" pitchFamily="18" charset="0"/>
                <a:cs typeface="Times New Roman" panose="02020603050405020304" pitchFamily="18" charset="0"/>
              </a:rPr>
              <a:t>“</a:t>
            </a:r>
            <a:r>
              <a:rPr lang="en-US" sz="3600" dirty="0" err="1" smtClean="0">
                <a:latin typeface="Times New Roman" panose="02020603050405020304" pitchFamily="18" charset="0"/>
                <a:cs typeface="Times New Roman" panose="02020603050405020304" pitchFamily="18" charset="0"/>
              </a:rPr>
              <a:t>Genio</a:t>
            </a:r>
            <a:r>
              <a:rPr lang="en-US" sz="3600" dirty="0" smtClean="0">
                <a:latin typeface="Times New Roman" panose="02020603050405020304" pitchFamily="18" charset="0"/>
                <a:cs typeface="Times New Roman" panose="02020603050405020304" pitchFamily="18" charset="0"/>
              </a:rPr>
              <a:t> Loci”</a:t>
            </a:r>
            <a:endParaRPr lang="ru-RU" sz="3600" dirty="0">
              <a:latin typeface="Times New Roman" panose="02020603050405020304" pitchFamily="18" charset="0"/>
              <a:cs typeface="Times New Roman" panose="02020603050405020304" pitchFamily="18" charset="0"/>
            </a:endParaRPr>
          </a:p>
        </p:txBody>
      </p:sp>
      <p:pic>
        <p:nvPicPr>
          <p:cNvPr id="4" name="Объект 3"/>
          <p:cNvPicPr>
            <a:picLocks noGrp="1" noChangeAspect="1"/>
          </p:cNvPicPr>
          <p:nvPr>
            <p:ph idx="1"/>
          </p:nvPr>
        </p:nvPicPr>
        <p:blipFill>
          <a:blip r:embed="rId2" cstate="screen">
            <a:extLst>
              <a:ext uri="{28A0092B-C50C-407E-A947-70E740481C1C}">
                <a14:useLocalDpi xmlns:a14="http://schemas.microsoft.com/office/drawing/2010/main"/>
              </a:ext>
            </a:extLst>
          </a:blip>
          <a:stretch>
            <a:fillRect/>
          </a:stretch>
        </p:blipFill>
        <p:spPr>
          <a:xfrm>
            <a:off x="838200" y="1690688"/>
            <a:ext cx="7160723" cy="4784258"/>
          </a:xfrm>
        </p:spPr>
      </p:pic>
      <p:sp>
        <p:nvSpPr>
          <p:cNvPr id="5" name="Прямоугольник 4"/>
          <p:cNvSpPr/>
          <p:nvPr/>
        </p:nvSpPr>
        <p:spPr>
          <a:xfrm>
            <a:off x="8079789" y="1683205"/>
            <a:ext cx="3879982" cy="5047536"/>
          </a:xfrm>
          <a:prstGeom prst="rect">
            <a:avLst/>
          </a:prstGeom>
        </p:spPr>
        <p:txBody>
          <a:bodyPr wrap="square">
            <a:spAutoFit/>
          </a:bodyPr>
          <a:lstStyle/>
          <a:p>
            <a:r>
              <a:rPr lang="ru-RU" sz="1400" dirty="0" smtClean="0">
                <a:latin typeface="Times New Roman" panose="02020603050405020304" pitchFamily="18" charset="0"/>
                <a:cs typeface="Times New Roman" panose="02020603050405020304" pitchFamily="18" charset="0"/>
              </a:rPr>
              <a:t>Памятный знак представляет собой </a:t>
            </a:r>
            <a:r>
              <a:rPr lang="ru-RU" sz="1400" dirty="0" err="1" smtClean="0">
                <a:latin typeface="Times New Roman" panose="02020603050405020304" pitchFamily="18" charset="0"/>
                <a:cs typeface="Times New Roman" panose="02020603050405020304" pitchFamily="18" charset="0"/>
              </a:rPr>
              <a:t>отёсаную</a:t>
            </a:r>
            <a:r>
              <a:rPr lang="ru-RU" sz="1400" dirty="0" smtClean="0">
                <a:latin typeface="Times New Roman" panose="02020603050405020304" pitchFamily="18" charset="0"/>
                <a:cs typeface="Times New Roman" panose="02020603050405020304" pitchFamily="18" charset="0"/>
              </a:rPr>
              <a:t> глыбу красного гранита, на лицевой стороне которой высечены слова: «</a:t>
            </a:r>
            <a:r>
              <a:rPr lang="ru-RU" sz="1400" dirty="0" err="1" smtClean="0">
                <a:latin typeface="Times New Roman" panose="02020603050405020304" pitchFamily="18" charset="0"/>
                <a:cs typeface="Times New Roman" panose="02020603050405020304" pitchFamily="18" charset="0"/>
              </a:rPr>
              <a:t>Genio</a:t>
            </a:r>
            <a:r>
              <a:rPr lang="ru-RU" sz="1400" dirty="0" smtClean="0">
                <a:latin typeface="Times New Roman" panose="02020603050405020304" pitchFamily="18" charset="0"/>
                <a:cs typeface="Times New Roman" panose="02020603050405020304" pitchFamily="18" charset="0"/>
              </a:rPr>
              <a:t> </a:t>
            </a:r>
            <a:r>
              <a:rPr lang="ru-RU" sz="1400" dirty="0" err="1" smtClean="0">
                <a:latin typeface="Times New Roman" panose="02020603050405020304" pitchFamily="18" charset="0"/>
                <a:cs typeface="Times New Roman" panose="02020603050405020304" pitchFamily="18" charset="0"/>
              </a:rPr>
              <a:t>loci</a:t>
            </a:r>
            <a:r>
              <a:rPr lang="ru-RU" sz="1400" dirty="0" smtClean="0">
                <a:latin typeface="Times New Roman" panose="02020603050405020304" pitchFamily="18" charset="0"/>
                <a:cs typeface="Times New Roman" panose="02020603050405020304" pitchFamily="18" charset="0"/>
              </a:rPr>
              <a:t>», что в переводе с латыни означает «Гению места». Первоначально памятный знак был установлен лицеистами первого выпуска Царскосельского лицея с согласия директора Е. Энгельгардта в августе 1817 года. После смерти А.С. Пушкина в 1837 году памятный знак стал восприниматься как памятник поэту, установленный ещё при жизни — именно здесь, в годы учёбы в лицее раскрывался гений будущего всемирно известного поэта. В 1844 году, когда Царскосельский лицей был переведён в Санкт-Петербург на Каменноостровский проспект, памятный знак был также перенесён, однако позже — утрачен. В 1999 году к 200-летию со дня рождения А.С. Пушкина памятный знак был восстановлен по инициативе и на средства жителей г. Пушкина. </a:t>
            </a:r>
            <a:endParaRPr lang="en-US" sz="1400" dirty="0" smtClean="0">
              <a:latin typeface="Times New Roman" panose="02020603050405020304" pitchFamily="18" charset="0"/>
              <a:cs typeface="Times New Roman" panose="02020603050405020304" pitchFamily="18" charset="0"/>
            </a:endParaRPr>
          </a:p>
          <a:p>
            <a:r>
              <a:rPr lang="ru-RU" sz="1400" dirty="0" smtClean="0">
                <a:latin typeface="Times New Roman" panose="02020603050405020304" pitchFamily="18" charset="0"/>
                <a:cs typeface="Times New Roman" panose="02020603050405020304" pitchFamily="18" charset="0"/>
              </a:rPr>
              <a:t>Размер памятного знака 100х50 см. Открыт 6 июня 1999 г. Архитектор: А.А. </a:t>
            </a:r>
            <a:r>
              <a:rPr lang="ru-RU" sz="1400" dirty="0" err="1" smtClean="0">
                <a:latin typeface="Times New Roman" panose="02020603050405020304" pitchFamily="18" charset="0"/>
                <a:cs typeface="Times New Roman" panose="02020603050405020304" pitchFamily="18" charset="0"/>
              </a:rPr>
              <a:t>Вайсман</a:t>
            </a:r>
            <a:r>
              <a:rPr lang="ru-RU" sz="1400" dirty="0" smtClean="0">
                <a:latin typeface="Times New Roman" panose="02020603050405020304" pitchFamily="18" charset="0"/>
                <a:cs typeface="Times New Roman" panose="02020603050405020304" pitchFamily="18" charset="0"/>
              </a:rPr>
              <a:t>, автор проекта: Ю.Э. </a:t>
            </a:r>
            <a:r>
              <a:rPr lang="ru-RU" sz="1400" dirty="0" err="1" smtClean="0">
                <a:latin typeface="Times New Roman" panose="02020603050405020304" pitchFamily="18" charset="0"/>
                <a:cs typeface="Times New Roman" panose="02020603050405020304" pitchFamily="18" charset="0"/>
              </a:rPr>
              <a:t>Гуттовский</a:t>
            </a:r>
            <a:endParaRPr lang="ru-RU" sz="1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0070807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latin typeface="Times New Roman" panose="02020603050405020304" pitchFamily="18" charset="0"/>
                <a:cs typeface="Times New Roman" panose="02020603050405020304" pitchFamily="18" charset="0"/>
              </a:rPr>
              <a:t>Лицейский сад</a:t>
            </a:r>
            <a:endParaRPr lang="ru-RU"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838200" y="1594140"/>
            <a:ext cx="4980709" cy="4351338"/>
          </a:xfrm>
        </p:spPr>
        <p:txBody>
          <a:bodyPr>
            <a:normAutofit lnSpcReduction="10000"/>
          </a:bodyPr>
          <a:lstStyle/>
          <a:p>
            <a:pPr marL="0" indent="0">
              <a:buNone/>
            </a:pPr>
            <a:r>
              <a:rPr lang="ru-RU" sz="2000" dirty="0">
                <a:latin typeface="Times New Roman" panose="02020603050405020304" pitchFamily="18" charset="0"/>
                <a:cs typeface="Times New Roman" panose="02020603050405020304" pitchFamily="18" charset="0"/>
              </a:rPr>
              <a:t>В те годы, когда в Царскосельском лицее учился Александр </a:t>
            </a:r>
            <a:r>
              <a:rPr lang="ru-RU" sz="2000" dirty="0" err="1">
                <a:latin typeface="Times New Roman" panose="02020603050405020304" pitchFamily="18" charset="0"/>
                <a:cs typeface="Times New Roman" panose="02020603050405020304" pitchFamily="18" charset="0"/>
              </a:rPr>
              <a:t>Сергевич</a:t>
            </a:r>
            <a:r>
              <a:rPr lang="ru-RU" sz="2000" dirty="0">
                <a:latin typeface="Times New Roman" panose="02020603050405020304" pitchFamily="18" charset="0"/>
                <a:cs typeface="Times New Roman" panose="02020603050405020304" pitchFamily="18" charset="0"/>
              </a:rPr>
              <a:t> Пушкин, между дикой березовой рощей и лицеем была достаточно узкая, совсем не облагороженная площадка. Лицеисты тогда гуляли в саду, где не могли даже поиграть. Вскоре стало понятно, что лицею нужна своя собственная площадка. В 1818 году такая площадка была выделена, и там обустроили сад так, чтобы он соответствовал всем потребностям лицеистов. Лицейский сад был огромным. Каждый класс имел там свой садик. В передней части сада стояла беседка в тени старых лип. Рядом с беседкой находилась огромная площадка, посыпанная песком, где лицеисты могли играть.</a:t>
            </a:r>
          </a:p>
        </p:txBody>
      </p:sp>
      <p:pic>
        <p:nvPicPr>
          <p:cNvPr id="5" name="Рисунок 4"/>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5948021" y="1594140"/>
            <a:ext cx="5784470" cy="3859068"/>
          </a:xfrm>
          <a:prstGeom prst="rect">
            <a:avLst/>
          </a:prstGeom>
        </p:spPr>
      </p:pic>
      <p:sp>
        <p:nvSpPr>
          <p:cNvPr id="7" name="Прямоугольник 6"/>
          <p:cNvSpPr/>
          <p:nvPr/>
        </p:nvSpPr>
        <p:spPr>
          <a:xfrm>
            <a:off x="5948021" y="5453208"/>
            <a:ext cx="6096000" cy="369332"/>
          </a:xfrm>
          <a:prstGeom prst="rect">
            <a:avLst/>
          </a:prstGeom>
        </p:spPr>
        <p:txBody>
          <a:bodyPr wrap="square">
            <a:spAutoFit/>
          </a:bodyPr>
          <a:lstStyle/>
          <a:p>
            <a:r>
              <a:rPr lang="ru-RU" dirty="0" smtClean="0">
                <a:latin typeface="Times New Roman" panose="02020603050405020304" pitchFamily="18" charset="0"/>
                <a:cs typeface="Times New Roman" panose="02020603050405020304" pitchFamily="18" charset="0"/>
              </a:rPr>
              <a:t>Из рисунков лицеистов</a:t>
            </a:r>
            <a:endParaRPr lang="ru-RU"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1075162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4000" dirty="0" smtClean="0">
                <a:latin typeface="Times New Roman" panose="02020603050405020304" pitchFamily="18" charset="0"/>
                <a:cs typeface="Times New Roman" panose="02020603050405020304" pitchFamily="18" charset="0"/>
              </a:rPr>
              <a:t>Памятник А. С. Пушкину в Лицейском Саду</a:t>
            </a:r>
            <a:endParaRPr lang="ru-RU" sz="4000" dirty="0">
              <a:latin typeface="Times New Roman" panose="02020603050405020304" pitchFamily="18" charset="0"/>
              <a:cs typeface="Times New Roman" panose="02020603050405020304" pitchFamily="18" charset="0"/>
            </a:endParaRPr>
          </a:p>
        </p:txBody>
      </p:sp>
      <p:sp>
        <p:nvSpPr>
          <p:cNvPr id="5" name="Прямоугольник 4"/>
          <p:cNvSpPr/>
          <p:nvPr/>
        </p:nvSpPr>
        <p:spPr>
          <a:xfrm>
            <a:off x="5916923" y="1479261"/>
            <a:ext cx="5638800" cy="2308324"/>
          </a:xfrm>
          <a:prstGeom prst="rect">
            <a:avLst/>
          </a:prstGeom>
        </p:spPr>
        <p:txBody>
          <a:bodyPr wrap="square">
            <a:spAutoFit/>
          </a:bodyPr>
          <a:lstStyle/>
          <a:p>
            <a:r>
              <a:rPr lang="ru-RU" dirty="0" smtClean="0">
                <a:latin typeface="Times New Roman" panose="02020603050405020304" pitchFamily="18" charset="0"/>
                <a:cs typeface="Times New Roman" panose="02020603050405020304" pitchFamily="18" charset="0"/>
              </a:rPr>
              <a:t>26 </a:t>
            </a:r>
            <a:r>
              <a:rPr lang="ru-RU" dirty="0">
                <a:latin typeface="Times New Roman" panose="02020603050405020304" pitchFamily="18" charset="0"/>
                <a:cs typeface="Times New Roman" panose="02020603050405020304" pitchFamily="18" charset="0"/>
              </a:rPr>
              <a:t>мая 1899 года на территории Лицейского сада был установлен памятник А. С. Пушкину работы скульптора Р. Р. Баха. Его открытие было приурочено к 100-летию со дня рождения поэта. Памятник был отлит из бронзы в художественной студии Н. Штанге. Лицейский сад и памятник А. С. Пушкину принадлежат к списку объектов культурного наследия и охраняются государством. </a:t>
            </a:r>
          </a:p>
        </p:txBody>
      </p:sp>
      <p:pic>
        <p:nvPicPr>
          <p:cNvPr id="7" name="Объект 6"/>
          <p:cNvPicPr>
            <a:picLocks noGrp="1" noChangeAspect="1"/>
          </p:cNvPicPr>
          <p:nvPr>
            <p:ph idx="1"/>
          </p:nvPr>
        </p:nvPicPr>
        <p:blipFill>
          <a:blip r:embed="rId2" cstate="print">
            <a:extLst>
              <a:ext uri="{28A0092B-C50C-407E-A947-70E740481C1C}">
                <a14:useLocalDpi xmlns:a14="http://schemas.microsoft.com/office/drawing/2010/main"/>
              </a:ext>
            </a:extLst>
          </a:blip>
          <a:stretch>
            <a:fillRect/>
          </a:stretch>
        </p:blipFill>
        <p:spPr>
          <a:xfrm>
            <a:off x="939678" y="1479261"/>
            <a:ext cx="4977245" cy="3320533"/>
          </a:xfrm>
        </p:spPr>
      </p:pic>
    </p:spTree>
    <p:extLst>
      <p:ext uri="{BB962C8B-B14F-4D97-AF65-F5344CB8AC3E}">
        <p14:creationId xmlns:p14="http://schemas.microsoft.com/office/powerpoint/2010/main" val="36489502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4000" dirty="0" smtClean="0">
                <a:latin typeface="Times New Roman" panose="02020603050405020304" pitchFamily="18" charset="0"/>
                <a:cs typeface="Times New Roman" panose="02020603050405020304" pitchFamily="18" charset="0"/>
              </a:rPr>
              <a:t>Фонтанка, 185</a:t>
            </a:r>
            <a:endParaRPr lang="ru-RU" sz="4000"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838200" y="1825624"/>
            <a:ext cx="4551218" cy="5032375"/>
          </a:xfrm>
        </p:spPr>
        <p:txBody>
          <a:bodyPr>
            <a:normAutofit/>
          </a:bodyPr>
          <a:lstStyle/>
          <a:p>
            <a:pPr marL="0" indent="0">
              <a:buNone/>
            </a:pPr>
            <a:r>
              <a:rPr lang="ru-RU" sz="2000" dirty="0">
                <a:latin typeface="Times New Roman" panose="02020603050405020304" pitchFamily="18" charset="0"/>
                <a:cs typeface="Times New Roman" panose="02020603050405020304" pitchFamily="18" charset="0"/>
              </a:rPr>
              <a:t>Часть города между Мойкой и Фонтанкой в </a:t>
            </a:r>
            <a:r>
              <a:rPr lang="en-US" sz="2000" dirty="0" smtClean="0">
                <a:latin typeface="Times New Roman" panose="02020603050405020304" pitchFamily="18" charset="0"/>
                <a:cs typeface="Times New Roman" panose="02020603050405020304" pitchFamily="18" charset="0"/>
              </a:rPr>
              <a:t>XIX </a:t>
            </a:r>
            <a:r>
              <a:rPr lang="ru-RU" sz="2000" dirty="0" smtClean="0">
                <a:latin typeface="Times New Roman" panose="02020603050405020304" pitchFamily="18" charset="0"/>
                <a:cs typeface="Times New Roman" panose="02020603050405020304" pitchFamily="18" charset="0"/>
              </a:rPr>
              <a:t>веке называлась </a:t>
            </a:r>
            <a:r>
              <a:rPr lang="ru-RU" sz="2000" dirty="0">
                <a:latin typeface="Times New Roman" panose="02020603050405020304" pitchFamily="18" charset="0"/>
                <a:cs typeface="Times New Roman" panose="02020603050405020304" pitchFamily="18" charset="0"/>
              </a:rPr>
              <a:t>Коломной и считалась окраиной Петербурга. После окончания лицея, с 1817 по 1820 годы, Пушкин с родителями жил в доме № 185 по Фонтанке. Выпускник  занимал в съемной квартире родителей небольшую комнату с окном во двор.</a:t>
            </a:r>
            <a:endParaRPr lang="ru-RU" sz="2000" dirty="0"/>
          </a:p>
        </p:txBody>
      </p:sp>
      <p:pic>
        <p:nvPicPr>
          <p:cNvPr id="4" name="Рисунок 3"/>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5181599" y="1690688"/>
            <a:ext cx="5859983" cy="3106594"/>
          </a:xfrm>
          <a:prstGeom prst="rect">
            <a:avLst/>
          </a:prstGeom>
        </p:spPr>
      </p:pic>
    </p:spTree>
    <p:extLst>
      <p:ext uri="{BB962C8B-B14F-4D97-AF65-F5344CB8AC3E}">
        <p14:creationId xmlns:p14="http://schemas.microsoft.com/office/powerpoint/2010/main" val="12740327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340</TotalTime>
  <Words>729</Words>
  <Application>Microsoft Office PowerPoint</Application>
  <PresentationFormat>Широкоэкранный</PresentationFormat>
  <Paragraphs>59</Paragraphs>
  <Slides>18</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18</vt:i4>
      </vt:variant>
    </vt:vector>
  </HeadingPairs>
  <TitlesOfParts>
    <vt:vector size="23" baseType="lpstr">
      <vt:lpstr>Arial</vt:lpstr>
      <vt:lpstr>Calibri</vt:lpstr>
      <vt:lpstr>Calibri Light</vt:lpstr>
      <vt:lpstr>Times New Roman</vt:lpstr>
      <vt:lpstr>Тема Office</vt:lpstr>
      <vt:lpstr>Пушкинские места Санкт-Петербурга</vt:lpstr>
      <vt:lpstr>Царское Село, Императорский лицей</vt:lpstr>
      <vt:lpstr>Презентация PowerPoint</vt:lpstr>
      <vt:lpstr>Презентация PowerPoint</vt:lpstr>
      <vt:lpstr>Презентация PowerPoint</vt:lpstr>
      <vt:lpstr>Памятный знак “Genio Loci”</vt:lpstr>
      <vt:lpstr>Лицейский сад</vt:lpstr>
      <vt:lpstr>Памятник А. С. Пушкину в Лицейском Саду</vt:lpstr>
      <vt:lpstr>Фонтанка, 185</vt:lpstr>
      <vt:lpstr>Английская набережная, 32, Коллегия Иностранных дел</vt:lpstr>
      <vt:lpstr>Набережная Фонтанки, 20</vt:lpstr>
      <vt:lpstr>Театральная пл., 8/наб.кан. Грибоедова 109. Квартира Н. В. Всеволожского</vt:lpstr>
      <vt:lpstr>Английская набережная, 4</vt:lpstr>
      <vt:lpstr>Миллионная улица, 30. Литературный салон Авдотьи Голицыной</vt:lpstr>
      <vt:lpstr>Дача Китаевой, Царское Село</vt:lpstr>
      <vt:lpstr>Набережная реки Мойки, 12</vt:lpstr>
      <vt:lpstr>Место дуэли</vt:lpstr>
      <vt:lpstr>Церковь Спаса Нерукотворного образа (Конюшенная)</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Пушкинские места Санкт-Петербурга</dc:title>
  <dc:creator>Олег</dc:creator>
  <cp:lastModifiedBy>user</cp:lastModifiedBy>
  <cp:revision>32</cp:revision>
  <dcterms:created xsi:type="dcterms:W3CDTF">2017-10-16T14:34:53Z</dcterms:created>
  <dcterms:modified xsi:type="dcterms:W3CDTF">2018-01-30T14:27:59Z</dcterms:modified>
</cp:coreProperties>
</file>