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9" r:id="rId4"/>
  </p:sldMasterIdLst>
  <p:handoutMasterIdLst>
    <p:handoutMasterId r:id="rId39"/>
  </p:handoutMasterIdLst>
  <p:sldIdLst>
    <p:sldId id="263" r:id="rId5"/>
    <p:sldId id="268" r:id="rId6"/>
    <p:sldId id="269" r:id="rId7"/>
    <p:sldId id="289" r:id="rId8"/>
    <p:sldId id="270" r:id="rId9"/>
    <p:sldId id="271" r:id="rId10"/>
    <p:sldId id="272" r:id="rId11"/>
    <p:sldId id="287" r:id="rId12"/>
    <p:sldId id="273" r:id="rId13"/>
    <p:sldId id="274" r:id="rId14"/>
    <p:sldId id="275" r:id="rId15"/>
    <p:sldId id="276" r:id="rId16"/>
    <p:sldId id="277" r:id="rId17"/>
    <p:sldId id="278" r:id="rId18"/>
    <p:sldId id="283" r:id="rId19"/>
    <p:sldId id="282" r:id="rId20"/>
    <p:sldId id="281" r:id="rId21"/>
    <p:sldId id="279" r:id="rId22"/>
    <p:sldId id="280" r:id="rId23"/>
    <p:sldId id="284" r:id="rId24"/>
    <p:sldId id="290" r:id="rId25"/>
    <p:sldId id="291" r:id="rId26"/>
    <p:sldId id="292" r:id="rId27"/>
    <p:sldId id="293" r:id="rId28"/>
    <p:sldId id="294" r:id="rId29"/>
    <p:sldId id="295" r:id="rId30"/>
    <p:sldId id="302" r:id="rId31"/>
    <p:sldId id="296" r:id="rId32"/>
    <p:sldId id="297" r:id="rId33"/>
    <p:sldId id="298" r:id="rId34"/>
    <p:sldId id="299" r:id="rId35"/>
    <p:sldId id="300" r:id="rId36"/>
    <p:sldId id="301" r:id="rId37"/>
    <p:sldId id="286" r:id="rId3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965"/>
    <a:srgbClr val="77A9D2"/>
    <a:srgbClr val="52D0D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1089" autoAdjust="0"/>
  </p:normalViewPr>
  <p:slideViewPr>
    <p:cSldViewPr snapToGrid="0">
      <p:cViewPr>
        <p:scale>
          <a:sx n="66" d="100"/>
          <a:sy n="66" d="100"/>
        </p:scale>
        <p:origin x="900" y="-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46" d="100"/>
        <a:sy n="46" d="100"/>
      </p:scale>
      <p:origin x="0" y="0"/>
    </p:cViewPr>
  </p:sorterViewPr>
  <p:notesViewPr>
    <p:cSldViewPr snapToGrid="0">
      <p:cViewPr varScale="1">
        <p:scale>
          <a:sx n="89" d="100"/>
          <a:sy n="89" d="100"/>
        </p:scale>
        <p:origin x="379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77AFC0-1FE1-48B9-808B-2BF827FCDDE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386B4AA-5E4F-47A7-81C1-9D66443ED53D}">
      <dgm:prSet phldrT="[Текст]" custT="1"/>
      <dgm:spPr/>
      <dgm:t>
        <a:bodyPr/>
        <a:lstStyle/>
        <a:p>
          <a:r>
            <a:rPr lang="ru-RU" sz="2400" dirty="0" smtClean="0"/>
            <a:t>Принципы обучения</a:t>
          </a:r>
          <a:endParaRPr lang="ru-RU" sz="2400" dirty="0"/>
        </a:p>
      </dgm:t>
    </dgm:pt>
    <dgm:pt modelId="{EE61944E-FCC8-44E9-A0DB-842CC03D3BD8}" type="parTrans" cxnId="{F1075C23-A75E-4BBE-A174-31CCED00E994}">
      <dgm:prSet/>
      <dgm:spPr/>
      <dgm:t>
        <a:bodyPr/>
        <a:lstStyle/>
        <a:p>
          <a:endParaRPr lang="ru-RU"/>
        </a:p>
      </dgm:t>
    </dgm:pt>
    <dgm:pt modelId="{1B5EC358-326D-482A-A81C-2798700AB0E0}" type="sibTrans" cxnId="{F1075C23-A75E-4BBE-A174-31CCED00E994}">
      <dgm:prSet/>
      <dgm:spPr/>
      <dgm:t>
        <a:bodyPr/>
        <a:lstStyle/>
        <a:p>
          <a:endParaRPr lang="ru-RU"/>
        </a:p>
      </dgm:t>
    </dgm:pt>
    <dgm:pt modelId="{0C55C267-E3EA-4C15-A75D-9890C7A541F1}">
      <dgm:prSet phldrT="[Текст]" custT="1"/>
      <dgm:spPr/>
      <dgm:t>
        <a:bodyPr/>
        <a:lstStyle/>
        <a:p>
          <a:r>
            <a:rPr lang="ru-RU" sz="2400" dirty="0" smtClean="0"/>
            <a:t>От простого к сложному</a:t>
          </a:r>
          <a:endParaRPr lang="ru-RU" sz="2400" dirty="0"/>
        </a:p>
      </dgm:t>
    </dgm:pt>
    <dgm:pt modelId="{9F724BE4-F7F3-4907-8C76-C8169212F0BC}" type="parTrans" cxnId="{47127FA6-1630-43E6-90BC-2BB4E576F471}">
      <dgm:prSet/>
      <dgm:spPr/>
      <dgm:t>
        <a:bodyPr/>
        <a:lstStyle/>
        <a:p>
          <a:endParaRPr lang="ru-RU"/>
        </a:p>
      </dgm:t>
    </dgm:pt>
    <dgm:pt modelId="{EF979037-2783-4704-985E-6BCB0006F02A}" type="sibTrans" cxnId="{47127FA6-1630-43E6-90BC-2BB4E576F471}">
      <dgm:prSet/>
      <dgm:spPr/>
      <dgm:t>
        <a:bodyPr/>
        <a:lstStyle/>
        <a:p>
          <a:endParaRPr lang="ru-RU"/>
        </a:p>
      </dgm:t>
    </dgm:pt>
    <dgm:pt modelId="{02CF64AF-4065-472D-9D89-551DF8658289}">
      <dgm:prSet phldrT="[Текст]" custT="1"/>
      <dgm:spPr/>
      <dgm:t>
        <a:bodyPr/>
        <a:lstStyle/>
        <a:p>
          <a:r>
            <a:rPr lang="ru-RU" sz="2400" dirty="0" smtClean="0"/>
            <a:t>Самостоятельно по способностям</a:t>
          </a:r>
          <a:endParaRPr lang="ru-RU" sz="2400" dirty="0"/>
        </a:p>
      </dgm:t>
    </dgm:pt>
    <dgm:pt modelId="{6B635F62-B7D9-4BDA-A62F-390DBD9BBD68}" type="parTrans" cxnId="{1A60F781-E140-4096-B569-122E5F0208F4}">
      <dgm:prSet/>
      <dgm:spPr/>
      <dgm:t>
        <a:bodyPr/>
        <a:lstStyle/>
        <a:p>
          <a:endParaRPr lang="ru-RU"/>
        </a:p>
      </dgm:t>
    </dgm:pt>
    <dgm:pt modelId="{DD398F5E-802C-4B79-B38C-1C727B25301B}" type="sibTrans" cxnId="{1A60F781-E140-4096-B569-122E5F0208F4}">
      <dgm:prSet/>
      <dgm:spPr/>
      <dgm:t>
        <a:bodyPr/>
        <a:lstStyle/>
        <a:p>
          <a:endParaRPr lang="ru-RU"/>
        </a:p>
      </dgm:t>
    </dgm:pt>
    <dgm:pt modelId="{60FA1444-298C-4B33-B51F-B29E77EE3AA2}">
      <dgm:prSet phldrT="[Текст]" custT="1"/>
      <dgm:spPr/>
      <dgm:t>
        <a:bodyPr/>
        <a:lstStyle/>
        <a:p>
          <a:r>
            <a:rPr lang="ru-RU" sz="2400" dirty="0" smtClean="0"/>
            <a:t>Постепенность и систематичность</a:t>
          </a:r>
          <a:endParaRPr lang="ru-RU" sz="2400" dirty="0"/>
        </a:p>
      </dgm:t>
    </dgm:pt>
    <dgm:pt modelId="{556131C2-6AF1-4506-9034-2424A504AC80}" type="parTrans" cxnId="{0DAE0B59-4FC3-46C6-841A-8D80AE0E0A20}">
      <dgm:prSet/>
      <dgm:spPr/>
      <dgm:t>
        <a:bodyPr/>
        <a:lstStyle/>
        <a:p>
          <a:endParaRPr lang="ru-RU"/>
        </a:p>
      </dgm:t>
    </dgm:pt>
    <dgm:pt modelId="{5931A85E-1978-451F-B718-E76540B93B07}" type="sibTrans" cxnId="{0DAE0B59-4FC3-46C6-841A-8D80AE0E0A20}">
      <dgm:prSet/>
      <dgm:spPr/>
      <dgm:t>
        <a:bodyPr/>
        <a:lstStyle/>
        <a:p>
          <a:endParaRPr lang="ru-RU"/>
        </a:p>
      </dgm:t>
    </dgm:pt>
    <dgm:pt modelId="{FC521EBA-4BE1-47F1-B4E3-9C538CFFF2D2}" type="pres">
      <dgm:prSet presAssocID="{D477AFC0-1FE1-48B9-808B-2BF827FCDDE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6C00F02-B6BE-4BE5-BC93-C3EEC11169BC}" type="pres">
      <dgm:prSet presAssocID="{7386B4AA-5E4F-47A7-81C1-9D66443ED53D}" presName="hierRoot1" presStyleCnt="0">
        <dgm:presLayoutVars>
          <dgm:hierBranch val="init"/>
        </dgm:presLayoutVars>
      </dgm:prSet>
      <dgm:spPr/>
    </dgm:pt>
    <dgm:pt modelId="{D247C34A-095C-49D2-B418-0FF58DE69CFF}" type="pres">
      <dgm:prSet presAssocID="{7386B4AA-5E4F-47A7-81C1-9D66443ED53D}" presName="rootComposite1" presStyleCnt="0"/>
      <dgm:spPr/>
    </dgm:pt>
    <dgm:pt modelId="{8EEEB005-190A-4030-BB4E-D30F42A71ECD}" type="pres">
      <dgm:prSet presAssocID="{7386B4AA-5E4F-47A7-81C1-9D66443ED53D}" presName="rootText1" presStyleLbl="node0" presStyleIdx="0" presStyleCnt="1" custScaleX="20306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5C9A228-A962-4CD9-B981-202B00E1A8BB}" type="pres">
      <dgm:prSet presAssocID="{7386B4AA-5E4F-47A7-81C1-9D66443ED53D}" presName="rootConnector1" presStyleLbl="node1" presStyleIdx="0" presStyleCnt="0"/>
      <dgm:spPr/>
      <dgm:t>
        <a:bodyPr/>
        <a:lstStyle/>
        <a:p>
          <a:endParaRPr lang="ru-RU"/>
        </a:p>
      </dgm:t>
    </dgm:pt>
    <dgm:pt modelId="{33E3D8FB-A8B7-423D-9B96-EEBD4D8BA2E5}" type="pres">
      <dgm:prSet presAssocID="{7386B4AA-5E4F-47A7-81C1-9D66443ED53D}" presName="hierChild2" presStyleCnt="0"/>
      <dgm:spPr/>
    </dgm:pt>
    <dgm:pt modelId="{5938B6F4-E921-41FF-B80A-4F73FD2A31D6}" type="pres">
      <dgm:prSet presAssocID="{9F724BE4-F7F3-4907-8C76-C8169212F0BC}" presName="Name37" presStyleLbl="parChTrans1D2" presStyleIdx="0" presStyleCnt="3"/>
      <dgm:spPr/>
      <dgm:t>
        <a:bodyPr/>
        <a:lstStyle/>
        <a:p>
          <a:endParaRPr lang="ru-RU"/>
        </a:p>
      </dgm:t>
    </dgm:pt>
    <dgm:pt modelId="{12725CFD-8F6F-46A6-92EC-CC717DFEB642}" type="pres">
      <dgm:prSet presAssocID="{0C55C267-E3EA-4C15-A75D-9890C7A541F1}" presName="hierRoot2" presStyleCnt="0">
        <dgm:presLayoutVars>
          <dgm:hierBranch val="init"/>
        </dgm:presLayoutVars>
      </dgm:prSet>
      <dgm:spPr/>
    </dgm:pt>
    <dgm:pt modelId="{FC39B49F-CC69-45E8-BAAA-DE9C5C8652C0}" type="pres">
      <dgm:prSet presAssocID="{0C55C267-E3EA-4C15-A75D-9890C7A541F1}" presName="rootComposite" presStyleCnt="0"/>
      <dgm:spPr/>
    </dgm:pt>
    <dgm:pt modelId="{F52B5009-A274-48B1-B50D-AF78E262373F}" type="pres">
      <dgm:prSet presAssocID="{0C55C267-E3EA-4C15-A75D-9890C7A541F1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32EDCF6-97D0-46C8-962F-A71C84F57D8D}" type="pres">
      <dgm:prSet presAssocID="{0C55C267-E3EA-4C15-A75D-9890C7A541F1}" presName="rootConnector" presStyleLbl="node2" presStyleIdx="0" presStyleCnt="3"/>
      <dgm:spPr/>
      <dgm:t>
        <a:bodyPr/>
        <a:lstStyle/>
        <a:p>
          <a:endParaRPr lang="ru-RU"/>
        </a:p>
      </dgm:t>
    </dgm:pt>
    <dgm:pt modelId="{36D95767-16A1-4BDB-8BC7-7BC9FE23708A}" type="pres">
      <dgm:prSet presAssocID="{0C55C267-E3EA-4C15-A75D-9890C7A541F1}" presName="hierChild4" presStyleCnt="0"/>
      <dgm:spPr/>
    </dgm:pt>
    <dgm:pt modelId="{C2DC2FED-1B48-4CD3-840C-D5C256966739}" type="pres">
      <dgm:prSet presAssocID="{0C55C267-E3EA-4C15-A75D-9890C7A541F1}" presName="hierChild5" presStyleCnt="0"/>
      <dgm:spPr/>
    </dgm:pt>
    <dgm:pt modelId="{AFF0056A-75E3-44FA-AF72-7008A7325071}" type="pres">
      <dgm:prSet presAssocID="{6B635F62-B7D9-4BDA-A62F-390DBD9BBD68}" presName="Name37" presStyleLbl="parChTrans1D2" presStyleIdx="1" presStyleCnt="3"/>
      <dgm:spPr/>
      <dgm:t>
        <a:bodyPr/>
        <a:lstStyle/>
        <a:p>
          <a:endParaRPr lang="ru-RU"/>
        </a:p>
      </dgm:t>
    </dgm:pt>
    <dgm:pt modelId="{B121C046-93F2-490E-A4F0-DE1F2FDE822F}" type="pres">
      <dgm:prSet presAssocID="{02CF64AF-4065-472D-9D89-551DF8658289}" presName="hierRoot2" presStyleCnt="0">
        <dgm:presLayoutVars>
          <dgm:hierBranch val="init"/>
        </dgm:presLayoutVars>
      </dgm:prSet>
      <dgm:spPr/>
    </dgm:pt>
    <dgm:pt modelId="{CCEB78F0-89F5-422E-9913-B08F98D95FF3}" type="pres">
      <dgm:prSet presAssocID="{02CF64AF-4065-472D-9D89-551DF8658289}" presName="rootComposite" presStyleCnt="0"/>
      <dgm:spPr/>
    </dgm:pt>
    <dgm:pt modelId="{F6AD1436-D2FD-4A0B-B258-DAC47943A77D}" type="pres">
      <dgm:prSet presAssocID="{02CF64AF-4065-472D-9D89-551DF8658289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24DAE76-F6DB-407A-BDD8-A3EA50262B55}" type="pres">
      <dgm:prSet presAssocID="{02CF64AF-4065-472D-9D89-551DF8658289}" presName="rootConnector" presStyleLbl="node2" presStyleIdx="1" presStyleCnt="3"/>
      <dgm:spPr/>
      <dgm:t>
        <a:bodyPr/>
        <a:lstStyle/>
        <a:p>
          <a:endParaRPr lang="ru-RU"/>
        </a:p>
      </dgm:t>
    </dgm:pt>
    <dgm:pt modelId="{5705CA7D-0ADC-4A59-A15A-CE12FB424785}" type="pres">
      <dgm:prSet presAssocID="{02CF64AF-4065-472D-9D89-551DF8658289}" presName="hierChild4" presStyleCnt="0"/>
      <dgm:spPr/>
    </dgm:pt>
    <dgm:pt modelId="{B50DE7D3-88D3-4C14-9825-B2FA14AC428A}" type="pres">
      <dgm:prSet presAssocID="{02CF64AF-4065-472D-9D89-551DF8658289}" presName="hierChild5" presStyleCnt="0"/>
      <dgm:spPr/>
    </dgm:pt>
    <dgm:pt modelId="{052CCDD3-FE5A-4B2A-885C-61093C004A8B}" type="pres">
      <dgm:prSet presAssocID="{556131C2-6AF1-4506-9034-2424A504AC80}" presName="Name37" presStyleLbl="parChTrans1D2" presStyleIdx="2" presStyleCnt="3"/>
      <dgm:spPr/>
      <dgm:t>
        <a:bodyPr/>
        <a:lstStyle/>
        <a:p>
          <a:endParaRPr lang="ru-RU"/>
        </a:p>
      </dgm:t>
    </dgm:pt>
    <dgm:pt modelId="{81969EC1-FAB3-46EA-AF5A-950B2F83090B}" type="pres">
      <dgm:prSet presAssocID="{60FA1444-298C-4B33-B51F-B29E77EE3AA2}" presName="hierRoot2" presStyleCnt="0">
        <dgm:presLayoutVars>
          <dgm:hierBranch val="init"/>
        </dgm:presLayoutVars>
      </dgm:prSet>
      <dgm:spPr/>
    </dgm:pt>
    <dgm:pt modelId="{416FAD91-20A6-41E7-BB3D-10DAB351733C}" type="pres">
      <dgm:prSet presAssocID="{60FA1444-298C-4B33-B51F-B29E77EE3AA2}" presName="rootComposite" presStyleCnt="0"/>
      <dgm:spPr/>
    </dgm:pt>
    <dgm:pt modelId="{82C6EC88-F02E-469C-B379-8AC2213B5A97}" type="pres">
      <dgm:prSet presAssocID="{60FA1444-298C-4B33-B51F-B29E77EE3AA2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A0298AB-6BB1-457B-A06C-14C7FD837194}" type="pres">
      <dgm:prSet presAssocID="{60FA1444-298C-4B33-B51F-B29E77EE3AA2}" presName="rootConnector" presStyleLbl="node2" presStyleIdx="2" presStyleCnt="3"/>
      <dgm:spPr/>
      <dgm:t>
        <a:bodyPr/>
        <a:lstStyle/>
        <a:p>
          <a:endParaRPr lang="ru-RU"/>
        </a:p>
      </dgm:t>
    </dgm:pt>
    <dgm:pt modelId="{753313FC-AE26-4C1A-A51C-368C7836CEF3}" type="pres">
      <dgm:prSet presAssocID="{60FA1444-298C-4B33-B51F-B29E77EE3AA2}" presName="hierChild4" presStyleCnt="0"/>
      <dgm:spPr/>
    </dgm:pt>
    <dgm:pt modelId="{F23A49B9-3167-4AB4-97E6-ABC2990D25F1}" type="pres">
      <dgm:prSet presAssocID="{60FA1444-298C-4B33-B51F-B29E77EE3AA2}" presName="hierChild5" presStyleCnt="0"/>
      <dgm:spPr/>
    </dgm:pt>
    <dgm:pt modelId="{AC3C8C3D-A2A0-4AFE-8358-D2E9931AA235}" type="pres">
      <dgm:prSet presAssocID="{7386B4AA-5E4F-47A7-81C1-9D66443ED53D}" presName="hierChild3" presStyleCnt="0"/>
      <dgm:spPr/>
    </dgm:pt>
  </dgm:ptLst>
  <dgm:cxnLst>
    <dgm:cxn modelId="{3C114CE7-06A3-4CC6-A3A0-042F1A30F833}" type="presOf" srcId="{7386B4AA-5E4F-47A7-81C1-9D66443ED53D}" destId="{8EEEB005-190A-4030-BB4E-D30F42A71ECD}" srcOrd="0" destOrd="0" presId="urn:microsoft.com/office/officeart/2005/8/layout/orgChart1"/>
    <dgm:cxn modelId="{47127FA6-1630-43E6-90BC-2BB4E576F471}" srcId="{7386B4AA-5E4F-47A7-81C1-9D66443ED53D}" destId="{0C55C267-E3EA-4C15-A75D-9890C7A541F1}" srcOrd="0" destOrd="0" parTransId="{9F724BE4-F7F3-4907-8C76-C8169212F0BC}" sibTransId="{EF979037-2783-4704-985E-6BCB0006F02A}"/>
    <dgm:cxn modelId="{F8C785B4-7605-4E30-A9AD-678C6C33856E}" type="presOf" srcId="{7386B4AA-5E4F-47A7-81C1-9D66443ED53D}" destId="{25C9A228-A962-4CD9-B981-202B00E1A8BB}" srcOrd="1" destOrd="0" presId="urn:microsoft.com/office/officeart/2005/8/layout/orgChart1"/>
    <dgm:cxn modelId="{B6AA4144-0FD6-4CAC-8F6C-C7437BC17CD2}" type="presOf" srcId="{9F724BE4-F7F3-4907-8C76-C8169212F0BC}" destId="{5938B6F4-E921-41FF-B80A-4F73FD2A31D6}" srcOrd="0" destOrd="0" presId="urn:microsoft.com/office/officeart/2005/8/layout/orgChart1"/>
    <dgm:cxn modelId="{422FB26A-6718-417A-BF1D-089DDE471FA4}" type="presOf" srcId="{60FA1444-298C-4B33-B51F-B29E77EE3AA2}" destId="{3A0298AB-6BB1-457B-A06C-14C7FD837194}" srcOrd="1" destOrd="0" presId="urn:microsoft.com/office/officeart/2005/8/layout/orgChart1"/>
    <dgm:cxn modelId="{84E4A0CF-3E4D-4A9E-A464-ADEF577C920C}" type="presOf" srcId="{02CF64AF-4065-472D-9D89-551DF8658289}" destId="{424DAE76-F6DB-407A-BDD8-A3EA50262B55}" srcOrd="1" destOrd="0" presId="urn:microsoft.com/office/officeart/2005/8/layout/orgChart1"/>
    <dgm:cxn modelId="{F1075C23-A75E-4BBE-A174-31CCED00E994}" srcId="{D477AFC0-1FE1-48B9-808B-2BF827FCDDEE}" destId="{7386B4AA-5E4F-47A7-81C1-9D66443ED53D}" srcOrd="0" destOrd="0" parTransId="{EE61944E-FCC8-44E9-A0DB-842CC03D3BD8}" sibTransId="{1B5EC358-326D-482A-A81C-2798700AB0E0}"/>
    <dgm:cxn modelId="{CD25609E-C68A-46E7-A036-2F80AF4FB92E}" type="presOf" srcId="{6B635F62-B7D9-4BDA-A62F-390DBD9BBD68}" destId="{AFF0056A-75E3-44FA-AF72-7008A7325071}" srcOrd="0" destOrd="0" presId="urn:microsoft.com/office/officeart/2005/8/layout/orgChart1"/>
    <dgm:cxn modelId="{5CA05548-7423-4D50-87B0-94F2483AC585}" type="presOf" srcId="{556131C2-6AF1-4506-9034-2424A504AC80}" destId="{052CCDD3-FE5A-4B2A-885C-61093C004A8B}" srcOrd="0" destOrd="0" presId="urn:microsoft.com/office/officeart/2005/8/layout/orgChart1"/>
    <dgm:cxn modelId="{99C12F03-9B1B-44A9-A2B4-BAF190007FBD}" type="presOf" srcId="{02CF64AF-4065-472D-9D89-551DF8658289}" destId="{F6AD1436-D2FD-4A0B-B258-DAC47943A77D}" srcOrd="0" destOrd="0" presId="urn:microsoft.com/office/officeart/2005/8/layout/orgChart1"/>
    <dgm:cxn modelId="{7E0418DA-032C-4357-A9ED-D5D37560C913}" type="presOf" srcId="{0C55C267-E3EA-4C15-A75D-9890C7A541F1}" destId="{F52B5009-A274-48B1-B50D-AF78E262373F}" srcOrd="0" destOrd="0" presId="urn:microsoft.com/office/officeart/2005/8/layout/orgChart1"/>
    <dgm:cxn modelId="{1A60F781-E140-4096-B569-122E5F0208F4}" srcId="{7386B4AA-5E4F-47A7-81C1-9D66443ED53D}" destId="{02CF64AF-4065-472D-9D89-551DF8658289}" srcOrd="1" destOrd="0" parTransId="{6B635F62-B7D9-4BDA-A62F-390DBD9BBD68}" sibTransId="{DD398F5E-802C-4B79-B38C-1C727B25301B}"/>
    <dgm:cxn modelId="{D9908779-7733-4C35-8977-998BB6D4C090}" type="presOf" srcId="{0C55C267-E3EA-4C15-A75D-9890C7A541F1}" destId="{F32EDCF6-97D0-46C8-962F-A71C84F57D8D}" srcOrd="1" destOrd="0" presId="urn:microsoft.com/office/officeart/2005/8/layout/orgChart1"/>
    <dgm:cxn modelId="{5709AED8-41EF-46A9-9A1B-B0D1435A379F}" type="presOf" srcId="{D477AFC0-1FE1-48B9-808B-2BF827FCDDEE}" destId="{FC521EBA-4BE1-47F1-B4E3-9C538CFFF2D2}" srcOrd="0" destOrd="0" presId="urn:microsoft.com/office/officeart/2005/8/layout/orgChart1"/>
    <dgm:cxn modelId="{0DAE0B59-4FC3-46C6-841A-8D80AE0E0A20}" srcId="{7386B4AA-5E4F-47A7-81C1-9D66443ED53D}" destId="{60FA1444-298C-4B33-B51F-B29E77EE3AA2}" srcOrd="2" destOrd="0" parTransId="{556131C2-6AF1-4506-9034-2424A504AC80}" sibTransId="{5931A85E-1978-451F-B718-E76540B93B07}"/>
    <dgm:cxn modelId="{DAD7B09B-ADD3-46B9-B847-71812A9E8C6F}" type="presOf" srcId="{60FA1444-298C-4B33-B51F-B29E77EE3AA2}" destId="{82C6EC88-F02E-469C-B379-8AC2213B5A97}" srcOrd="0" destOrd="0" presId="urn:microsoft.com/office/officeart/2005/8/layout/orgChart1"/>
    <dgm:cxn modelId="{CD4468AF-5700-4204-A2B5-F774B7CCBB58}" type="presParOf" srcId="{FC521EBA-4BE1-47F1-B4E3-9C538CFFF2D2}" destId="{B6C00F02-B6BE-4BE5-BC93-C3EEC11169BC}" srcOrd="0" destOrd="0" presId="urn:microsoft.com/office/officeart/2005/8/layout/orgChart1"/>
    <dgm:cxn modelId="{2415894A-F4AB-4DE0-BD8F-410BCF1B6D5C}" type="presParOf" srcId="{B6C00F02-B6BE-4BE5-BC93-C3EEC11169BC}" destId="{D247C34A-095C-49D2-B418-0FF58DE69CFF}" srcOrd="0" destOrd="0" presId="urn:microsoft.com/office/officeart/2005/8/layout/orgChart1"/>
    <dgm:cxn modelId="{7C58E961-FDB5-4338-8EA2-254BD8142BC5}" type="presParOf" srcId="{D247C34A-095C-49D2-B418-0FF58DE69CFF}" destId="{8EEEB005-190A-4030-BB4E-D30F42A71ECD}" srcOrd="0" destOrd="0" presId="urn:microsoft.com/office/officeart/2005/8/layout/orgChart1"/>
    <dgm:cxn modelId="{44CC702B-F5DF-4497-8F54-D6065B3FAE80}" type="presParOf" srcId="{D247C34A-095C-49D2-B418-0FF58DE69CFF}" destId="{25C9A228-A962-4CD9-B981-202B00E1A8BB}" srcOrd="1" destOrd="0" presId="urn:microsoft.com/office/officeart/2005/8/layout/orgChart1"/>
    <dgm:cxn modelId="{7C49A4C9-EF70-40C7-99A9-6962B1E32B71}" type="presParOf" srcId="{B6C00F02-B6BE-4BE5-BC93-C3EEC11169BC}" destId="{33E3D8FB-A8B7-423D-9B96-EEBD4D8BA2E5}" srcOrd="1" destOrd="0" presId="urn:microsoft.com/office/officeart/2005/8/layout/orgChart1"/>
    <dgm:cxn modelId="{43BE8D82-DBA1-4373-9045-9216E2EA854B}" type="presParOf" srcId="{33E3D8FB-A8B7-423D-9B96-EEBD4D8BA2E5}" destId="{5938B6F4-E921-41FF-B80A-4F73FD2A31D6}" srcOrd="0" destOrd="0" presId="urn:microsoft.com/office/officeart/2005/8/layout/orgChart1"/>
    <dgm:cxn modelId="{E248F21C-38C0-4D70-9436-0FEDFBF6105C}" type="presParOf" srcId="{33E3D8FB-A8B7-423D-9B96-EEBD4D8BA2E5}" destId="{12725CFD-8F6F-46A6-92EC-CC717DFEB642}" srcOrd="1" destOrd="0" presId="urn:microsoft.com/office/officeart/2005/8/layout/orgChart1"/>
    <dgm:cxn modelId="{C652F513-3455-4EAB-AC07-688151DEC76A}" type="presParOf" srcId="{12725CFD-8F6F-46A6-92EC-CC717DFEB642}" destId="{FC39B49F-CC69-45E8-BAAA-DE9C5C8652C0}" srcOrd="0" destOrd="0" presId="urn:microsoft.com/office/officeart/2005/8/layout/orgChart1"/>
    <dgm:cxn modelId="{367EB466-8D3A-43A8-A12A-1693B3B2C0FC}" type="presParOf" srcId="{FC39B49F-CC69-45E8-BAAA-DE9C5C8652C0}" destId="{F52B5009-A274-48B1-B50D-AF78E262373F}" srcOrd="0" destOrd="0" presId="urn:microsoft.com/office/officeart/2005/8/layout/orgChart1"/>
    <dgm:cxn modelId="{95CDD5A4-AAE4-47FB-91F2-AF399CAAAB2B}" type="presParOf" srcId="{FC39B49F-CC69-45E8-BAAA-DE9C5C8652C0}" destId="{F32EDCF6-97D0-46C8-962F-A71C84F57D8D}" srcOrd="1" destOrd="0" presId="urn:microsoft.com/office/officeart/2005/8/layout/orgChart1"/>
    <dgm:cxn modelId="{0138B9E8-A4AF-42CF-A411-3AEA8F9A8605}" type="presParOf" srcId="{12725CFD-8F6F-46A6-92EC-CC717DFEB642}" destId="{36D95767-16A1-4BDB-8BC7-7BC9FE23708A}" srcOrd="1" destOrd="0" presId="urn:microsoft.com/office/officeart/2005/8/layout/orgChart1"/>
    <dgm:cxn modelId="{CFF0BF6D-FF2F-4BDC-B40F-667592CBF2F0}" type="presParOf" srcId="{12725CFD-8F6F-46A6-92EC-CC717DFEB642}" destId="{C2DC2FED-1B48-4CD3-840C-D5C256966739}" srcOrd="2" destOrd="0" presId="urn:microsoft.com/office/officeart/2005/8/layout/orgChart1"/>
    <dgm:cxn modelId="{BD1EFD11-8A43-49F5-89D6-8276FACE7457}" type="presParOf" srcId="{33E3D8FB-A8B7-423D-9B96-EEBD4D8BA2E5}" destId="{AFF0056A-75E3-44FA-AF72-7008A7325071}" srcOrd="2" destOrd="0" presId="urn:microsoft.com/office/officeart/2005/8/layout/orgChart1"/>
    <dgm:cxn modelId="{45CA0EA5-7D83-4901-B15C-D538CF90661F}" type="presParOf" srcId="{33E3D8FB-A8B7-423D-9B96-EEBD4D8BA2E5}" destId="{B121C046-93F2-490E-A4F0-DE1F2FDE822F}" srcOrd="3" destOrd="0" presId="urn:microsoft.com/office/officeart/2005/8/layout/orgChart1"/>
    <dgm:cxn modelId="{2E492EFF-A9BC-4C91-8466-151149AABB54}" type="presParOf" srcId="{B121C046-93F2-490E-A4F0-DE1F2FDE822F}" destId="{CCEB78F0-89F5-422E-9913-B08F98D95FF3}" srcOrd="0" destOrd="0" presId="urn:microsoft.com/office/officeart/2005/8/layout/orgChart1"/>
    <dgm:cxn modelId="{9433F568-AEF5-4524-98F4-5A39B6594B81}" type="presParOf" srcId="{CCEB78F0-89F5-422E-9913-B08F98D95FF3}" destId="{F6AD1436-D2FD-4A0B-B258-DAC47943A77D}" srcOrd="0" destOrd="0" presId="urn:microsoft.com/office/officeart/2005/8/layout/orgChart1"/>
    <dgm:cxn modelId="{8CD96559-1058-4623-B068-8693A90F6B0C}" type="presParOf" srcId="{CCEB78F0-89F5-422E-9913-B08F98D95FF3}" destId="{424DAE76-F6DB-407A-BDD8-A3EA50262B55}" srcOrd="1" destOrd="0" presId="urn:microsoft.com/office/officeart/2005/8/layout/orgChart1"/>
    <dgm:cxn modelId="{3E9A9F1C-A363-4F99-B283-7BDC4998276B}" type="presParOf" srcId="{B121C046-93F2-490E-A4F0-DE1F2FDE822F}" destId="{5705CA7D-0ADC-4A59-A15A-CE12FB424785}" srcOrd="1" destOrd="0" presId="urn:microsoft.com/office/officeart/2005/8/layout/orgChart1"/>
    <dgm:cxn modelId="{F99A11B0-CC67-42E1-B08B-C1EE3AB3B7A7}" type="presParOf" srcId="{B121C046-93F2-490E-A4F0-DE1F2FDE822F}" destId="{B50DE7D3-88D3-4C14-9825-B2FA14AC428A}" srcOrd="2" destOrd="0" presId="urn:microsoft.com/office/officeart/2005/8/layout/orgChart1"/>
    <dgm:cxn modelId="{7B7AE6B1-9486-4A15-BF43-A4C153AC723E}" type="presParOf" srcId="{33E3D8FB-A8B7-423D-9B96-EEBD4D8BA2E5}" destId="{052CCDD3-FE5A-4B2A-885C-61093C004A8B}" srcOrd="4" destOrd="0" presId="urn:microsoft.com/office/officeart/2005/8/layout/orgChart1"/>
    <dgm:cxn modelId="{390D80B9-B2F0-4AD2-9037-AAE4259C194D}" type="presParOf" srcId="{33E3D8FB-A8B7-423D-9B96-EEBD4D8BA2E5}" destId="{81969EC1-FAB3-46EA-AF5A-950B2F83090B}" srcOrd="5" destOrd="0" presId="urn:microsoft.com/office/officeart/2005/8/layout/orgChart1"/>
    <dgm:cxn modelId="{EC6600D1-1510-419D-95EF-2036559B668B}" type="presParOf" srcId="{81969EC1-FAB3-46EA-AF5A-950B2F83090B}" destId="{416FAD91-20A6-41E7-BB3D-10DAB351733C}" srcOrd="0" destOrd="0" presId="urn:microsoft.com/office/officeart/2005/8/layout/orgChart1"/>
    <dgm:cxn modelId="{86308B89-643E-4574-B799-FAF6A1CDEDE3}" type="presParOf" srcId="{416FAD91-20A6-41E7-BB3D-10DAB351733C}" destId="{82C6EC88-F02E-469C-B379-8AC2213B5A97}" srcOrd="0" destOrd="0" presId="urn:microsoft.com/office/officeart/2005/8/layout/orgChart1"/>
    <dgm:cxn modelId="{F276089F-1581-422A-84EA-0756440418FF}" type="presParOf" srcId="{416FAD91-20A6-41E7-BB3D-10DAB351733C}" destId="{3A0298AB-6BB1-457B-A06C-14C7FD837194}" srcOrd="1" destOrd="0" presId="urn:microsoft.com/office/officeart/2005/8/layout/orgChart1"/>
    <dgm:cxn modelId="{943295B4-242F-4D28-B1E3-9A3B3233D753}" type="presParOf" srcId="{81969EC1-FAB3-46EA-AF5A-950B2F83090B}" destId="{753313FC-AE26-4C1A-A51C-368C7836CEF3}" srcOrd="1" destOrd="0" presId="urn:microsoft.com/office/officeart/2005/8/layout/orgChart1"/>
    <dgm:cxn modelId="{C96F77C7-71ED-4561-A55E-E253412FCF70}" type="presParOf" srcId="{81969EC1-FAB3-46EA-AF5A-950B2F83090B}" destId="{F23A49B9-3167-4AB4-97E6-ABC2990D25F1}" srcOrd="2" destOrd="0" presId="urn:microsoft.com/office/officeart/2005/8/layout/orgChart1"/>
    <dgm:cxn modelId="{094A61F8-BB32-4D30-B323-41D52B297740}" type="presParOf" srcId="{B6C00F02-B6BE-4BE5-BC93-C3EEC11169BC}" destId="{AC3C8C3D-A2A0-4AFE-8358-D2E9931AA23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CDA92ED-5D0A-49B7-A92B-6F1903900FFC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C0EF90E-1ED5-4F1F-8BC5-AFB633E8255A}">
      <dgm:prSet phldrT="[Текст]"/>
      <dgm:spPr/>
      <dgm:t>
        <a:bodyPr/>
        <a:lstStyle/>
        <a:p>
          <a:r>
            <a:rPr lang="ru-RU" dirty="0" smtClean="0"/>
            <a:t>ТРИЗ</a:t>
          </a:r>
          <a:endParaRPr lang="ru-RU" dirty="0"/>
        </a:p>
      </dgm:t>
    </dgm:pt>
    <dgm:pt modelId="{1969B9A9-A896-4E4D-86CD-79518E08F4A0}" type="parTrans" cxnId="{A6570B5D-3AAE-4C72-8C24-46832DD2FEC9}">
      <dgm:prSet/>
      <dgm:spPr/>
      <dgm:t>
        <a:bodyPr/>
        <a:lstStyle/>
        <a:p>
          <a:endParaRPr lang="ru-RU"/>
        </a:p>
      </dgm:t>
    </dgm:pt>
    <dgm:pt modelId="{88635128-C148-40A3-BE8F-D5E78157580B}" type="sibTrans" cxnId="{A6570B5D-3AAE-4C72-8C24-46832DD2FEC9}">
      <dgm:prSet/>
      <dgm:spPr/>
      <dgm:t>
        <a:bodyPr/>
        <a:lstStyle/>
        <a:p>
          <a:endParaRPr lang="ru-RU"/>
        </a:p>
      </dgm:t>
    </dgm:pt>
    <dgm:pt modelId="{CA223D68-4A9C-49BD-90DA-342D0C6607F5}">
      <dgm:prSet phldrT="[Текст]"/>
      <dgm:spPr/>
      <dgm:t>
        <a:bodyPr/>
        <a:lstStyle/>
        <a:p>
          <a:r>
            <a:rPr lang="ru-RU" dirty="0" smtClean="0"/>
            <a:t>Теория</a:t>
          </a:r>
          <a:endParaRPr lang="ru-RU" dirty="0"/>
        </a:p>
      </dgm:t>
    </dgm:pt>
    <dgm:pt modelId="{B200C07F-6311-443C-9A71-DEA06B5C2AF6}" type="parTrans" cxnId="{85990CFE-E8C6-493E-8775-D8B3829F73E2}">
      <dgm:prSet/>
      <dgm:spPr/>
      <dgm:t>
        <a:bodyPr/>
        <a:lstStyle/>
        <a:p>
          <a:endParaRPr lang="ru-RU"/>
        </a:p>
      </dgm:t>
    </dgm:pt>
    <dgm:pt modelId="{23409F90-5676-4BDB-8D0D-66ABBFE2EF34}" type="sibTrans" cxnId="{85990CFE-E8C6-493E-8775-D8B3829F73E2}">
      <dgm:prSet/>
      <dgm:spPr/>
      <dgm:t>
        <a:bodyPr/>
        <a:lstStyle/>
        <a:p>
          <a:endParaRPr lang="ru-RU"/>
        </a:p>
      </dgm:t>
    </dgm:pt>
    <dgm:pt modelId="{19C5A89E-3412-4959-94A3-CC2AC269B8F0}">
      <dgm:prSet phldrT="[Текст]"/>
      <dgm:spPr/>
      <dgm:t>
        <a:bodyPr/>
        <a:lstStyle/>
        <a:p>
          <a:r>
            <a:rPr lang="ru-RU" dirty="0" smtClean="0"/>
            <a:t>Изобретательских </a:t>
          </a:r>
          <a:endParaRPr lang="ru-RU" dirty="0"/>
        </a:p>
      </dgm:t>
    </dgm:pt>
    <dgm:pt modelId="{870C1C80-147D-4646-B0CC-33C88480ED83}" type="parTrans" cxnId="{436031EE-EAD5-4D16-B19F-68B8E0083B63}">
      <dgm:prSet/>
      <dgm:spPr/>
      <dgm:t>
        <a:bodyPr/>
        <a:lstStyle/>
        <a:p>
          <a:endParaRPr lang="ru-RU"/>
        </a:p>
      </dgm:t>
    </dgm:pt>
    <dgm:pt modelId="{C92FDFCE-BA7D-465B-BD73-7A650946018B}" type="sibTrans" cxnId="{436031EE-EAD5-4D16-B19F-68B8E0083B63}">
      <dgm:prSet/>
      <dgm:spPr/>
      <dgm:t>
        <a:bodyPr/>
        <a:lstStyle/>
        <a:p>
          <a:endParaRPr lang="ru-RU"/>
        </a:p>
      </dgm:t>
    </dgm:pt>
    <dgm:pt modelId="{A566C166-F227-42E2-9CAE-5FEE02458BC2}">
      <dgm:prSet phldrT="[Текст]"/>
      <dgm:spPr/>
      <dgm:t>
        <a:bodyPr/>
        <a:lstStyle/>
        <a:p>
          <a:r>
            <a:rPr lang="ru-RU" dirty="0" smtClean="0"/>
            <a:t>Задач</a:t>
          </a:r>
          <a:endParaRPr lang="ru-RU" dirty="0"/>
        </a:p>
      </dgm:t>
    </dgm:pt>
    <dgm:pt modelId="{F03DE463-D5A8-4E47-9894-05077BD5D780}" type="parTrans" cxnId="{EBBC4DD9-C247-47EB-8E22-8CA17A402C87}">
      <dgm:prSet/>
      <dgm:spPr/>
      <dgm:t>
        <a:bodyPr/>
        <a:lstStyle/>
        <a:p>
          <a:endParaRPr lang="ru-RU"/>
        </a:p>
      </dgm:t>
    </dgm:pt>
    <dgm:pt modelId="{5C3FC368-2902-4921-BE6B-3CF9D0390DB9}" type="sibTrans" cxnId="{EBBC4DD9-C247-47EB-8E22-8CA17A402C87}">
      <dgm:prSet/>
      <dgm:spPr/>
      <dgm:t>
        <a:bodyPr/>
        <a:lstStyle/>
        <a:p>
          <a:endParaRPr lang="ru-RU"/>
        </a:p>
      </dgm:t>
    </dgm:pt>
    <dgm:pt modelId="{8FDFBAD0-F117-4376-A6D0-94A9A20E699B}">
      <dgm:prSet phldrT="[Текст]"/>
      <dgm:spPr/>
      <dgm:t>
        <a:bodyPr/>
        <a:lstStyle/>
        <a:p>
          <a:r>
            <a:rPr lang="ru-RU" dirty="0" smtClean="0"/>
            <a:t>Решения</a:t>
          </a:r>
          <a:endParaRPr lang="ru-RU" dirty="0"/>
        </a:p>
      </dgm:t>
    </dgm:pt>
    <dgm:pt modelId="{0C5EAE7E-8547-4CEC-B7FB-58D2B737BA1E}" type="parTrans" cxnId="{51A65426-B332-474F-997C-7FAE320ACDE7}">
      <dgm:prSet/>
      <dgm:spPr/>
      <dgm:t>
        <a:bodyPr/>
        <a:lstStyle/>
        <a:p>
          <a:endParaRPr lang="ru-RU"/>
        </a:p>
      </dgm:t>
    </dgm:pt>
    <dgm:pt modelId="{698E5F44-21E1-4CC1-B42E-937483525FBC}" type="sibTrans" cxnId="{51A65426-B332-474F-997C-7FAE320ACDE7}">
      <dgm:prSet/>
      <dgm:spPr/>
      <dgm:t>
        <a:bodyPr/>
        <a:lstStyle/>
        <a:p>
          <a:endParaRPr lang="ru-RU"/>
        </a:p>
      </dgm:t>
    </dgm:pt>
    <dgm:pt modelId="{D88FECA8-2344-4864-9F36-514A7526F2DD}" type="pres">
      <dgm:prSet presAssocID="{4CDA92ED-5D0A-49B7-A92B-6F1903900FFC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59BB0C7-0940-4279-A1EA-3CE5861A6309}" type="pres">
      <dgm:prSet presAssocID="{EC0EF90E-1ED5-4F1F-8BC5-AFB633E8255A}" presName="centerShape" presStyleLbl="node0" presStyleIdx="0" presStyleCnt="1"/>
      <dgm:spPr/>
      <dgm:t>
        <a:bodyPr/>
        <a:lstStyle/>
        <a:p>
          <a:endParaRPr lang="ru-RU"/>
        </a:p>
      </dgm:t>
    </dgm:pt>
    <dgm:pt modelId="{6147B03C-B70F-4064-B061-7963965DCCE3}" type="pres">
      <dgm:prSet presAssocID="{B200C07F-6311-443C-9A71-DEA06B5C2AF6}" presName="Name9" presStyleLbl="parChTrans1D2" presStyleIdx="0" presStyleCnt="4"/>
      <dgm:spPr/>
      <dgm:t>
        <a:bodyPr/>
        <a:lstStyle/>
        <a:p>
          <a:endParaRPr lang="ru-RU"/>
        </a:p>
      </dgm:t>
    </dgm:pt>
    <dgm:pt modelId="{93AD55BA-3654-440C-BFC8-F94D5CD961A3}" type="pres">
      <dgm:prSet presAssocID="{B200C07F-6311-443C-9A71-DEA06B5C2AF6}" presName="connTx" presStyleLbl="parChTrans1D2" presStyleIdx="0" presStyleCnt="4"/>
      <dgm:spPr/>
      <dgm:t>
        <a:bodyPr/>
        <a:lstStyle/>
        <a:p>
          <a:endParaRPr lang="ru-RU"/>
        </a:p>
      </dgm:t>
    </dgm:pt>
    <dgm:pt modelId="{5D3A6598-5EEA-48EA-83AC-177FA4A7E5AC}" type="pres">
      <dgm:prSet presAssocID="{CA223D68-4A9C-49BD-90DA-342D0C6607F5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7617DA-850B-47F7-8516-F67CB4F22272}" type="pres">
      <dgm:prSet presAssocID="{870C1C80-147D-4646-B0CC-33C88480ED83}" presName="Name9" presStyleLbl="parChTrans1D2" presStyleIdx="1" presStyleCnt="4"/>
      <dgm:spPr/>
      <dgm:t>
        <a:bodyPr/>
        <a:lstStyle/>
        <a:p>
          <a:endParaRPr lang="ru-RU"/>
        </a:p>
      </dgm:t>
    </dgm:pt>
    <dgm:pt modelId="{7F3FFFD0-60B1-4253-8E5F-22CEF4BC93EC}" type="pres">
      <dgm:prSet presAssocID="{870C1C80-147D-4646-B0CC-33C88480ED83}" presName="connTx" presStyleLbl="parChTrans1D2" presStyleIdx="1" presStyleCnt="4"/>
      <dgm:spPr/>
      <dgm:t>
        <a:bodyPr/>
        <a:lstStyle/>
        <a:p>
          <a:endParaRPr lang="ru-RU"/>
        </a:p>
      </dgm:t>
    </dgm:pt>
    <dgm:pt modelId="{E2C97DAB-107D-4B98-806E-701887D66B61}" type="pres">
      <dgm:prSet presAssocID="{19C5A89E-3412-4959-94A3-CC2AC269B8F0}" presName="node" presStyleLbl="node1" presStyleIdx="1" presStyleCnt="4" custScaleX="282033" custRadScaleRad="179831" custRadScaleInc="-6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01BE10-44E6-4073-860D-6E119D4E4C94}" type="pres">
      <dgm:prSet presAssocID="{F03DE463-D5A8-4E47-9894-05077BD5D780}" presName="Name9" presStyleLbl="parChTrans1D2" presStyleIdx="2" presStyleCnt="4"/>
      <dgm:spPr/>
      <dgm:t>
        <a:bodyPr/>
        <a:lstStyle/>
        <a:p>
          <a:endParaRPr lang="ru-RU"/>
        </a:p>
      </dgm:t>
    </dgm:pt>
    <dgm:pt modelId="{0B1F6EC8-DABA-45A7-90AA-AF3FCCEDE0DD}" type="pres">
      <dgm:prSet presAssocID="{F03DE463-D5A8-4E47-9894-05077BD5D780}" presName="connTx" presStyleLbl="parChTrans1D2" presStyleIdx="2" presStyleCnt="4"/>
      <dgm:spPr/>
      <dgm:t>
        <a:bodyPr/>
        <a:lstStyle/>
        <a:p>
          <a:endParaRPr lang="ru-RU"/>
        </a:p>
      </dgm:t>
    </dgm:pt>
    <dgm:pt modelId="{C319AC6C-C8F7-495B-9806-5E55385B7C17}" type="pres">
      <dgm:prSet presAssocID="{A566C166-F227-42E2-9CAE-5FEE02458BC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5304A6-D0C5-4308-A997-33E411E3F505}" type="pres">
      <dgm:prSet presAssocID="{0C5EAE7E-8547-4CEC-B7FB-58D2B737BA1E}" presName="Name9" presStyleLbl="parChTrans1D2" presStyleIdx="3" presStyleCnt="4"/>
      <dgm:spPr/>
      <dgm:t>
        <a:bodyPr/>
        <a:lstStyle/>
        <a:p>
          <a:endParaRPr lang="ru-RU"/>
        </a:p>
      </dgm:t>
    </dgm:pt>
    <dgm:pt modelId="{E2CB94D3-C72B-4194-9113-8407D2A9BA4D}" type="pres">
      <dgm:prSet presAssocID="{0C5EAE7E-8547-4CEC-B7FB-58D2B737BA1E}" presName="connTx" presStyleLbl="parChTrans1D2" presStyleIdx="3" presStyleCnt="4"/>
      <dgm:spPr/>
      <dgm:t>
        <a:bodyPr/>
        <a:lstStyle/>
        <a:p>
          <a:endParaRPr lang="ru-RU"/>
        </a:p>
      </dgm:t>
    </dgm:pt>
    <dgm:pt modelId="{4820E5E7-1B6E-45A2-866E-A6D0CE419B0C}" type="pres">
      <dgm:prSet presAssocID="{8FDFBAD0-F117-4376-A6D0-94A9A20E699B}" presName="node" presStyleLbl="node1" presStyleIdx="3" presStyleCnt="4" custScaleX="263466" custRadScaleRad="169593" custRadScaleInc="-19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1A65426-B332-474F-997C-7FAE320ACDE7}" srcId="{EC0EF90E-1ED5-4F1F-8BC5-AFB633E8255A}" destId="{8FDFBAD0-F117-4376-A6D0-94A9A20E699B}" srcOrd="3" destOrd="0" parTransId="{0C5EAE7E-8547-4CEC-B7FB-58D2B737BA1E}" sibTransId="{698E5F44-21E1-4CC1-B42E-937483525FBC}"/>
    <dgm:cxn modelId="{DA51684D-7BD1-4C97-8C9A-66F3F9F98F8C}" type="presOf" srcId="{CA223D68-4A9C-49BD-90DA-342D0C6607F5}" destId="{5D3A6598-5EEA-48EA-83AC-177FA4A7E5AC}" srcOrd="0" destOrd="0" presId="urn:microsoft.com/office/officeart/2005/8/layout/radial1"/>
    <dgm:cxn modelId="{1BA2893D-7F97-4858-BC51-1B18A3C2C871}" type="presOf" srcId="{0C5EAE7E-8547-4CEC-B7FB-58D2B737BA1E}" destId="{125304A6-D0C5-4308-A997-33E411E3F505}" srcOrd="0" destOrd="0" presId="urn:microsoft.com/office/officeart/2005/8/layout/radial1"/>
    <dgm:cxn modelId="{063BF078-0B7E-4043-86A0-BC03A302ED57}" type="presOf" srcId="{A566C166-F227-42E2-9CAE-5FEE02458BC2}" destId="{C319AC6C-C8F7-495B-9806-5E55385B7C17}" srcOrd="0" destOrd="0" presId="urn:microsoft.com/office/officeart/2005/8/layout/radial1"/>
    <dgm:cxn modelId="{06E0785C-2AB9-4EB2-A3C5-429D60F0917D}" type="presOf" srcId="{870C1C80-147D-4646-B0CC-33C88480ED83}" destId="{077617DA-850B-47F7-8516-F67CB4F22272}" srcOrd="0" destOrd="0" presId="urn:microsoft.com/office/officeart/2005/8/layout/radial1"/>
    <dgm:cxn modelId="{85990CFE-E8C6-493E-8775-D8B3829F73E2}" srcId="{EC0EF90E-1ED5-4F1F-8BC5-AFB633E8255A}" destId="{CA223D68-4A9C-49BD-90DA-342D0C6607F5}" srcOrd="0" destOrd="0" parTransId="{B200C07F-6311-443C-9A71-DEA06B5C2AF6}" sibTransId="{23409F90-5676-4BDB-8D0D-66ABBFE2EF34}"/>
    <dgm:cxn modelId="{FDC4C393-C7DC-41BB-BA73-4C44AFF40918}" type="presOf" srcId="{19C5A89E-3412-4959-94A3-CC2AC269B8F0}" destId="{E2C97DAB-107D-4B98-806E-701887D66B61}" srcOrd="0" destOrd="0" presId="urn:microsoft.com/office/officeart/2005/8/layout/radial1"/>
    <dgm:cxn modelId="{436031EE-EAD5-4D16-B19F-68B8E0083B63}" srcId="{EC0EF90E-1ED5-4F1F-8BC5-AFB633E8255A}" destId="{19C5A89E-3412-4959-94A3-CC2AC269B8F0}" srcOrd="1" destOrd="0" parTransId="{870C1C80-147D-4646-B0CC-33C88480ED83}" sibTransId="{C92FDFCE-BA7D-465B-BD73-7A650946018B}"/>
    <dgm:cxn modelId="{91C6A07E-F88A-46D8-9DF7-9F820C815FBE}" type="presOf" srcId="{EC0EF90E-1ED5-4F1F-8BC5-AFB633E8255A}" destId="{659BB0C7-0940-4279-A1EA-3CE5861A6309}" srcOrd="0" destOrd="0" presId="urn:microsoft.com/office/officeart/2005/8/layout/radial1"/>
    <dgm:cxn modelId="{3432FAC7-0D18-4A9D-9AAA-2EA14E3BCEBC}" type="presOf" srcId="{F03DE463-D5A8-4E47-9894-05077BD5D780}" destId="{3401BE10-44E6-4073-860D-6E119D4E4C94}" srcOrd="0" destOrd="0" presId="urn:microsoft.com/office/officeart/2005/8/layout/radial1"/>
    <dgm:cxn modelId="{A6570B5D-3AAE-4C72-8C24-46832DD2FEC9}" srcId="{4CDA92ED-5D0A-49B7-A92B-6F1903900FFC}" destId="{EC0EF90E-1ED5-4F1F-8BC5-AFB633E8255A}" srcOrd="0" destOrd="0" parTransId="{1969B9A9-A896-4E4D-86CD-79518E08F4A0}" sibTransId="{88635128-C148-40A3-BE8F-D5E78157580B}"/>
    <dgm:cxn modelId="{0C35EEA3-A392-49FA-A9D1-2E5243DFDD6E}" type="presOf" srcId="{0C5EAE7E-8547-4CEC-B7FB-58D2B737BA1E}" destId="{E2CB94D3-C72B-4194-9113-8407D2A9BA4D}" srcOrd="1" destOrd="0" presId="urn:microsoft.com/office/officeart/2005/8/layout/radial1"/>
    <dgm:cxn modelId="{056DCF9D-2A54-427D-8BAF-7F88817F55BA}" type="presOf" srcId="{F03DE463-D5A8-4E47-9894-05077BD5D780}" destId="{0B1F6EC8-DABA-45A7-90AA-AF3FCCEDE0DD}" srcOrd="1" destOrd="0" presId="urn:microsoft.com/office/officeart/2005/8/layout/radial1"/>
    <dgm:cxn modelId="{8A2BCA19-DEFB-48A3-B6AB-A5E6D9196B6F}" type="presOf" srcId="{8FDFBAD0-F117-4376-A6D0-94A9A20E699B}" destId="{4820E5E7-1B6E-45A2-866E-A6D0CE419B0C}" srcOrd="0" destOrd="0" presId="urn:microsoft.com/office/officeart/2005/8/layout/radial1"/>
    <dgm:cxn modelId="{DC2780A0-E6DA-423B-BE23-ABF24C34726A}" type="presOf" srcId="{B200C07F-6311-443C-9A71-DEA06B5C2AF6}" destId="{6147B03C-B70F-4064-B061-7963965DCCE3}" srcOrd="0" destOrd="0" presId="urn:microsoft.com/office/officeart/2005/8/layout/radial1"/>
    <dgm:cxn modelId="{B0B49B9B-4F01-4BD3-BE08-EF99BDAD39B3}" type="presOf" srcId="{4CDA92ED-5D0A-49B7-A92B-6F1903900FFC}" destId="{D88FECA8-2344-4864-9F36-514A7526F2DD}" srcOrd="0" destOrd="0" presId="urn:microsoft.com/office/officeart/2005/8/layout/radial1"/>
    <dgm:cxn modelId="{49338FE6-B3D3-45DB-9BBB-3C05C19AEE8E}" type="presOf" srcId="{B200C07F-6311-443C-9A71-DEA06B5C2AF6}" destId="{93AD55BA-3654-440C-BFC8-F94D5CD961A3}" srcOrd="1" destOrd="0" presId="urn:microsoft.com/office/officeart/2005/8/layout/radial1"/>
    <dgm:cxn modelId="{4CF31E00-E973-4344-BBB6-F248C0942342}" type="presOf" srcId="{870C1C80-147D-4646-B0CC-33C88480ED83}" destId="{7F3FFFD0-60B1-4253-8E5F-22CEF4BC93EC}" srcOrd="1" destOrd="0" presId="urn:microsoft.com/office/officeart/2005/8/layout/radial1"/>
    <dgm:cxn modelId="{EBBC4DD9-C247-47EB-8E22-8CA17A402C87}" srcId="{EC0EF90E-1ED5-4F1F-8BC5-AFB633E8255A}" destId="{A566C166-F227-42E2-9CAE-5FEE02458BC2}" srcOrd="2" destOrd="0" parTransId="{F03DE463-D5A8-4E47-9894-05077BD5D780}" sibTransId="{5C3FC368-2902-4921-BE6B-3CF9D0390DB9}"/>
    <dgm:cxn modelId="{6702477E-4760-4973-BB77-49D7B1449B63}" type="presParOf" srcId="{D88FECA8-2344-4864-9F36-514A7526F2DD}" destId="{659BB0C7-0940-4279-A1EA-3CE5861A6309}" srcOrd="0" destOrd="0" presId="urn:microsoft.com/office/officeart/2005/8/layout/radial1"/>
    <dgm:cxn modelId="{D3839C88-0E4E-4098-9691-078F00BE4DA9}" type="presParOf" srcId="{D88FECA8-2344-4864-9F36-514A7526F2DD}" destId="{6147B03C-B70F-4064-B061-7963965DCCE3}" srcOrd="1" destOrd="0" presId="urn:microsoft.com/office/officeart/2005/8/layout/radial1"/>
    <dgm:cxn modelId="{EAFA433E-A73F-4DC2-B04E-CDD6B9A8E96A}" type="presParOf" srcId="{6147B03C-B70F-4064-B061-7963965DCCE3}" destId="{93AD55BA-3654-440C-BFC8-F94D5CD961A3}" srcOrd="0" destOrd="0" presId="urn:microsoft.com/office/officeart/2005/8/layout/radial1"/>
    <dgm:cxn modelId="{4A801E22-07B9-49C0-B574-0234BAD4FADB}" type="presParOf" srcId="{D88FECA8-2344-4864-9F36-514A7526F2DD}" destId="{5D3A6598-5EEA-48EA-83AC-177FA4A7E5AC}" srcOrd="2" destOrd="0" presId="urn:microsoft.com/office/officeart/2005/8/layout/radial1"/>
    <dgm:cxn modelId="{630127C9-1445-4C86-9DC7-679BF071286C}" type="presParOf" srcId="{D88FECA8-2344-4864-9F36-514A7526F2DD}" destId="{077617DA-850B-47F7-8516-F67CB4F22272}" srcOrd="3" destOrd="0" presId="urn:microsoft.com/office/officeart/2005/8/layout/radial1"/>
    <dgm:cxn modelId="{48514627-20B8-4958-AFE0-4C0E3DC5D0A6}" type="presParOf" srcId="{077617DA-850B-47F7-8516-F67CB4F22272}" destId="{7F3FFFD0-60B1-4253-8E5F-22CEF4BC93EC}" srcOrd="0" destOrd="0" presId="urn:microsoft.com/office/officeart/2005/8/layout/radial1"/>
    <dgm:cxn modelId="{57716BEA-4687-4C38-873F-FB1358A2E768}" type="presParOf" srcId="{D88FECA8-2344-4864-9F36-514A7526F2DD}" destId="{E2C97DAB-107D-4B98-806E-701887D66B61}" srcOrd="4" destOrd="0" presId="urn:microsoft.com/office/officeart/2005/8/layout/radial1"/>
    <dgm:cxn modelId="{666983BB-B686-475B-A42F-51B1BA3CA963}" type="presParOf" srcId="{D88FECA8-2344-4864-9F36-514A7526F2DD}" destId="{3401BE10-44E6-4073-860D-6E119D4E4C94}" srcOrd="5" destOrd="0" presId="urn:microsoft.com/office/officeart/2005/8/layout/radial1"/>
    <dgm:cxn modelId="{A7419D1E-9B7A-4BBC-9CC4-EAAFC4248E89}" type="presParOf" srcId="{3401BE10-44E6-4073-860D-6E119D4E4C94}" destId="{0B1F6EC8-DABA-45A7-90AA-AF3FCCEDE0DD}" srcOrd="0" destOrd="0" presId="urn:microsoft.com/office/officeart/2005/8/layout/radial1"/>
    <dgm:cxn modelId="{B7028681-827B-475A-9455-F1C1A7E82E3F}" type="presParOf" srcId="{D88FECA8-2344-4864-9F36-514A7526F2DD}" destId="{C319AC6C-C8F7-495B-9806-5E55385B7C17}" srcOrd="6" destOrd="0" presId="urn:microsoft.com/office/officeart/2005/8/layout/radial1"/>
    <dgm:cxn modelId="{1563A6CD-F827-47CE-A77B-80176EB10809}" type="presParOf" srcId="{D88FECA8-2344-4864-9F36-514A7526F2DD}" destId="{125304A6-D0C5-4308-A997-33E411E3F505}" srcOrd="7" destOrd="0" presId="urn:microsoft.com/office/officeart/2005/8/layout/radial1"/>
    <dgm:cxn modelId="{4605475F-D956-48BB-AD43-0C91029B5767}" type="presParOf" srcId="{125304A6-D0C5-4308-A997-33E411E3F505}" destId="{E2CB94D3-C72B-4194-9113-8407D2A9BA4D}" srcOrd="0" destOrd="0" presId="urn:microsoft.com/office/officeart/2005/8/layout/radial1"/>
    <dgm:cxn modelId="{07690D42-697F-4E85-B7B2-88C0EC53CCA3}" type="presParOf" srcId="{D88FECA8-2344-4864-9F36-514A7526F2DD}" destId="{4820E5E7-1B6E-45A2-866E-A6D0CE419B0C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2CCDD3-FE5A-4B2A-885C-61093C004A8B}">
      <dsp:nvSpPr>
        <dsp:cNvPr id="0" name=""/>
        <dsp:cNvSpPr/>
      </dsp:nvSpPr>
      <dsp:spPr>
        <a:xfrm>
          <a:off x="5054957" y="2136635"/>
          <a:ext cx="3576419" cy="6207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0350"/>
              </a:lnTo>
              <a:lnTo>
                <a:pt x="3576419" y="310350"/>
              </a:lnTo>
              <a:lnTo>
                <a:pt x="3576419" y="62070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F0056A-75E3-44FA-AF72-7008A7325071}">
      <dsp:nvSpPr>
        <dsp:cNvPr id="0" name=""/>
        <dsp:cNvSpPr/>
      </dsp:nvSpPr>
      <dsp:spPr>
        <a:xfrm>
          <a:off x="5009237" y="2136635"/>
          <a:ext cx="91440" cy="62070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2070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38B6F4-E921-41FF-B80A-4F73FD2A31D6}">
      <dsp:nvSpPr>
        <dsp:cNvPr id="0" name=""/>
        <dsp:cNvSpPr/>
      </dsp:nvSpPr>
      <dsp:spPr>
        <a:xfrm>
          <a:off x="1478538" y="2136635"/>
          <a:ext cx="3576419" cy="620700"/>
        </a:xfrm>
        <a:custGeom>
          <a:avLst/>
          <a:gdLst/>
          <a:ahLst/>
          <a:cxnLst/>
          <a:rect l="0" t="0" r="0" b="0"/>
          <a:pathLst>
            <a:path>
              <a:moveTo>
                <a:pt x="3576419" y="0"/>
              </a:moveTo>
              <a:lnTo>
                <a:pt x="3576419" y="310350"/>
              </a:lnTo>
              <a:lnTo>
                <a:pt x="0" y="310350"/>
              </a:lnTo>
              <a:lnTo>
                <a:pt x="0" y="62070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EEB005-190A-4030-BB4E-D30F42A71ECD}">
      <dsp:nvSpPr>
        <dsp:cNvPr id="0" name=""/>
        <dsp:cNvSpPr/>
      </dsp:nvSpPr>
      <dsp:spPr>
        <a:xfrm>
          <a:off x="2054016" y="658776"/>
          <a:ext cx="6001882" cy="14778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Принципы обучения</a:t>
          </a:r>
          <a:endParaRPr lang="ru-RU" sz="2400" kern="1200" dirty="0"/>
        </a:p>
      </dsp:txBody>
      <dsp:txXfrm>
        <a:off x="2054016" y="658776"/>
        <a:ext cx="6001882" cy="1477859"/>
      </dsp:txXfrm>
    </dsp:sp>
    <dsp:sp modelId="{F52B5009-A274-48B1-B50D-AF78E262373F}">
      <dsp:nvSpPr>
        <dsp:cNvPr id="0" name=""/>
        <dsp:cNvSpPr/>
      </dsp:nvSpPr>
      <dsp:spPr>
        <a:xfrm>
          <a:off x="678" y="2757336"/>
          <a:ext cx="2955718" cy="14778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От простого к сложному</a:t>
          </a:r>
          <a:endParaRPr lang="ru-RU" sz="2400" kern="1200" dirty="0"/>
        </a:p>
      </dsp:txBody>
      <dsp:txXfrm>
        <a:off x="678" y="2757336"/>
        <a:ext cx="2955718" cy="1477859"/>
      </dsp:txXfrm>
    </dsp:sp>
    <dsp:sp modelId="{F6AD1436-D2FD-4A0B-B258-DAC47943A77D}">
      <dsp:nvSpPr>
        <dsp:cNvPr id="0" name=""/>
        <dsp:cNvSpPr/>
      </dsp:nvSpPr>
      <dsp:spPr>
        <a:xfrm>
          <a:off x="3577098" y="2757336"/>
          <a:ext cx="2955718" cy="14778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Самостоятельно по способностям</a:t>
          </a:r>
          <a:endParaRPr lang="ru-RU" sz="2400" kern="1200" dirty="0"/>
        </a:p>
      </dsp:txBody>
      <dsp:txXfrm>
        <a:off x="3577098" y="2757336"/>
        <a:ext cx="2955718" cy="1477859"/>
      </dsp:txXfrm>
    </dsp:sp>
    <dsp:sp modelId="{82C6EC88-F02E-469C-B379-8AC2213B5A97}">
      <dsp:nvSpPr>
        <dsp:cNvPr id="0" name=""/>
        <dsp:cNvSpPr/>
      </dsp:nvSpPr>
      <dsp:spPr>
        <a:xfrm>
          <a:off x="7153517" y="2757336"/>
          <a:ext cx="2955718" cy="14778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Постепенность и систематичность</a:t>
          </a:r>
          <a:endParaRPr lang="ru-RU" sz="2400" kern="1200" dirty="0"/>
        </a:p>
      </dsp:txBody>
      <dsp:txXfrm>
        <a:off x="7153517" y="2757336"/>
        <a:ext cx="2955718" cy="147785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9BB0C7-0940-4279-A1EA-3CE5861A6309}">
      <dsp:nvSpPr>
        <dsp:cNvPr id="0" name=""/>
        <dsp:cNvSpPr/>
      </dsp:nvSpPr>
      <dsp:spPr>
        <a:xfrm>
          <a:off x="3430658" y="1491074"/>
          <a:ext cx="1134201" cy="113420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ТРИЗ</a:t>
          </a:r>
          <a:endParaRPr lang="ru-RU" sz="2800" kern="1200" dirty="0"/>
        </a:p>
      </dsp:txBody>
      <dsp:txXfrm>
        <a:off x="3596758" y="1657174"/>
        <a:ext cx="802001" cy="802001"/>
      </dsp:txXfrm>
    </dsp:sp>
    <dsp:sp modelId="{6147B03C-B70F-4064-B061-7963965DCCE3}">
      <dsp:nvSpPr>
        <dsp:cNvPr id="0" name=""/>
        <dsp:cNvSpPr/>
      </dsp:nvSpPr>
      <dsp:spPr>
        <a:xfrm rot="16200000">
          <a:off x="3826638" y="1307352"/>
          <a:ext cx="342241" cy="25201"/>
        </a:xfrm>
        <a:custGeom>
          <a:avLst/>
          <a:gdLst/>
          <a:ahLst/>
          <a:cxnLst/>
          <a:rect l="0" t="0" r="0" b="0"/>
          <a:pathLst>
            <a:path>
              <a:moveTo>
                <a:pt x="0" y="12600"/>
              </a:moveTo>
              <a:lnTo>
                <a:pt x="342241" y="1260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989203" y="1311397"/>
        <a:ext cx="17112" cy="17112"/>
      </dsp:txXfrm>
    </dsp:sp>
    <dsp:sp modelId="{5D3A6598-5EEA-48EA-83AC-177FA4A7E5AC}">
      <dsp:nvSpPr>
        <dsp:cNvPr id="0" name=""/>
        <dsp:cNvSpPr/>
      </dsp:nvSpPr>
      <dsp:spPr>
        <a:xfrm>
          <a:off x="3430658" y="14631"/>
          <a:ext cx="1134201" cy="113420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Теория</a:t>
          </a:r>
          <a:endParaRPr lang="ru-RU" sz="1700" kern="1200" dirty="0"/>
        </a:p>
      </dsp:txBody>
      <dsp:txXfrm>
        <a:off x="3596758" y="180731"/>
        <a:ext cx="802001" cy="802001"/>
      </dsp:txXfrm>
    </dsp:sp>
    <dsp:sp modelId="{077617DA-850B-47F7-8516-F67CB4F22272}">
      <dsp:nvSpPr>
        <dsp:cNvPr id="0" name=""/>
        <dsp:cNvSpPr/>
      </dsp:nvSpPr>
      <dsp:spPr>
        <a:xfrm rot="21582219">
          <a:off x="4564850" y="2041768"/>
          <a:ext cx="337311" cy="25201"/>
        </a:xfrm>
        <a:custGeom>
          <a:avLst/>
          <a:gdLst/>
          <a:ahLst/>
          <a:cxnLst/>
          <a:rect l="0" t="0" r="0" b="0"/>
          <a:pathLst>
            <a:path>
              <a:moveTo>
                <a:pt x="0" y="12600"/>
              </a:moveTo>
              <a:lnTo>
                <a:pt x="337311" y="1260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725073" y="2045936"/>
        <a:ext cx="16865" cy="16865"/>
      </dsp:txXfrm>
    </dsp:sp>
    <dsp:sp modelId="{E2C97DAB-107D-4B98-806E-701887D66B61}">
      <dsp:nvSpPr>
        <dsp:cNvPr id="0" name=""/>
        <dsp:cNvSpPr/>
      </dsp:nvSpPr>
      <dsp:spPr>
        <a:xfrm>
          <a:off x="4901989" y="1478124"/>
          <a:ext cx="3198822" cy="113420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Изобретательских </a:t>
          </a:r>
          <a:endParaRPr lang="ru-RU" sz="1700" kern="1200" dirty="0"/>
        </a:p>
      </dsp:txBody>
      <dsp:txXfrm>
        <a:off x="5370446" y="1644224"/>
        <a:ext cx="2261908" cy="802001"/>
      </dsp:txXfrm>
    </dsp:sp>
    <dsp:sp modelId="{3401BE10-44E6-4073-860D-6E119D4E4C94}">
      <dsp:nvSpPr>
        <dsp:cNvPr id="0" name=""/>
        <dsp:cNvSpPr/>
      </dsp:nvSpPr>
      <dsp:spPr>
        <a:xfrm rot="5400000">
          <a:off x="3826638" y="2783795"/>
          <a:ext cx="342241" cy="25201"/>
        </a:xfrm>
        <a:custGeom>
          <a:avLst/>
          <a:gdLst/>
          <a:ahLst/>
          <a:cxnLst/>
          <a:rect l="0" t="0" r="0" b="0"/>
          <a:pathLst>
            <a:path>
              <a:moveTo>
                <a:pt x="0" y="12600"/>
              </a:moveTo>
              <a:lnTo>
                <a:pt x="342241" y="1260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989203" y="2787840"/>
        <a:ext cx="17112" cy="17112"/>
      </dsp:txXfrm>
    </dsp:sp>
    <dsp:sp modelId="{C319AC6C-C8F7-495B-9806-5E55385B7C17}">
      <dsp:nvSpPr>
        <dsp:cNvPr id="0" name=""/>
        <dsp:cNvSpPr/>
      </dsp:nvSpPr>
      <dsp:spPr>
        <a:xfrm>
          <a:off x="3430658" y="2967516"/>
          <a:ext cx="1134201" cy="113420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Задач</a:t>
          </a:r>
          <a:endParaRPr lang="ru-RU" sz="1700" kern="1200" dirty="0"/>
        </a:p>
      </dsp:txBody>
      <dsp:txXfrm>
        <a:off x="3596758" y="3133616"/>
        <a:ext cx="802001" cy="802001"/>
      </dsp:txXfrm>
    </dsp:sp>
    <dsp:sp modelId="{125304A6-D0C5-4308-A997-33E411E3F505}">
      <dsp:nvSpPr>
        <dsp:cNvPr id="0" name=""/>
        <dsp:cNvSpPr/>
      </dsp:nvSpPr>
      <dsp:spPr>
        <a:xfrm rot="10746945">
          <a:off x="2986974" y="2057750"/>
          <a:ext cx="443777" cy="25201"/>
        </a:xfrm>
        <a:custGeom>
          <a:avLst/>
          <a:gdLst/>
          <a:ahLst/>
          <a:cxnLst/>
          <a:rect l="0" t="0" r="0" b="0"/>
          <a:pathLst>
            <a:path>
              <a:moveTo>
                <a:pt x="0" y="12600"/>
              </a:moveTo>
              <a:lnTo>
                <a:pt x="443777" y="1260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3197769" y="2059256"/>
        <a:ext cx="22188" cy="22188"/>
      </dsp:txXfrm>
    </dsp:sp>
    <dsp:sp modelId="{4820E5E7-1B6E-45A2-866E-A6D0CE419B0C}">
      <dsp:nvSpPr>
        <dsp:cNvPr id="0" name=""/>
        <dsp:cNvSpPr/>
      </dsp:nvSpPr>
      <dsp:spPr>
        <a:xfrm>
          <a:off x="0" y="1529716"/>
          <a:ext cx="2988235" cy="113420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Решения</a:t>
          </a:r>
          <a:endParaRPr lang="ru-RU" sz="1700" kern="1200" dirty="0"/>
        </a:p>
      </dsp:txBody>
      <dsp:txXfrm>
        <a:off x="437617" y="1695816"/>
        <a:ext cx="2113001" cy="8020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DF3F9-A383-40CF-841B-6426D82ECB85}" type="datetimeFigureOut">
              <a:rPr lang="ru-RU" smtClean="0"/>
              <a:t>18.11.2016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DF9E2-D527-45E4-B727-833247D273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275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image" Target="../media/image2.wmf"/><Relationship Id="rId16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18.png"/><Relationship Id="rId16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9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6" Type="http://schemas.openxmlformats.org/officeDocument/2006/relationships/image" Target="../media/image2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6" Type="http://schemas.openxmlformats.org/officeDocument/2006/relationships/image" Target="../media/image2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6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23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06992" y="1801368"/>
            <a:ext cx="9144000" cy="1271668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5012" y="4566542"/>
            <a:ext cx="5761973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8951" y="3112387"/>
            <a:ext cx="682266" cy="70740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7922" y="617943"/>
            <a:ext cx="504825" cy="57150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511789" y="4694476"/>
            <a:ext cx="930391" cy="1227599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0992" y="144368"/>
            <a:ext cx="542925" cy="523875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2542" y="5334195"/>
            <a:ext cx="619050" cy="785717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6701" y="793708"/>
            <a:ext cx="504439" cy="573226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8035" y="3237635"/>
            <a:ext cx="505836" cy="527829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3545" y="3532354"/>
            <a:ext cx="1837994" cy="1347613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423" y="1849821"/>
            <a:ext cx="608569" cy="692510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8372" y="2012025"/>
            <a:ext cx="714375" cy="752475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272" y="5066318"/>
            <a:ext cx="1038023" cy="707153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8" y="272246"/>
            <a:ext cx="1860164" cy="1311905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2542" y="842568"/>
            <a:ext cx="576489" cy="549676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685" y="422756"/>
            <a:ext cx="1363851" cy="480937"/>
          </a:xfrm>
          <a:prstGeom prst="rect">
            <a:avLst/>
          </a:prstGeom>
        </p:spPr>
      </p:pic>
      <p:pic>
        <p:nvPicPr>
          <p:cNvPr id="30" name="Рисунок 1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275" y="3034817"/>
            <a:ext cx="3191652" cy="317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6536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656369" y="1535331"/>
            <a:ext cx="7376894" cy="571230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lang="ru-RU" sz="4000" kern="120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934546" y="4199766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7934546" y="4861231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7934547" y="5522696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622" y="3159355"/>
            <a:ext cx="2227716" cy="31752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6529" y="3327682"/>
            <a:ext cx="590083" cy="61182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078" y="847813"/>
            <a:ext cx="362824" cy="41074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10590062" y="3097525"/>
            <a:ext cx="516972" cy="68211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4107" y="397621"/>
            <a:ext cx="382530" cy="36910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0224" y="816747"/>
            <a:ext cx="470785" cy="597534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542" y="816747"/>
            <a:ext cx="335160" cy="380864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9977" y="2586264"/>
            <a:ext cx="351849" cy="367147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1066" y="1360529"/>
            <a:ext cx="1481355" cy="1086126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1828894"/>
            <a:ext cx="573085" cy="652131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2087" y="2714619"/>
            <a:ext cx="416339" cy="438544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165" y="5129123"/>
            <a:ext cx="1042447" cy="71016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267395"/>
            <a:ext cx="1645961" cy="1160836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8509" y="287281"/>
            <a:ext cx="555294" cy="529466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913" y="393674"/>
            <a:ext cx="1809750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6117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656369" y="1535331"/>
            <a:ext cx="5731659" cy="571230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lang="ru-RU" sz="4000" kern="120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934546" y="4199766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7934546" y="4861231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7934547" y="5522696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757" y="3029195"/>
            <a:ext cx="864489" cy="89633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078" y="847813"/>
            <a:ext cx="362824" cy="41074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10435976" y="2978990"/>
            <a:ext cx="638694" cy="84272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507" y="574535"/>
            <a:ext cx="382530" cy="36910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4864" y="670328"/>
            <a:ext cx="586145" cy="743953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835" y="918926"/>
            <a:ext cx="408635" cy="46435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889" y="2352592"/>
            <a:ext cx="500801" cy="522575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4482" y="1106414"/>
            <a:ext cx="1827940" cy="1340241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1828894"/>
            <a:ext cx="573085" cy="652131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861" y="2875167"/>
            <a:ext cx="416339" cy="438544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165" y="5129123"/>
            <a:ext cx="1042447" cy="71016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267395"/>
            <a:ext cx="1645961" cy="1160836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8509" y="287281"/>
            <a:ext cx="555294" cy="529466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0969" y="351240"/>
            <a:ext cx="1809750" cy="63817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838" y="3159355"/>
            <a:ext cx="2395938" cy="317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9650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656369" y="1535331"/>
            <a:ext cx="5731659" cy="571230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lang="ru-RU" sz="4000" kern="120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934546" y="4199766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7934546" y="4861231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7934547" y="5522696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757" y="3029195"/>
            <a:ext cx="864489" cy="89633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078" y="847813"/>
            <a:ext cx="362824" cy="41074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10435976" y="2978990"/>
            <a:ext cx="638694" cy="84272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507" y="574535"/>
            <a:ext cx="382530" cy="36910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4864" y="670328"/>
            <a:ext cx="586145" cy="743953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835" y="918926"/>
            <a:ext cx="408635" cy="46435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889" y="2352592"/>
            <a:ext cx="500801" cy="522575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4482" y="1106414"/>
            <a:ext cx="1827940" cy="1340241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1828894"/>
            <a:ext cx="573085" cy="652131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861" y="2875167"/>
            <a:ext cx="416339" cy="438544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165" y="5129123"/>
            <a:ext cx="1042447" cy="71016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267395"/>
            <a:ext cx="1645961" cy="1160836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8509" y="287281"/>
            <a:ext cx="555294" cy="529466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6981" y="468239"/>
            <a:ext cx="1809750" cy="63817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508" y="3273631"/>
            <a:ext cx="2580572" cy="317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1166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656369" y="1535331"/>
            <a:ext cx="5731659" cy="571230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lang="ru-RU" sz="4000" kern="120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934546" y="4199766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7934546" y="4861231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7934547" y="5522696"/>
            <a:ext cx="3375206" cy="54718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757" y="3029195"/>
            <a:ext cx="864489" cy="89633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078" y="847813"/>
            <a:ext cx="362824" cy="41074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10435976" y="2978990"/>
            <a:ext cx="638694" cy="84272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507" y="574535"/>
            <a:ext cx="382530" cy="36910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4864" y="670328"/>
            <a:ext cx="586145" cy="743953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835" y="918926"/>
            <a:ext cx="408635" cy="46435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889" y="2352592"/>
            <a:ext cx="500801" cy="522575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4482" y="1106414"/>
            <a:ext cx="1827940" cy="1340241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1828894"/>
            <a:ext cx="573085" cy="652131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861" y="2875167"/>
            <a:ext cx="416339" cy="438544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165" y="5129123"/>
            <a:ext cx="1042447" cy="71016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267395"/>
            <a:ext cx="1645961" cy="1160836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8509" y="287281"/>
            <a:ext cx="555294" cy="529466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3625" y="415010"/>
            <a:ext cx="1809750" cy="63817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875" y="3172245"/>
            <a:ext cx="2762763" cy="317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5379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Фина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880250" y="2131231"/>
            <a:ext cx="5493984" cy="699587"/>
          </a:xfrm>
          <a:prstGeom prst="rect">
            <a:avLst/>
          </a:prstGeom>
        </p:spPr>
        <p:txBody>
          <a:bodyPr/>
          <a:lstStyle>
            <a:lvl1pPr algn="ctr">
              <a:defRPr sz="4000" b="1">
                <a:solidFill>
                  <a:srgbClr val="FF6965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2761" y="3638173"/>
            <a:ext cx="696193" cy="72184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078" y="847813"/>
            <a:ext cx="362824" cy="41074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7404">
            <a:off x="10435976" y="2978990"/>
            <a:ext cx="638694" cy="84272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7497" y="444775"/>
            <a:ext cx="382530" cy="36910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1352" y="5679298"/>
            <a:ext cx="586145" cy="74395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6639" y="444775"/>
            <a:ext cx="408635" cy="464358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6842" y="3638173"/>
            <a:ext cx="500801" cy="52257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773555">
            <a:off x="9841353" y="4499050"/>
            <a:ext cx="1827940" cy="1340241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1828894"/>
            <a:ext cx="573085" cy="652131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4670" y="2481025"/>
            <a:ext cx="416339" cy="43854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165" y="5129123"/>
            <a:ext cx="1042447" cy="710168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96" y="267395"/>
            <a:ext cx="1645961" cy="1160836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0029" y="1226189"/>
            <a:ext cx="555294" cy="529466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106" y="3213240"/>
            <a:ext cx="3497240" cy="3175200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3625" y="415010"/>
            <a:ext cx="1809750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4676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1F1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1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" dur="5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7916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530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91" r:id="rId3"/>
    <p:sldLayoutId id="2147483692" r:id="rId4"/>
    <p:sldLayoutId id="2147483694" r:id="rId5"/>
    <p:sldLayoutId id="2147483686" r:id="rId6"/>
    <p:sldLayoutId id="2147483690" r:id="rId7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g"/><Relationship Id="rId5" Type="http://schemas.openxmlformats.org/officeDocument/2006/relationships/image" Target="../media/image29.jpg"/><Relationship Id="rId4" Type="http://schemas.openxmlformats.org/officeDocument/2006/relationships/image" Target="../media/image28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gif"/><Relationship Id="rId5" Type="http://schemas.openxmlformats.org/officeDocument/2006/relationships/image" Target="../media/image35.jpg"/><Relationship Id="rId4" Type="http://schemas.openxmlformats.org/officeDocument/2006/relationships/image" Target="../media/image34.jp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28372" y="546407"/>
            <a:ext cx="9144000" cy="2454370"/>
          </a:xfrm>
        </p:spPr>
        <p:txBody>
          <a:bodyPr/>
          <a:lstStyle/>
          <a:p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Развивающие игры как средство формирования познавательных способностей дошкольников</a:t>
            </a:r>
            <a:endParaRPr lang="ru-RU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48387" y="4052192"/>
            <a:ext cx="5761973" cy="1655762"/>
          </a:xfrm>
        </p:spPr>
        <p:txBody>
          <a:bodyPr/>
          <a:lstStyle/>
          <a:p>
            <a:r>
              <a:rPr lang="ru-RU" sz="1800" b="1" i="1" dirty="0" smtClean="0">
                <a:solidFill>
                  <a:schemeClr val="accent1">
                    <a:lumMod val="50000"/>
                  </a:schemeClr>
                </a:solidFill>
              </a:rPr>
              <a:t>Выполнил воспитатель ГБДОУ детский сад №37 Фрунзенского района города Санкт-Петербурга </a:t>
            </a:r>
          </a:p>
          <a:p>
            <a:r>
              <a:rPr lang="ru-RU" sz="1800" b="1" i="1" dirty="0" err="1" smtClean="0">
                <a:solidFill>
                  <a:schemeClr val="accent1">
                    <a:lumMod val="50000"/>
                  </a:schemeClr>
                </a:solidFill>
              </a:rPr>
              <a:t>Бегеза</a:t>
            </a:r>
            <a:r>
              <a:rPr lang="ru-RU" sz="1800" b="1" i="1" dirty="0" smtClean="0">
                <a:solidFill>
                  <a:schemeClr val="accent1">
                    <a:lumMod val="50000"/>
                  </a:schemeClr>
                </a:solidFill>
              </a:rPr>
              <a:t> Е.В.</a:t>
            </a:r>
            <a:endParaRPr lang="ru-RU" sz="18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Рисунок 3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720" y="3094439"/>
            <a:ext cx="3191652" cy="317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6798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87132" y="1596979"/>
            <a:ext cx="8899302" cy="1893195"/>
          </a:xfrm>
        </p:spPr>
        <p:txBody>
          <a:bodyPr/>
          <a:lstStyle/>
          <a:p>
            <a:r>
              <a:rPr lang="ru-RU" dirty="0" smtClean="0"/>
              <a:t>Особенности формирования познавательных способностей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36227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1926" y="1596979"/>
            <a:ext cx="9350417" cy="3229853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Дети активно познают мир вокруг себя, главными объектами познания являются предметы, с которыми ребенок взаимодействует. Ребенку можно дать свободу в действии с предметом. Мышление наглядно-действенное.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3"/>
          </p:nvPr>
        </p:nvSpPr>
        <p:spPr>
          <a:xfrm>
            <a:off x="2382592" y="273078"/>
            <a:ext cx="6490952" cy="86400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С 1 года до 3 лет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6927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1926" y="1674253"/>
            <a:ext cx="9466327" cy="3152579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Накапливается достаточное количество знаний об окружающем мире , но пока дети не могут устанавливать связи между представлениями об окружающей действительности . На смену  интересу к действиям с предметами приходит интерес к свойствам и признакам предметов , начинается сравнение предметов.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3"/>
          </p:nvPr>
        </p:nvSpPr>
        <p:spPr>
          <a:xfrm>
            <a:off x="2266682" y="311715"/>
            <a:ext cx="7263684" cy="86400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3-4 года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6758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190" y="1493949"/>
            <a:ext cx="10200066" cy="352881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Устанавливается связь между предметами и явлениями-мир не фрагменты , а целостная цепь событий.</a:t>
            </a:r>
            <a:b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Происходит знакомство с предметами и явлениями , которые ребенок видит перед собой и не осязает.</a:t>
            </a:r>
            <a:b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Начало восприятия человеческой речи. Мышление наглядно-образное.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3"/>
          </p:nvPr>
        </p:nvSpPr>
        <p:spPr>
          <a:xfrm>
            <a:off x="2781837" y="376109"/>
            <a:ext cx="7379594" cy="86400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4-5 лет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2826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1825" y="901522"/>
            <a:ext cx="9375820" cy="407985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Установление связей , систематизация полученных знаний, запоминание их и использование по назначению.</a:t>
            </a:r>
            <a:b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Ребенок не только сравнивает , но и делает выводы, самостоятельно выявляет закономерности в явлениях и далее может прогнозировать результаты.</a:t>
            </a:r>
            <a:b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Он не только воспроизводит готовое решение , а ищет новое. Мышление логическое.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3"/>
          </p:nvPr>
        </p:nvSpPr>
        <p:spPr>
          <a:xfrm>
            <a:off x="4054359" y="167437"/>
            <a:ext cx="3375206" cy="86400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5-7 лет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96554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89409" y="1886533"/>
            <a:ext cx="7778839" cy="1384701"/>
          </a:xfrm>
        </p:spPr>
        <p:txBody>
          <a:bodyPr/>
          <a:lstStyle/>
          <a:p>
            <a:r>
              <a:rPr lang="ru-RU" dirty="0" smtClean="0"/>
              <a:t>Примеры развивающих игр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03961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1927" y="1777285"/>
            <a:ext cx="9582236" cy="304954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Кубики , 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</a:rPr>
              <a:t>пазлы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 , мозаика , игры на развитие мелкой моторики , пирамидки , игры с песком и водой , и другие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5"/>
          </p:nvPr>
        </p:nvSpPr>
        <p:spPr>
          <a:xfrm>
            <a:off x="4486740" y="408264"/>
            <a:ext cx="3408397" cy="86400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1-3 года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42252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1926" y="1828799"/>
            <a:ext cx="9595115" cy="2998033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Математические наборы на сравнение форм , размеров.</a:t>
            </a:r>
            <a:b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dirty="0" err="1" smtClean="0">
                <a:solidFill>
                  <a:schemeClr val="accent1">
                    <a:lumMod val="50000"/>
                  </a:schemeClr>
                </a:solidFill>
              </a:rPr>
              <a:t>Пазлы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 , игры на развитие мелкой моторики , палочки </a:t>
            </a:r>
            <a:r>
              <a:rPr lang="ru-RU" sz="2800" dirty="0" err="1" smtClean="0">
                <a:solidFill>
                  <a:schemeClr val="accent1">
                    <a:lumMod val="50000"/>
                  </a:schemeClr>
                </a:solidFill>
              </a:rPr>
              <a:t>Х.Кюизенера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 , блоки </a:t>
            </a:r>
            <a:r>
              <a:rPr lang="ru-RU" sz="2800" dirty="0" err="1" smtClean="0">
                <a:solidFill>
                  <a:schemeClr val="accent1">
                    <a:lumMod val="50000"/>
                  </a:schemeClr>
                </a:solidFill>
              </a:rPr>
              <a:t>Дьеныша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 , игры </a:t>
            </a:r>
            <a:r>
              <a:rPr lang="ru-RU" sz="2800" dirty="0" err="1" smtClean="0">
                <a:solidFill>
                  <a:schemeClr val="accent1">
                    <a:lumMod val="50000"/>
                  </a:schemeClr>
                </a:solidFill>
              </a:rPr>
              <a:t>Б.Никитина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 , игры по </a:t>
            </a:r>
            <a:r>
              <a:rPr lang="ru-RU" sz="2800" dirty="0" err="1" smtClean="0">
                <a:solidFill>
                  <a:schemeClr val="accent1">
                    <a:lumMod val="50000"/>
                  </a:schemeClr>
                </a:solidFill>
              </a:rPr>
              <a:t>эксперементированию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 и другие.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5"/>
          </p:nvPr>
        </p:nvSpPr>
        <p:spPr>
          <a:xfrm>
            <a:off x="3065172" y="382506"/>
            <a:ext cx="6606862" cy="86400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3-4 года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4350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1927" y="1828799"/>
            <a:ext cx="9749662" cy="2998033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Игры на выявление отношений предметов друг с другом , игры на сравнение форм предметов , игры на пространственное мышление , игры на соединение точек в картинку , лабиринты , игры на изучение </a:t>
            </a:r>
            <a:r>
              <a:rPr lang="ru-RU" sz="2800" dirty="0" err="1" smtClean="0">
                <a:solidFill>
                  <a:schemeClr val="accent1">
                    <a:lumMod val="50000"/>
                  </a:schemeClr>
                </a:solidFill>
              </a:rPr>
              <a:t>цветов,игры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 по экспериментированию и другие.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3"/>
          </p:nvPr>
        </p:nvSpPr>
        <p:spPr>
          <a:xfrm>
            <a:off x="4376330" y="167437"/>
            <a:ext cx="3375206" cy="86400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4-5 лет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4612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1926" y="1506827"/>
            <a:ext cx="10032997" cy="3320005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Игры на эксперименты и опыты(это основные игры),игры на принятие нестандартных решений(ТРИЗ), проявление творческих способностей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5"/>
          </p:nvPr>
        </p:nvSpPr>
        <p:spPr>
          <a:xfrm>
            <a:off x="4677990" y="279475"/>
            <a:ext cx="3408397" cy="86400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5-7 лет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6000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759854" y="1456440"/>
            <a:ext cx="10547797" cy="200797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Развитие-это процесс, результат количественных и качественных изменений в организме человека.</a:t>
            </a:r>
            <a:b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Это процесс достижения ранее не достигаемого результата.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/>
          </p:nvPr>
        </p:nvSpPr>
        <p:spPr>
          <a:xfrm>
            <a:off x="2730321" y="376109"/>
            <a:ext cx="7044744" cy="86400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Что такое развитие?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6325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1926" y="1571223"/>
            <a:ext cx="9620873" cy="325561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Пособия </a:t>
            </a:r>
            <a:r>
              <a:rPr lang="ru-RU" sz="2800" dirty="0" err="1" smtClean="0">
                <a:solidFill>
                  <a:schemeClr val="accent1">
                    <a:lumMod val="50000"/>
                  </a:schemeClr>
                </a:solidFill>
              </a:rPr>
              <a:t>Воскобовича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 , пособия </a:t>
            </a:r>
            <a:r>
              <a:rPr lang="ru-RU" sz="2800" dirty="0" err="1" smtClean="0">
                <a:solidFill>
                  <a:schemeClr val="accent1">
                    <a:lumMod val="50000"/>
                  </a:schemeClr>
                </a:solidFill>
              </a:rPr>
              <a:t>Б.Никитина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 , методика </a:t>
            </a:r>
            <a:r>
              <a:rPr lang="ru-RU" sz="2800" dirty="0" err="1" smtClean="0">
                <a:solidFill>
                  <a:schemeClr val="accent1">
                    <a:lumMod val="50000"/>
                  </a:schemeClr>
                </a:solidFill>
              </a:rPr>
              <a:t>М.Монтесори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 , палочки </a:t>
            </a:r>
            <a:r>
              <a:rPr lang="ru-RU" sz="2800" dirty="0" err="1" smtClean="0">
                <a:solidFill>
                  <a:schemeClr val="accent1">
                    <a:lumMod val="50000"/>
                  </a:schemeClr>
                </a:solidFill>
              </a:rPr>
              <a:t>Х.Кюизенера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 , блоки </a:t>
            </a:r>
            <a:r>
              <a:rPr lang="ru-RU" sz="2800" dirty="0" err="1" smtClean="0">
                <a:solidFill>
                  <a:schemeClr val="accent1">
                    <a:lumMod val="50000"/>
                  </a:schemeClr>
                </a:solidFill>
              </a:rPr>
              <a:t>Дьеныша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 , кубики Зайцева , круги </a:t>
            </a:r>
            <a:r>
              <a:rPr lang="ru-RU" sz="2800" dirty="0" err="1" smtClean="0">
                <a:solidFill>
                  <a:schemeClr val="accent1">
                    <a:lumMod val="50000"/>
                  </a:schemeClr>
                </a:solidFill>
              </a:rPr>
              <a:t>Леллуя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5"/>
          </p:nvPr>
        </p:nvSpPr>
        <p:spPr>
          <a:xfrm>
            <a:off x="2421228" y="318112"/>
            <a:ext cx="6787166" cy="86400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Авторские методики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00989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2738" y="1379167"/>
            <a:ext cx="8912180" cy="2961013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-игры-путешествия</a:t>
            </a:r>
            <a:b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-математические конкурсы</a:t>
            </a:r>
            <a:b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-развлечения</a:t>
            </a:r>
            <a:b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-вечера досуга</a:t>
            </a:r>
            <a:b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-задачи-смекалки</a:t>
            </a:r>
            <a:b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-логические игры</a:t>
            </a:r>
            <a:b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5"/>
          </p:nvPr>
        </p:nvSpPr>
        <p:spPr>
          <a:xfrm>
            <a:off x="1081825" y="343870"/>
            <a:ext cx="9787944" cy="864000"/>
          </a:xfrm>
        </p:spPr>
        <p:txBody>
          <a:bodyPr/>
          <a:lstStyle/>
          <a:p>
            <a:r>
              <a:rPr lang="ru-RU" sz="2400" b="1" dirty="0" err="1" smtClean="0">
                <a:solidFill>
                  <a:srgbClr val="FF0000"/>
                </a:solidFill>
              </a:rPr>
              <a:t>З.А.Михайлова</a:t>
            </a:r>
            <a:r>
              <a:rPr lang="ru-RU" sz="2400" b="1" dirty="0" smtClean="0">
                <a:solidFill>
                  <a:srgbClr val="FF0000"/>
                </a:solidFill>
              </a:rPr>
              <a:t> «Математика от 3 до 7», «Математика-это интересно»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132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7128" y="1031437"/>
            <a:ext cx="5254580" cy="379539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Это сначала игровой материал для изучения формы , цвета , размера.</a:t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Затем используются как математическое пособие для изучения числа и математических понятий.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5"/>
          </p:nvPr>
        </p:nvSpPr>
        <p:spPr>
          <a:xfrm>
            <a:off x="2640169" y="270468"/>
            <a:ext cx="7328079" cy="86400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Цветные палочки Х . </a:t>
            </a:r>
            <a:r>
              <a:rPr lang="ru-RU" sz="2800" b="1" dirty="0" err="1" smtClean="0">
                <a:solidFill>
                  <a:srgbClr val="FF0000"/>
                </a:solidFill>
              </a:rPr>
              <a:t>Кюизенера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8562" y="1313540"/>
            <a:ext cx="5173787" cy="3941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1742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198862"/>
            <a:ext cx="5276539" cy="379539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Для изучения цвета , формы , величины используются логические блоки </a:t>
            </a:r>
            <a:r>
              <a:rPr lang="ru-RU" sz="2400" dirty="0" err="1" smtClean="0">
                <a:solidFill>
                  <a:schemeClr val="accent1">
                    <a:lumMod val="50000"/>
                  </a:schemeClr>
                </a:solidFill>
              </a:rPr>
              <a:t>З.Дьеныша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5"/>
          </p:nvPr>
        </p:nvSpPr>
        <p:spPr>
          <a:xfrm>
            <a:off x="2295399" y="167437"/>
            <a:ext cx="3408397" cy="86400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Блоки </a:t>
            </a:r>
            <a:r>
              <a:rPr lang="ru-RU" sz="2800" b="1" dirty="0" err="1" smtClean="0">
                <a:solidFill>
                  <a:srgbClr val="FF0000"/>
                </a:solidFill>
              </a:rPr>
              <a:t>З.Дьеныша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9286" y="1339402"/>
            <a:ext cx="5185892" cy="3889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0592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7527" y="1096959"/>
            <a:ext cx="10702698" cy="357758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Дидактический материал для развития   логического мышления , восприятия , внимания.</a:t>
            </a:r>
            <a:br>
              <a:rPr lang="ru-RU" sz="2400" dirty="0" smtClean="0"/>
            </a:br>
            <a:r>
              <a:rPr lang="ru-RU" sz="2400" dirty="0" smtClean="0"/>
              <a:t>Это система игр состоящая из задач решаемых с помощью кубиков , деталей конструктора , кирпичиков.</a:t>
            </a:r>
            <a:br>
              <a:rPr lang="ru-RU" sz="2400" dirty="0" smtClean="0"/>
            </a:br>
            <a:r>
              <a:rPr lang="ru-RU" sz="2400" dirty="0" smtClean="0"/>
              <a:t>Задачи даются в различной форме(чертеж , изометрия , модель , плоский рисунок)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3"/>
          </p:nvPr>
        </p:nvSpPr>
        <p:spPr>
          <a:xfrm>
            <a:off x="4311935" y="232959"/>
            <a:ext cx="3375206" cy="864000"/>
          </a:xfrm>
        </p:spPr>
        <p:txBody>
          <a:bodyPr/>
          <a:lstStyle/>
          <a:p>
            <a:r>
              <a:rPr lang="ru-RU" dirty="0" smtClean="0"/>
              <a:t>Кубики </a:t>
            </a:r>
            <a:r>
              <a:rPr lang="ru-RU" dirty="0" err="1" smtClean="0"/>
              <a:t>Б.Никитина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69519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quarter" idx="15"/>
          </p:nvPr>
        </p:nvSpPr>
        <p:spPr>
          <a:xfrm>
            <a:off x="3550276" y="3052293"/>
            <a:ext cx="4835041" cy="1506828"/>
          </a:xfrm>
        </p:spPr>
        <p:txBody>
          <a:bodyPr/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Игры </a:t>
            </a:r>
            <a:r>
              <a:rPr lang="ru-RU" sz="4400" b="1" dirty="0" err="1" smtClean="0">
                <a:solidFill>
                  <a:srgbClr val="FF0000"/>
                </a:solidFill>
              </a:rPr>
              <a:t>Б.Никитина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508" y="555894"/>
            <a:ext cx="2783131" cy="235126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545" y="3451538"/>
            <a:ext cx="2655731" cy="199179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4270" y="555894"/>
            <a:ext cx="2634803" cy="263480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5318" y="3451538"/>
            <a:ext cx="2912705" cy="222530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9649" y="555894"/>
            <a:ext cx="3415611" cy="2067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3656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3286" y="1272264"/>
            <a:ext cx="4839012" cy="3795396"/>
          </a:xfrm>
        </p:spPr>
        <p:txBody>
          <a:bodyPr>
            <a:norm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5"/>
          </p:nvPr>
        </p:nvSpPr>
        <p:spPr>
          <a:xfrm>
            <a:off x="2099256" y="408264"/>
            <a:ext cx="7984901" cy="864000"/>
          </a:xfrm>
        </p:spPr>
        <p:txBody>
          <a:bodyPr/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Генрих </a:t>
            </a:r>
            <a:r>
              <a:rPr lang="ru-RU" sz="3600" b="1" dirty="0" err="1" smtClean="0">
                <a:solidFill>
                  <a:srgbClr val="FF0000"/>
                </a:solidFill>
              </a:rPr>
              <a:t>Саулович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 err="1" smtClean="0">
                <a:solidFill>
                  <a:srgbClr val="FF0000"/>
                </a:solidFill>
              </a:rPr>
              <a:t>Альтшуллер</a:t>
            </a:r>
            <a:endParaRPr lang="ru-RU" sz="3600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4270879704"/>
              </p:ext>
            </p:extLst>
          </p:nvPr>
        </p:nvGraphicFramePr>
        <p:xfrm>
          <a:off x="2099256" y="1272264"/>
          <a:ext cx="8100812" cy="4116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587241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7412" y="977963"/>
            <a:ext cx="9893589" cy="417460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-Метод мозгового штурма(из множества идей выбирается лучшая)</a:t>
            </a:r>
            <a:br>
              <a:rPr lang="ru-RU" sz="2000" dirty="0" smtClean="0"/>
            </a:br>
            <a:r>
              <a:rPr lang="ru-RU" sz="2000" dirty="0" smtClean="0"/>
              <a:t>-Метод каталога(творческое рассказывание)</a:t>
            </a:r>
            <a:br>
              <a:rPr lang="ru-RU" sz="2000" dirty="0" smtClean="0"/>
            </a:br>
            <a:r>
              <a:rPr lang="ru-RU" sz="2000" dirty="0" smtClean="0"/>
              <a:t>-Метод фокальных объектов(перенесение свойств одного объекта на другой)</a:t>
            </a:r>
            <a:br>
              <a:rPr lang="ru-RU" sz="2000" dirty="0" smtClean="0"/>
            </a:br>
            <a:r>
              <a:rPr lang="ru-RU" sz="2000" dirty="0" smtClean="0"/>
              <a:t>-Метод системного анализа(рассматривается мир как единая система)</a:t>
            </a:r>
            <a:br>
              <a:rPr lang="ru-RU" sz="2000" dirty="0" smtClean="0"/>
            </a:br>
            <a:r>
              <a:rPr lang="ru-RU" sz="2000" dirty="0" smtClean="0"/>
              <a:t>-Метод морфологического анализа(комбинирование разных вариантов характеристик объекта при создании нового образа этого объекта)</a:t>
            </a:r>
            <a:br>
              <a:rPr lang="ru-RU" sz="2000" dirty="0" smtClean="0"/>
            </a:br>
            <a:r>
              <a:rPr lang="ru-RU" sz="2000" dirty="0" smtClean="0"/>
              <a:t>-Метод «Золотая рыбка»(разделение реальной и фантастической составляющих ситуации с целью нахождении реальных проявлений фактической составляющей)</a:t>
            </a:r>
            <a:br>
              <a:rPr lang="ru-RU" sz="2000" dirty="0" smtClean="0"/>
            </a:br>
            <a:r>
              <a:rPr lang="ru-RU" sz="2000" dirty="0" smtClean="0"/>
              <a:t>-Метод ММЧ-моделирования маленькими человечками(моделирование процессов в природном и рукотворном мире между веществами)</a:t>
            </a:r>
            <a:br>
              <a:rPr lang="ru-RU" sz="2000" dirty="0" smtClean="0"/>
            </a:br>
            <a:r>
              <a:rPr lang="ru-RU" sz="2000" dirty="0" smtClean="0"/>
              <a:t>-Метод мышления по аналогии</a:t>
            </a:r>
            <a:br>
              <a:rPr lang="ru-RU" sz="2000" dirty="0" smtClean="0"/>
            </a:br>
            <a:r>
              <a:rPr lang="ru-RU" sz="2000" dirty="0" smtClean="0"/>
              <a:t>-Метод типовых приемов фантазирования(ТПФ)(изменение свойств объекта)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5"/>
          </p:nvPr>
        </p:nvSpPr>
        <p:spPr>
          <a:xfrm>
            <a:off x="2871537" y="321275"/>
            <a:ext cx="7716251" cy="86400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Методы , применяемые в ТРИЗ технологиях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0357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1927" y="553792"/>
            <a:ext cx="9401932" cy="4327301"/>
          </a:xfrm>
        </p:spPr>
        <p:txBody>
          <a:bodyPr>
            <a:normAutofit/>
          </a:bodyPr>
          <a:lstStyle/>
          <a:p>
            <a:r>
              <a:rPr lang="ru-RU" sz="2000" dirty="0" smtClean="0"/>
              <a:t>-Волшебный мешочек(на ощупь)</a:t>
            </a:r>
            <a:br>
              <a:rPr lang="ru-RU" sz="2000" dirty="0" smtClean="0"/>
            </a:br>
            <a:r>
              <a:rPr lang="ru-RU" sz="2000" dirty="0" smtClean="0"/>
              <a:t>-</a:t>
            </a:r>
            <a:r>
              <a:rPr lang="ru-RU" sz="2000" dirty="0" err="1" smtClean="0"/>
              <a:t>Похвалушки</a:t>
            </a:r>
            <a:r>
              <a:rPr lang="ru-RU" sz="2000" dirty="0" smtClean="0"/>
              <a:t>(двое хвалят свой предмет)</a:t>
            </a:r>
            <a:br>
              <a:rPr lang="ru-RU" sz="2000" dirty="0" smtClean="0"/>
            </a:br>
            <a:r>
              <a:rPr lang="ru-RU" sz="2000" dirty="0" smtClean="0"/>
              <a:t>-Вдвоем(размышления о предмете по схеме)</a:t>
            </a:r>
            <a:br>
              <a:rPr lang="ru-RU" sz="2000" dirty="0" smtClean="0"/>
            </a:br>
            <a:r>
              <a:rPr lang="ru-RU" sz="2000" dirty="0" smtClean="0"/>
              <a:t>-Загадки(составление рассказа, не называя предмета)</a:t>
            </a:r>
            <a:br>
              <a:rPr lang="ru-RU" sz="2000" dirty="0" smtClean="0"/>
            </a:br>
            <a:r>
              <a:rPr lang="ru-RU" sz="2000" dirty="0" smtClean="0"/>
              <a:t>-Хорошо-плохо</a:t>
            </a:r>
            <a:br>
              <a:rPr lang="ru-RU" sz="2000" dirty="0" smtClean="0"/>
            </a:br>
            <a:r>
              <a:rPr lang="ru-RU" sz="2000" dirty="0" smtClean="0"/>
              <a:t>-Придумай сказочку(наделяем предметы необычными свойствами)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4967503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70C0"/>
                </a:solidFill>
              </a:rPr>
              <a:t>Развитие логики, мышления, счета</a:t>
            </a:r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5"/>
          </p:nvPr>
        </p:nvSpPr>
        <p:spPr>
          <a:xfrm>
            <a:off x="4330260" y="167437"/>
            <a:ext cx="3408397" cy="86400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Домино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9918" y="1031437"/>
            <a:ext cx="4429209" cy="3296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9985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6902" y="1214351"/>
            <a:ext cx="9994004" cy="3760631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«Это игры, моделирующие сам творческий процесс и создающие свой микроклимат , где появляются возможности для развития творческой стороны интеллекта , познавательных процессов»</a:t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dirty="0" err="1" smtClean="0">
                <a:solidFill>
                  <a:schemeClr val="accent1">
                    <a:lumMod val="50000"/>
                  </a:schemeClr>
                </a:solidFill>
              </a:rPr>
              <a:t>Б.Никитин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Использование игр ведет к ускорению познания окружающего мира . Задания в занимательной форме усваиваются быстрее , прочнее и легче.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3"/>
          </p:nvPr>
        </p:nvSpPr>
        <p:spPr>
          <a:xfrm>
            <a:off x="1854558" y="350351"/>
            <a:ext cx="8538693" cy="86400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Что такое развивающие игры?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16411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3156" y="439009"/>
            <a:ext cx="4121594" cy="299965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-</a:t>
            </a:r>
            <a:r>
              <a:rPr lang="ru-RU" sz="2000" dirty="0" err="1" smtClean="0"/>
              <a:t>Танграм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-</a:t>
            </a:r>
            <a:r>
              <a:rPr lang="ru-RU" sz="2000" dirty="0" err="1" smtClean="0"/>
              <a:t>Колумбово</a:t>
            </a:r>
            <a:r>
              <a:rPr lang="ru-RU" sz="2000" dirty="0" smtClean="0"/>
              <a:t> яйцо</a:t>
            </a:r>
            <a:br>
              <a:rPr lang="ru-RU" sz="2000" dirty="0" smtClean="0"/>
            </a:br>
            <a:r>
              <a:rPr lang="ru-RU" sz="2000" dirty="0" smtClean="0"/>
              <a:t>-Вьетнамская игра</a:t>
            </a:r>
            <a:br>
              <a:rPr lang="ru-RU" sz="2000" dirty="0" smtClean="0"/>
            </a:br>
            <a:r>
              <a:rPr lang="ru-RU" sz="2000" dirty="0" smtClean="0"/>
              <a:t>-Монгольская игра</a:t>
            </a:r>
            <a:br>
              <a:rPr lang="ru-RU" sz="2000" dirty="0" smtClean="0"/>
            </a:br>
            <a:r>
              <a:rPr lang="ru-RU" sz="2000" dirty="0" smtClean="0"/>
              <a:t>-Головоломка Пифагора</a:t>
            </a:r>
            <a:br>
              <a:rPr lang="ru-RU" sz="2000" dirty="0" smtClean="0"/>
            </a:br>
            <a:r>
              <a:rPr lang="ru-RU" sz="2000" dirty="0" smtClean="0"/>
              <a:t>-</a:t>
            </a:r>
            <a:r>
              <a:rPr lang="ru-RU" sz="2000" dirty="0" err="1" smtClean="0"/>
              <a:t>Пентамимо</a:t>
            </a:r>
            <a:endParaRPr lang="ru-RU" sz="20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5"/>
          </p:nvPr>
        </p:nvSpPr>
        <p:spPr>
          <a:xfrm>
            <a:off x="2678806" y="167437"/>
            <a:ext cx="6735649" cy="864000"/>
          </a:xfrm>
        </p:spPr>
        <p:txBody>
          <a:bodyPr/>
          <a:lstStyle/>
          <a:p>
            <a:r>
              <a:rPr lang="ru-RU" sz="3600" b="1" dirty="0" smtClean="0">
                <a:solidFill>
                  <a:srgbClr val="FF6965"/>
                </a:solidFill>
              </a:rPr>
              <a:t>Составление целого из частей</a:t>
            </a:r>
            <a:endParaRPr lang="ru-RU" sz="3600" b="1" dirty="0">
              <a:solidFill>
                <a:srgbClr val="FF6965"/>
              </a:solidFill>
            </a:endParaRPr>
          </a:p>
        </p:txBody>
      </p:sp>
      <p:pic>
        <p:nvPicPr>
          <p:cNvPr id="1028" name="Picture 4" descr="http://blogiceo.nq.pl/matematycznyblog/files/2013/01/tangram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433" y="599437"/>
            <a:ext cx="2260976" cy="2093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433" y="3124764"/>
            <a:ext cx="1925894" cy="26924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1713" y="3124764"/>
            <a:ext cx="2411602" cy="169214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8769" y="1026537"/>
            <a:ext cx="2813431" cy="165429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3307" y="3438659"/>
            <a:ext cx="2898023" cy="1738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6796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9508578" cy="379539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Эти игры учат планировать действия</a:t>
            </a:r>
            <a:br>
              <a:rPr lang="ru-RU" sz="2800" dirty="0" smtClean="0"/>
            </a:br>
            <a:r>
              <a:rPr lang="ru-RU" sz="2800" dirty="0" smtClean="0"/>
              <a:t>, искать ответ , активно мыслить</a:t>
            </a:r>
            <a:br>
              <a:rPr lang="ru-RU" sz="2800" dirty="0" smtClean="0"/>
            </a:br>
            <a:r>
              <a:rPr lang="ru-RU" sz="2800" dirty="0" smtClean="0"/>
              <a:t>-арифметические(угадывание чисел)</a:t>
            </a:r>
            <a:br>
              <a:rPr lang="ru-RU" sz="2800" dirty="0" smtClean="0"/>
            </a:br>
            <a:r>
              <a:rPr lang="ru-RU" sz="2800" dirty="0" smtClean="0"/>
              <a:t>-геометрические(разрез бумаги , сгибание проволоки , со счетными палочками)</a:t>
            </a:r>
            <a:br>
              <a:rPr lang="ru-RU" sz="2800" dirty="0" smtClean="0"/>
            </a:br>
            <a:r>
              <a:rPr lang="ru-RU" sz="2800" dirty="0" smtClean="0"/>
              <a:t>-буквенные(иероглифы , ребусы , кроссворды)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5"/>
          </p:nvPr>
        </p:nvSpPr>
        <p:spPr>
          <a:xfrm>
            <a:off x="3513222" y="353359"/>
            <a:ext cx="5309936" cy="86400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Головоломки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147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9829420" cy="379539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Полезно разгадывать загадки , они развивают кругозор и мышление.</a:t>
            </a:r>
            <a:br>
              <a:rPr lang="ru-RU" sz="2400" dirty="0" smtClean="0"/>
            </a:br>
            <a:r>
              <a:rPr lang="ru-RU" sz="2400" dirty="0" smtClean="0"/>
              <a:t>Игры с использованием пословиц тренируют сообразительность, логику , интуицию</a:t>
            </a:r>
            <a:br>
              <a:rPr lang="ru-RU" sz="2400" dirty="0" smtClean="0"/>
            </a:br>
            <a:r>
              <a:rPr lang="ru-RU" sz="2400" dirty="0" smtClean="0"/>
              <a:t>(повтори, послушай и закончи пословицу, скажи по-другому)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971731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2316" y="1336237"/>
            <a:ext cx="9881937" cy="379539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Расскажи и я забуду , </a:t>
            </a:r>
            <a:br>
              <a:rPr lang="ru-RU" sz="2400" dirty="0" smtClean="0"/>
            </a:br>
            <a:r>
              <a:rPr lang="ru-RU" sz="2400" dirty="0" smtClean="0"/>
              <a:t>покажи и я запомню , дай попробовать и я пойму.</a:t>
            </a:r>
            <a:endParaRPr lang="ru-RU" sz="24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5"/>
          </p:nvPr>
        </p:nvSpPr>
        <p:spPr>
          <a:xfrm>
            <a:off x="2502570" y="215564"/>
            <a:ext cx="7379368" cy="86400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6965"/>
                </a:solidFill>
              </a:rPr>
              <a:t>Игры-эксперименты</a:t>
            </a:r>
            <a:endParaRPr lang="ru-RU" sz="4000" b="1" dirty="0">
              <a:solidFill>
                <a:srgbClr val="FF696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650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66738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864483024"/>
              </p:ext>
            </p:extLst>
          </p:nvPr>
        </p:nvGraphicFramePr>
        <p:xfrm>
          <a:off x="837127" y="1"/>
          <a:ext cx="10109915" cy="48939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38863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4552" y="1764406"/>
            <a:ext cx="10470524" cy="230531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Это свойства личности являющиеся условиями успешного осуществления определенного рода деятельности.</a:t>
            </a:r>
            <a:b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Способности развиваются из задатков в процессе деятельности.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3"/>
          </p:nvPr>
        </p:nvSpPr>
        <p:spPr>
          <a:xfrm>
            <a:off x="2704563" y="466261"/>
            <a:ext cx="7315199" cy="86400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Что такое способности?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14172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1926" y="1738648"/>
            <a:ext cx="9350417" cy="244698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Это врожденные устойчивые психофизические особенности человека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3"/>
          </p:nvPr>
        </p:nvSpPr>
        <p:spPr>
          <a:xfrm>
            <a:off x="3412901" y="599437"/>
            <a:ext cx="6362164" cy="86400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Что такое задатки?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30353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1674" y="1841679"/>
            <a:ext cx="10097036" cy="2524259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Это активность , проявляемая в процессе познания, заинтересованное принятие информации , желание уточнять , углублять свои знания , поиск самостоятельных путей решения вопросов , проявлении творчества , умении усвоить способ познания и применять его на другом материале.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3"/>
          </p:nvPr>
        </p:nvSpPr>
        <p:spPr>
          <a:xfrm>
            <a:off x="1146220" y="504898"/>
            <a:ext cx="10431887" cy="86400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Что такое познавательные способности?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9277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0918" y="645070"/>
            <a:ext cx="10084158" cy="272919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Познавательная активность связана с исследовательским поведением , исследовательской активностью и инициативностью.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1283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6827" y="1596979"/>
            <a:ext cx="9092485" cy="3229853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1.  Объекты должны быть новыми и неопределенными</a:t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2.  Объекты должны быть достаточно сложными</a:t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3.  Объекты должны быть противоречивыми и конфликтными</a:t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8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rgbClr val="00B050"/>
                </a:solidFill>
              </a:rPr>
              <a:t/>
            </a:r>
            <a:br>
              <a:rPr lang="ru-RU" sz="2800" dirty="0" smtClean="0">
                <a:solidFill>
                  <a:srgbClr val="00B050"/>
                </a:solidFill>
              </a:rPr>
            </a:b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3"/>
          </p:nvPr>
        </p:nvSpPr>
        <p:spPr>
          <a:xfrm>
            <a:off x="1506828" y="273078"/>
            <a:ext cx="9324304" cy="864000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Требования к объектам ,стимулирующим познавательную активность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5307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1E4E79"/>
      </a:hlink>
      <a:folHlink>
        <a:srgbClr val="1E4E79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2" id="{69433D8B-8606-4ADE-9BA3-CD2F4BDFBA5D}" vid="{297C542E-FF64-4EC1-ADFD-FD10CBAE33E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C2196CA-8D48-47B0-9C8C-268F70368960}">
  <ds:schemaRefs>
    <ds:schemaRef ds:uri="http://schemas.microsoft.com/sharepoint/v3"/>
    <ds:schemaRef ds:uri="2547570a-e5f4-4946-a4c3-82580e42479e"/>
    <ds:schemaRef ds:uri="http://purl.org/dc/terms/"/>
    <ds:schemaRef ds:uri="6ee78bd2-4339-4042-adc0-bcc646419980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32EC10D1-364F-4DE0-9381-C780B9C7D79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11738C6-D76B-4EA3-8A0C-A17BDC1DB5F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теста по математике с умной совой</Template>
  <TotalTime>0</TotalTime>
  <Words>532</Words>
  <Application>Microsoft Office PowerPoint</Application>
  <PresentationFormat>Широкоэкранный</PresentationFormat>
  <Paragraphs>69</Paragraphs>
  <Slides>34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9" baseType="lpstr">
      <vt:lpstr>Arial</vt:lpstr>
      <vt:lpstr>Calibri</vt:lpstr>
      <vt:lpstr>Segoe UI</vt:lpstr>
      <vt:lpstr>Segoe UI Light</vt:lpstr>
      <vt:lpstr>Тема1</vt:lpstr>
      <vt:lpstr>Развивающие игры как средство формирования познавательных способностей дошкольников</vt:lpstr>
      <vt:lpstr>Развитие-это процесс, результат количественных и качественных изменений в организме человека. Это процесс достижения ранее не достигаемого результата.</vt:lpstr>
      <vt:lpstr>«Это игры, моделирующие сам творческий процесс и создающие свой микроклимат , где появляются возможности для развития творческой стороны интеллекта , познавательных процессов» Б.Никитин  Использование игр ведет к ускорению познания окружающего мира . Задания в занимательной форме усваиваются быстрее , прочнее и легче.</vt:lpstr>
      <vt:lpstr>Презентация PowerPoint</vt:lpstr>
      <vt:lpstr>Это свойства личности являющиеся условиями успешного осуществления определенного рода деятельности. Способности развиваются из задатков в процессе деятельности.</vt:lpstr>
      <vt:lpstr>Это врожденные устойчивые психофизические особенности человека</vt:lpstr>
      <vt:lpstr>Это активность , проявляемая в процессе познания, заинтересованное принятие информации , желание уточнять , углублять свои знания , поиск самостоятельных путей решения вопросов , проявлении творчества , умении усвоить способ познания и применять его на другом материале.</vt:lpstr>
      <vt:lpstr>Познавательная активность связана с исследовательским поведением , исследовательской активностью и инициативностью.</vt:lpstr>
      <vt:lpstr>1.  Объекты должны быть новыми и неопределенными  2.  Объекты должны быть достаточно сложными  3.  Объекты должны быть противоречивыми и конфликтными   </vt:lpstr>
      <vt:lpstr>Особенности формирования познавательных способностей</vt:lpstr>
      <vt:lpstr>Дети активно познают мир вокруг себя, главными объектами познания являются предметы, с которыми ребенок взаимодействует. Ребенку можно дать свободу в действии с предметом. Мышление наглядно-действенное.</vt:lpstr>
      <vt:lpstr>Накапливается достаточное количество знаний об окружающем мире , но пока дети не могут устанавливать связи между представлениями об окружающей действительности . На смену  интересу к действиям с предметами приходит интерес к свойствам и признакам предметов , начинается сравнение предметов.</vt:lpstr>
      <vt:lpstr>Устанавливается связь между предметами и явлениями-мир не фрагменты , а целостная цепь событий. Происходит знакомство с предметами и явлениями , которые ребенок видит перед собой и не осязает. Начало восприятия человеческой речи. Мышление наглядно-образное.</vt:lpstr>
      <vt:lpstr>Установление связей , систематизация полученных знаний, запоминание их и использование по назначению. Ребенок не только сравнивает , но и делает выводы, самостоятельно выявляет закономерности в явлениях и далее может прогнозировать результаты. Он не только воспроизводит готовое решение , а ищет новое. Мышление логическое.</vt:lpstr>
      <vt:lpstr>Примеры развивающих игр</vt:lpstr>
      <vt:lpstr>Кубики , пазлы , мозаика , игры на развитие мелкой моторики , пирамидки , игры с песком и водой , и другие</vt:lpstr>
      <vt:lpstr>Математические наборы на сравнение форм , размеров. Пазлы , игры на развитие мелкой моторики , палочки Х.Кюизенера , блоки Дьеныша , игры Б.Никитина , игры по эксперементированию и другие.</vt:lpstr>
      <vt:lpstr>Игры на выявление отношений предметов друг с другом , игры на сравнение форм предметов , игры на пространственное мышление , игры на соединение точек в картинку , лабиринты , игры на изучение цветов,игры по экспериментированию и другие.</vt:lpstr>
      <vt:lpstr>Игры на эксперименты и опыты(это основные игры),игры на принятие нестандартных решений(ТРИЗ), проявление творческих способностей</vt:lpstr>
      <vt:lpstr>Пособия Воскобовича , пособия Б.Никитина , методика М.Монтесори , палочки Х.Кюизенера , блоки Дьеныша , кубики Зайцева , круги Леллуя</vt:lpstr>
      <vt:lpstr>-игры-путешествия -математические конкурсы -развлечения -вечера досуга -задачи-смекалки -логические игры </vt:lpstr>
      <vt:lpstr>Это сначала игровой материал для изучения формы , цвета , размера. Затем используются как математическое пособие для изучения числа и математических понятий.</vt:lpstr>
      <vt:lpstr>Для изучения цвета , формы , величины используются логические блоки З.Дьеныша </vt:lpstr>
      <vt:lpstr>Дидактический материал для развития   логического мышления , восприятия , внимания. Это система игр состоящая из задач решаемых с помощью кубиков , деталей конструктора , кирпичиков. Задачи даются в различной форме(чертеж , изометрия , модель , плоский рисунок)</vt:lpstr>
      <vt:lpstr>Презентация PowerPoint</vt:lpstr>
      <vt:lpstr>  </vt:lpstr>
      <vt:lpstr>-Метод мозгового штурма(из множества идей выбирается лучшая) -Метод каталога(творческое рассказывание) -Метод фокальных объектов(перенесение свойств одного объекта на другой) -Метод системного анализа(рассматривается мир как единая система) -Метод морфологического анализа(комбинирование разных вариантов характеристик объекта при создании нового образа этого объекта) -Метод «Золотая рыбка»(разделение реальной и фантастической составляющих ситуации с целью нахождении реальных проявлений фактической составляющей) -Метод ММЧ-моделирования маленькими человечками(моделирование процессов в природном и рукотворном мире между веществами) -Метод мышления по аналогии -Метод типовых приемов фантазирования(ТПФ)(изменение свойств объекта) </vt:lpstr>
      <vt:lpstr>-Волшебный мешочек(на ощупь) -Похвалушки(двое хвалят свой предмет) -Вдвоем(размышления о предмете по схеме) -Загадки(составление рассказа, не называя предмета) -Хорошо-плохо -Придумай сказочку(наделяем предметы необычными свойствами)  </vt:lpstr>
      <vt:lpstr>Развитие логики, мышления, счета</vt:lpstr>
      <vt:lpstr>-Танграм -Колумбово яйцо -Вьетнамская игра -Монгольская игра -Головоломка Пифагора -Пентамимо</vt:lpstr>
      <vt:lpstr>Эти игры учат планировать действия , искать ответ , активно мыслить -арифметические(угадывание чисел) -геометрические(разрез бумаги , сгибание проволоки , со счетными палочками) -буквенные(иероглифы , ребусы , кроссворды) </vt:lpstr>
      <vt:lpstr>Полезно разгадывать загадки , они развивают кругозор и мышление. Игры с использованием пословиц тренируют сообразительность, логику , интуицию (повтори, послушай и закончи пословицу, скажи по-другому)</vt:lpstr>
      <vt:lpstr>Расскажи и я забуду ,  покажи и я запомню , дай попробовать и я пойму.</vt:lpstr>
      <vt:lpstr>Спасибо!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2016-10-31T18:58:56Z</dcterms:created>
  <dcterms:modified xsi:type="dcterms:W3CDTF">2016-11-18T06:23:50Z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