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2" r:id="rId4"/>
    <p:sldId id="264" r:id="rId5"/>
    <p:sldId id="265" r:id="rId6"/>
    <p:sldId id="263" r:id="rId7"/>
    <p:sldId id="266" r:id="rId8"/>
    <p:sldId id="267" r:id="rId9"/>
    <p:sldId id="268" r:id="rId10"/>
    <p:sldId id="270" r:id="rId11"/>
    <p:sldId id="269" r:id="rId12"/>
    <p:sldId id="260" r:id="rId13"/>
    <p:sldId id="258" r:id="rId14"/>
    <p:sldId id="259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0" y="-6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36F9205-0047-4CFC-8463-F6C4B44EE476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C736327-73AA-4C30-B14F-5D5BBA297F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Родительское собрание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Тема собрания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«Пока не поздно»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53732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/>
              <a:t>Филиал МОУ Богородской СШ </a:t>
            </a:r>
            <a:r>
              <a:rPr lang="ru-RU" dirty="0" err="1"/>
              <a:t>Нестиарская</a:t>
            </a:r>
            <a:r>
              <a:rPr lang="ru-RU" dirty="0"/>
              <a:t> основная школа</a:t>
            </a:r>
          </a:p>
          <a:p>
            <a:pPr fontAlgn="base"/>
            <a:r>
              <a:rPr lang="ru-RU"/>
              <a:t>учитель </a:t>
            </a:r>
            <a:r>
              <a:rPr lang="ru-RU" smtClean="0"/>
              <a:t> </a:t>
            </a:r>
            <a:r>
              <a:rPr lang="ru-RU" dirty="0"/>
              <a:t>Зеленова Галина Алексеевна</a:t>
            </a:r>
          </a:p>
        </p:txBody>
      </p:sp>
    </p:spTree>
    <p:extLst>
      <p:ext uri="{BB962C8B-B14F-4D97-AF65-F5344CB8AC3E}">
        <p14:creationId xmlns:p14="http://schemas.microsoft.com/office/powerpoint/2010/main" val="374737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Обязанности родителей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Ограничение досуга и установление особых требований к поведению несовершеннолетнего могут предусматривать запрет посещения определенных мест, использование определенных форм досуга, в то числе связанных с управлением механическим транспортным средством, ограничение пребывания вне дома после определенного времени суток, выезд в другие местности без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разрешения родителей.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57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10668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Обязанности родителей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325112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. В случае, когда родители и другие лица не согласны принять обязанность по надзору либо не способны должным образом выполнить эту обязанность, отдается предпочтение специализированному государственному.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Обязанность загладить причиненный вред назначается с учетом имущественного положения и трудовых навыков несовершеннолетнего. Гражданское законодательство предусматривает имущественное возмещение морального вреда, однако, в некоторых случаях с согласия потерпевшего моральный вред может быть заглажен извинением нарушителя (пункт 3 статьи 83 УК РК).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09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08720"/>
            <a:ext cx="8229600" cy="4530725"/>
          </a:xfrm>
          <a:prstGeom prst="rect">
            <a:avLst/>
          </a:prstGeom>
        </p:spPr>
        <p:txBody>
          <a:bodyPr/>
          <a:lstStyle/>
          <a:p>
            <a:r>
              <a:rPr lang="ru-RU" sz="2400" b="1" dirty="0">
                <a:solidFill>
                  <a:schemeClr val="accent4"/>
                </a:solidFill>
              </a:rPr>
              <a:t>С 1 января 1997 года введен новый Уголовный кодекс РФ, в котором есть специальный раздел, посвященный уголовной ответственности несовершеннолетних.</a:t>
            </a:r>
          </a:p>
        </p:txBody>
      </p:sp>
      <p:pic>
        <p:nvPicPr>
          <p:cNvPr id="24580" name="Picture 4" descr="Besprizornik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512" y="2636912"/>
            <a:ext cx="5174826" cy="374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50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14602" y="620688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Уголовная ответственность несовершеннолетних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Российское уголовное право признает субъектом преступления только физическое лицо, достигшее 16 лет. Однако к уголовной ответственности могут быть привлечены лица, достигшие 14 лет: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1800" dirty="0" smtClean="0">
                <a:solidFill>
                  <a:srgbClr val="7030A0"/>
                </a:solidFill>
              </a:rPr>
              <a:t>за убийство (ст. 105)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7030A0"/>
                </a:solidFill>
              </a:rPr>
              <a:t> умышленное причинение вреда здоровью (ст.111)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7030A0"/>
                </a:solidFill>
              </a:rPr>
              <a:t> умышленное причинение средней тяжести вреда здоровью (ст.112)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7030A0"/>
                </a:solidFill>
              </a:rPr>
              <a:t> похищение человека (ст.126)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7030A0"/>
                </a:solidFill>
              </a:rPr>
              <a:t> изнасилование (ст.131)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7030A0"/>
                </a:solidFill>
              </a:rPr>
              <a:t> кражу (ст.158)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7030A0"/>
                </a:solidFill>
              </a:rPr>
              <a:t> грабеж (ст.161)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7030A0"/>
                </a:solidFill>
              </a:rPr>
              <a:t> разбой (ст.162)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7030A0"/>
                </a:solidFill>
              </a:rPr>
              <a:t> вымогательство (ст.163)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7030A0"/>
                </a:solidFill>
              </a:rPr>
              <a:t> терроризм (ст.205)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7030A0"/>
                </a:solidFill>
              </a:rPr>
              <a:t> вандализм (ст.214)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7030A0"/>
                </a:solidFill>
              </a:rPr>
              <a:t>Хищение оружия и боеприпасов (ст.226) и т.д.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978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proc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550" y="0"/>
            <a:ext cx="6794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7" descr="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378325"/>
            <a:ext cx="3708400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11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523508"/>
            <a:ext cx="82296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Уголовная ответственность несовершеннолетних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5435600" cy="5257800"/>
          </a:xfrm>
          <a:prstGeom prst="rect">
            <a:avLst/>
          </a:prstGeo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К несовершеннолетним применяются следующие виды наказаний (ст.88):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 штраф;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 лишение права заниматься определенной деятельностью;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 обязательные работы;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 исправительные работы;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 арест;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7030A0"/>
                </a:solidFill>
              </a:rPr>
              <a:t> лишение свободы на определенный срок.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438"/>
            <a:ext cx="83978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proc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550" y="0"/>
            <a:ext cx="6794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8" descr="1953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63" y="1557338"/>
            <a:ext cx="3614737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46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4969" y="401703"/>
            <a:ext cx="82296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Уголовная ответственность несовершеннолетних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400" b="1" u="sng" dirty="0" smtClean="0">
                <a:solidFill>
                  <a:srgbClr val="7030A0"/>
                </a:solidFill>
              </a:rPr>
              <a:t>Штраф</a:t>
            </a:r>
            <a:r>
              <a:rPr lang="ru-RU" sz="2400" b="1" dirty="0" smtClean="0">
                <a:solidFill>
                  <a:srgbClr val="7030A0"/>
                </a:solidFill>
              </a:rPr>
              <a:t> назначается только при наличии у несовершеннолетнего осужденного самостоятельного заработка или имущества, на которое может быть обращено взыскание (в размере от 10 до 500 минимальных размеров оплаты труда или в размере заработной платы или иного дохода за период от 2 недель до 6 месяцев).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398" y="-71438"/>
            <a:ext cx="83978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proc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550" y="0"/>
            <a:ext cx="6794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7" descr="1259245499_vzyatka_58806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265613"/>
            <a:ext cx="2592388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31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6968" y="357404"/>
            <a:ext cx="82296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Уголовная ответственность несовершеннолетних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400" b="1" u="sng" dirty="0" smtClean="0">
                <a:solidFill>
                  <a:srgbClr val="7030A0"/>
                </a:solidFill>
              </a:rPr>
              <a:t>Обязательные работы</a:t>
            </a:r>
            <a:r>
              <a:rPr lang="ru-RU" sz="2400" b="1" dirty="0" smtClean="0">
                <a:solidFill>
                  <a:srgbClr val="7030A0"/>
                </a:solidFill>
              </a:rPr>
              <a:t> назначаются на срок от 40 до 160 часов, заключаются в выполнении работ, посильных для несовершеннолетнего, и исполняются им в свободное от учебы или основной работы время.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95" y="30884"/>
            <a:ext cx="83978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proc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550" y="0"/>
            <a:ext cx="6794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7" descr="resiz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872" y="3284984"/>
            <a:ext cx="2750678" cy="314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76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19894" y="620688"/>
            <a:ext cx="8229600" cy="10668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Уголовная ответственность несовершеннолетних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u="sng" dirty="0" smtClean="0">
                <a:solidFill>
                  <a:srgbClr val="7030A0"/>
                </a:solidFill>
              </a:rPr>
              <a:t>Исправительные работы</a:t>
            </a:r>
            <a:r>
              <a:rPr lang="ru-RU" sz="2400" b="1" dirty="0" smtClean="0">
                <a:solidFill>
                  <a:srgbClr val="7030A0"/>
                </a:solidFill>
              </a:rPr>
              <a:t> назначаются несовершеннолетним осужденным на срок до 1 года.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83978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procu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550" y="0"/>
            <a:ext cx="6794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7" descr="main_bi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708275"/>
            <a:ext cx="4572000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095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Административная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>
                <a:solidFill>
                  <a:srgbClr val="FF0000"/>
                </a:solidFill>
              </a:rPr>
              <a:t>ответственность несовершеннолетних.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7300" b="1" dirty="0">
                <a:solidFill>
                  <a:srgbClr val="FF0000"/>
                </a:solidFill>
              </a:rPr>
              <a:t> </a:t>
            </a:r>
            <a:r>
              <a:rPr lang="ru-RU" sz="7300" dirty="0"/>
              <a:t/>
            </a:r>
            <a:br>
              <a:rPr lang="ru-RU" sz="7300" dirty="0"/>
            </a:br>
            <a:endParaRPr lang="ru-RU" sz="7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Административной ответственности подлежит лицо, достигшее к моменту совершения административного правонарушения </a:t>
            </a:r>
            <a:r>
              <a:rPr lang="ru-RU" sz="2800" b="1" dirty="0">
                <a:solidFill>
                  <a:srgbClr val="002060"/>
                </a:solidFill>
              </a:rPr>
              <a:t>возраста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шестнадцати лет</a:t>
            </a:r>
            <a:r>
              <a:rPr lang="ru-RU" sz="2800" dirty="0">
                <a:solidFill>
                  <a:srgbClr val="002060"/>
                </a:solidFill>
              </a:rPr>
              <a:t> (ст. 2.3. КоАП РФ). Ответственность за административное правонарушение, совершенное несовершеннолетними в возрасте от 14 до 16 лет несут родители или иные законные представители (опекуны, попечители). </a:t>
            </a:r>
          </a:p>
        </p:txBody>
      </p:sp>
    </p:spTree>
    <p:extLst>
      <p:ext uri="{BB962C8B-B14F-4D97-AF65-F5344CB8AC3E}">
        <p14:creationId xmlns:p14="http://schemas.microsoft.com/office/powerpoint/2010/main" val="187920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Ст. 20.1. Мелкое хулиганство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Мелкое </a:t>
            </a:r>
            <a:r>
              <a:rPr lang="ru-RU" sz="2800" dirty="0">
                <a:solidFill>
                  <a:srgbClr val="002060"/>
                </a:solidFill>
              </a:rPr>
              <a:t>хулиганство, то есть нецензурная брань в общественных местах, оскорбительное приставание к гражданам или другие действия, демонстративно нарушающие общественный порядок и спокойствие граждан, - влечет наложение административного штрафа в размере от пяти до пятнадцати минимальных размеров оплаты труда (МРОТ) или административный арест на срок до пятнадцати суток.</a:t>
            </a:r>
          </a:p>
          <a:p>
            <a:r>
              <a:rPr lang="ru-RU" b="1" dirty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969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Ст. 21.21. Появление в общественных местах в состоянии опьянения: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- </a:t>
            </a:r>
            <a:r>
              <a:rPr lang="ru-RU" sz="3200" dirty="0"/>
              <a:t>влечет наложение административного штрафа в размере от одного до пяти МРОТ.</a:t>
            </a: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33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7924800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Ст. 20.22. Появление в состоянии опьянения несовершеннолетних в возрасте до шестнадцати лет, а равно распитие ими пива и напитков, изготовляемых на его основе, алкогольной и спиртосодержащей продукции, потребление ими наркотических средств или психотропных веществ в общественных местах: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7200" b="1" dirty="0">
                <a:solidFill>
                  <a:srgbClr val="FF0000"/>
                </a:solidFill>
              </a:rPr>
              <a:t> </a:t>
            </a:r>
            <a:r>
              <a:rPr lang="ru-RU" sz="7200" dirty="0">
                <a:solidFill>
                  <a:srgbClr val="FF0000"/>
                </a:solidFill>
              </a:rPr>
              <a:t/>
            </a:r>
            <a:br>
              <a:rPr lang="ru-RU" sz="7200" dirty="0">
                <a:solidFill>
                  <a:srgbClr val="FF0000"/>
                </a:solidFill>
              </a:rPr>
            </a:b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- </a:t>
            </a:r>
            <a:r>
              <a:rPr lang="ru-RU" dirty="0"/>
              <a:t>влечет наложение административного штрафа на родителей или иных законных представителей несовершеннолетних в размере от трех до пяти МРОТ.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067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7924800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Ст. 20.20. Распитие пива и напитков, изготовляемых на его основе, алкогольной и спиртосодержащей продукции либо потребление наркотических средств или психотропных веществ в общественных местах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ru-RU" b="1" dirty="0"/>
              <a:t> </a:t>
            </a:r>
            <a:endParaRPr lang="ru-RU" dirty="0"/>
          </a:p>
          <a:p>
            <a:r>
              <a:rPr lang="ru-RU" sz="2900" dirty="0">
                <a:solidFill>
                  <a:srgbClr val="002060"/>
                </a:solidFill>
              </a:rPr>
              <a:t>1. Распитие алкогольной и спиртосодержащей продукции на улицах, скверах, парках, в транспортном средстве общего пользования, в других, в других общественных местах:</a:t>
            </a:r>
          </a:p>
          <a:p>
            <a:r>
              <a:rPr lang="ru-RU" sz="2900" dirty="0">
                <a:solidFill>
                  <a:srgbClr val="002060"/>
                </a:solidFill>
              </a:rPr>
              <a:t>- влечет наложение административного штрафа в размере от одного до трех МРОТ.</a:t>
            </a:r>
          </a:p>
          <a:p>
            <a:r>
              <a:rPr lang="ru-RU" sz="2900" dirty="0">
                <a:solidFill>
                  <a:srgbClr val="002060"/>
                </a:solidFill>
              </a:rPr>
              <a:t>2. Потребление наркотических средств или психотропных веществ без назначения врача либо потребление одурманивающих веществ на улицах, стадионах, скверах, парках, в транспортном средстве общего пользования, в других общественных местах</a:t>
            </a:r>
          </a:p>
          <a:p>
            <a:r>
              <a:rPr lang="ru-RU" sz="2900" dirty="0">
                <a:solidFill>
                  <a:srgbClr val="002060"/>
                </a:solidFill>
              </a:rPr>
              <a:t>- влечет наложение административного штрафа в размере от трех до пяти МРОТ.</a:t>
            </a:r>
          </a:p>
          <a:p>
            <a:r>
              <a:rPr lang="ru-RU" sz="2900" dirty="0">
                <a:solidFill>
                  <a:srgbClr val="002060"/>
                </a:solidFill>
              </a:rPr>
              <a:t>3. Потребление наркотических средств или психотропных веществ без назначения врача либо потребление иных одурманивающих веществ на улицах, стадионах и скверах, а также в других общественных местах</a:t>
            </a:r>
          </a:p>
          <a:p>
            <a:r>
              <a:rPr lang="ru-RU" sz="2900" dirty="0">
                <a:solidFill>
                  <a:srgbClr val="002060"/>
                </a:solidFill>
              </a:rPr>
              <a:t>- влечет наложение административного штрафа в размере от десяти до пятнадцати размеров МРОТ.</a:t>
            </a:r>
          </a:p>
          <a:p>
            <a:r>
              <a:rPr lang="ru-RU" sz="2900" b="1" dirty="0">
                <a:solidFill>
                  <a:srgbClr val="002060"/>
                </a:solidFill>
              </a:rPr>
              <a:t> </a:t>
            </a:r>
            <a:endParaRPr lang="ru-RU" sz="2900" dirty="0">
              <a:solidFill>
                <a:srgbClr val="002060"/>
              </a:solidFill>
            </a:endParaRPr>
          </a:p>
          <a:p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263951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ПРАВА НЕСОВЕРШЕННОЛЕТНИХ В СООТВЕТСТВИИ С МЕЖДУНАРОДНЫМ ПРАВОМ И РОССИЙСКИМ ЗАКОНОДАТЕЛЬСТВОМ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27707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FF0000"/>
                </a:solidFill>
              </a:rPr>
              <a:t>С </a:t>
            </a:r>
            <a:r>
              <a:rPr lang="ru-RU" sz="1800" dirty="0">
                <a:solidFill>
                  <a:srgbClr val="FF0000"/>
                </a:solidFill>
              </a:rPr>
              <a:t>14 лет. Четырнадцатилетний гражданин 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	имеет право на получение паспорта; 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	</a:t>
            </a:r>
            <a:r>
              <a:rPr lang="ru-RU" sz="1800" dirty="0" smtClean="0">
                <a:solidFill>
                  <a:srgbClr val="002060"/>
                </a:solidFill>
              </a:rPr>
              <a:t>•может </a:t>
            </a:r>
            <a:r>
              <a:rPr lang="ru-RU" sz="1800" dirty="0">
                <a:solidFill>
                  <a:srgbClr val="002060"/>
                </a:solidFill>
              </a:rPr>
              <a:t>выбирать себе место жительства (с согласия родителей); 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	</a:t>
            </a:r>
            <a:r>
              <a:rPr lang="ru-RU" sz="1800" dirty="0" smtClean="0">
                <a:solidFill>
                  <a:srgbClr val="002060"/>
                </a:solidFill>
              </a:rPr>
              <a:t>•вправе </a:t>
            </a:r>
            <a:r>
              <a:rPr lang="ru-RU" sz="1800" dirty="0">
                <a:solidFill>
                  <a:srgbClr val="002060"/>
                </a:solidFill>
              </a:rPr>
              <a:t>самостоятельно распоряжаться своим заработком, стипендией, иными доходами; 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	</a:t>
            </a:r>
            <a:r>
              <a:rPr lang="ru-RU" sz="1800" dirty="0" smtClean="0">
                <a:solidFill>
                  <a:srgbClr val="002060"/>
                </a:solidFill>
              </a:rPr>
              <a:t>•допускается </a:t>
            </a:r>
            <a:r>
              <a:rPr lang="ru-RU" sz="1800" dirty="0">
                <a:solidFill>
                  <a:srgbClr val="002060"/>
                </a:solidFill>
              </a:rPr>
              <a:t>поступление на работу (на легкий труд не более 4 часов в день) с согласия одного из родителей; </a:t>
            </a:r>
          </a:p>
          <a:p>
            <a:r>
              <a:rPr lang="ru-RU" sz="1800" dirty="0">
                <a:solidFill>
                  <a:srgbClr val="002060"/>
                </a:solidFill>
              </a:rPr>
              <a:t>	</a:t>
            </a:r>
            <a:r>
              <a:rPr lang="ru-RU" sz="1800" dirty="0" smtClean="0">
                <a:solidFill>
                  <a:srgbClr val="002060"/>
                </a:solidFill>
              </a:rPr>
              <a:t>может </a:t>
            </a:r>
            <a:r>
              <a:rPr lang="ru-RU" sz="1800" dirty="0">
                <a:solidFill>
                  <a:srgbClr val="002060"/>
                </a:solidFill>
              </a:rPr>
              <a:t>обучаться вождению мотоцикла; 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	имеет право управлять велосипедом при движении по дорогам; 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	может вступать в молодежные общественные объединения; 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	подлежит уголовной ответственности за некоторые преступления (убийство, разбой, кража, вымогательство и др.); </a:t>
            </a:r>
          </a:p>
          <a:p>
            <a:r>
              <a:rPr lang="ru-RU" sz="1800" dirty="0">
                <a:solidFill>
                  <a:srgbClr val="002060"/>
                </a:solidFill>
              </a:rPr>
              <a:t>•	подлежит имущественной ответственности по заключенным сделкам, а также за причинение имущественного вреда;</a:t>
            </a:r>
          </a:p>
          <a:p>
            <a:endParaRPr lang="ru-RU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35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С 16 лет. Шестнадцатилетний гражданин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•</a:t>
            </a:r>
            <a:r>
              <a:rPr lang="ru-RU" dirty="0"/>
              <a:t>	получает возможность просмотра в кинотеатрах фильмов </a:t>
            </a:r>
            <a:r>
              <a:rPr lang="ru-RU" dirty="0" smtClean="0"/>
              <a:t>, </a:t>
            </a:r>
            <a:r>
              <a:rPr lang="ru-RU" dirty="0"/>
              <a:t>имеющих запрет: "Дети, до 16 лет не допускаются"; </a:t>
            </a:r>
          </a:p>
          <a:p>
            <a:r>
              <a:rPr lang="ru-RU" dirty="0"/>
              <a:t>•	может быть объявлен, в установленном законном порядке, полностью дееспособным (эмансипация), если работает по трудовому договору или занимается предпринимательской деятельностью. </a:t>
            </a:r>
          </a:p>
          <a:p>
            <a:r>
              <a:rPr lang="ru-RU" dirty="0" smtClean="0"/>
              <a:t>••</a:t>
            </a:r>
            <a:r>
              <a:rPr lang="ru-RU" dirty="0"/>
              <a:t>	имеет право управлять мопедом при езде по дорогам; </a:t>
            </a:r>
          </a:p>
          <a:p>
            <a:r>
              <a:rPr lang="ru-RU" dirty="0"/>
              <a:t>•	имеет право обучаться вождению автомобиля на дорогах в присутствии инструктора; </a:t>
            </a:r>
          </a:p>
          <a:p>
            <a:r>
              <a:rPr lang="ru-RU" dirty="0"/>
              <a:t>•	имеет право самостоятельного заключения трудового договора (контракта); при этом сохраняется ряд льгот согласно трудовому праву (сокращенная рабочая неделя - 36 часов); </a:t>
            </a:r>
          </a:p>
          <a:p>
            <a:r>
              <a:rPr lang="ru-RU" dirty="0"/>
              <a:t>•	подлежит административной ответственности за правонарушения в особом порядке (через комиссию по делам несовершеннолетних); за некоторые правонарушения (например, мелкое хулиганство) несет административную ответственность в общем порядке; </a:t>
            </a:r>
          </a:p>
          <a:p>
            <a:r>
              <a:rPr lang="ru-RU" dirty="0"/>
              <a:t>•	несет уголовную ответственность за любые преступления.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85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Обязанности родителей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обязанность родителя конкретизируется, и ему </a:t>
            </a:r>
            <a:r>
              <a:rPr lang="ru-RU" sz="2800" dirty="0" smtClean="0">
                <a:solidFill>
                  <a:srgbClr val="002060"/>
                </a:solidFill>
              </a:rPr>
              <a:t>поручается обеспечить 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контроль за свободным временем ребенка, не позволять ребенку покидать дом после определенного часа </a:t>
            </a:r>
            <a:r>
              <a:rPr lang="ru-RU" dirty="0">
                <a:solidFill>
                  <a:srgbClr val="002060"/>
                </a:solidFill>
              </a:rPr>
              <a:t>.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Данная мера является своеобразным предупреждением родителям и другим лицам о возможности привлечения их ребенка (подопечного) к ответственности, с тем чтобы побудить их к более активной воспитательной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415272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136</TotalTime>
  <Words>615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Родительское собрание</vt:lpstr>
      <vt:lpstr>   Административная  ответственность несовершеннолетних.   </vt:lpstr>
      <vt:lpstr>Ст. 20.1. Мелкое хулиганство </vt:lpstr>
      <vt:lpstr>Ст. 21.21. Появление в общественных местах в состоянии опьянения: </vt:lpstr>
      <vt:lpstr>Ст. 20.22. Появление в состоянии опьянения несовершеннолетних в возрасте до шестнадцати лет, а равно распитие ими пива и напитков, изготовляемых на его основе, алкогольной и спиртосодержащей продукции, потребление ими наркотических средств или психотропных веществ в общественных местах:   </vt:lpstr>
      <vt:lpstr>Ст. 20.20. Распитие пива и напитков, изготовляемых на его основе, алкогольной и спиртосодержащей продукции либо потребление наркотических средств или психотропных веществ в общественных местах</vt:lpstr>
      <vt:lpstr>ПРАВА НЕСОВЕРШЕННОЛЕТНИХ В СООТВЕТСТВИИ С МЕЖДУНАРОДНЫМ ПРАВОМ И РОССИЙСКИМ ЗАКОНОДАТЕЛЬСТВОМ </vt:lpstr>
      <vt:lpstr>С 16 лет. Шестнадцатилетний гражданин  </vt:lpstr>
      <vt:lpstr>Обязанности родителей</vt:lpstr>
      <vt:lpstr>Обязанности родителей</vt:lpstr>
      <vt:lpstr>Обязанности родителей</vt:lpstr>
      <vt:lpstr>Презентация PowerPoint</vt:lpstr>
      <vt:lpstr>Уголовная ответственность несовершеннолетних</vt:lpstr>
      <vt:lpstr>Уголовная ответственность несовершеннолетних</vt:lpstr>
      <vt:lpstr>Уголовная ответственность несовершеннолетних</vt:lpstr>
      <vt:lpstr>Уголовная ответственность несовершеннолетних</vt:lpstr>
      <vt:lpstr>Уголовная ответственность несовершеннолетних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User</dc:creator>
  <cp:lastModifiedBy>Виктор</cp:lastModifiedBy>
  <cp:revision>10</cp:revision>
  <dcterms:created xsi:type="dcterms:W3CDTF">2012-04-24T11:58:21Z</dcterms:created>
  <dcterms:modified xsi:type="dcterms:W3CDTF">2018-01-26T17:57:24Z</dcterms:modified>
</cp:coreProperties>
</file>