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7" r:id="rId3"/>
    <p:sldId id="278" r:id="rId4"/>
    <p:sldId id="279" r:id="rId5"/>
    <p:sldId id="287" r:id="rId6"/>
    <p:sldId id="259" r:id="rId7"/>
    <p:sldId id="276" r:id="rId8"/>
    <p:sldId id="261" r:id="rId9"/>
    <p:sldId id="286" r:id="rId10"/>
    <p:sldId id="284" r:id="rId11"/>
    <p:sldId id="280" r:id="rId12"/>
    <p:sldId id="281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247D0-6075-4052-91AD-54E96896D9F3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D4AA7-EBB4-4499-8BE2-8AC0EA050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55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86F8-BF26-4F11-AA05-7C6FE7841FC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BF7AE11-298F-47A1-9067-D3EB1D905A76}" type="datetimeFigureOut">
              <a:rPr lang="ru-RU" smtClean="0"/>
              <a:t>вт 30.01.18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D39837-990E-4E26-BF4F-90879C9C55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338565" cy="118476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Сыкалова Наталья Васильевна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МКДОУ «Поповский детский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сад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«Истоки»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404665"/>
            <a:ext cx="7992888" cy="42484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82880" indent="0">
              <a:buNone/>
            </a:pP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Создание единой педагогической основы взаимодействия с семьями воспитанников для повышения качества дошкольного образования.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6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slide_2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6652"/>
            <a:ext cx="8232914" cy="601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371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4321175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Хотелось бы сказать об одном моменте в системе работы с родителями. Все мы, сделав работу, нуждаемся в оценке своего труда. «Похвала полезна хотя бы потому, что укрепляет нас в доброжелательные намерения», - писал </a:t>
            </a:r>
            <a:br>
              <a:rPr lang="ru-RU" alt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altLang="ru-RU" sz="3600" b="1" dirty="0" smtClean="0">
                <a:solidFill>
                  <a:srgbClr val="0070C0"/>
                </a:solidFill>
                <a:latin typeface="Monotype Corsiva" pitchFamily="66" charset="0"/>
              </a:rPr>
              <a:t>Ф. Ларошфуко. Это актуально всегда и везде. Не надо забывать хвалить родителей своих воспитанников. И мы всегда делаем это при любом удобном случае.</a:t>
            </a:r>
            <a:br>
              <a:rPr lang="ru-RU" altLang="ru-RU" sz="3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altLang="ru-RU" sz="3600" b="1" dirty="0" smtClean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966383"/>
      </p:ext>
    </p:extLst>
  </p:cSld>
  <p:clrMapOvr>
    <a:masterClrMapping/>
  </p:clrMapOvr>
  <p:transition spd="slow" advClick="0" advTm="2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611188" y="620713"/>
            <a:ext cx="7972425" cy="785812"/>
          </a:xfrm>
        </p:spPr>
        <p:txBody>
          <a:bodyPr/>
          <a:lstStyle/>
          <a:p>
            <a:pPr eaLnBrk="1" hangingPunct="1"/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Фразы для начала беседы </a:t>
            </a:r>
            <a:b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родителями </a:t>
            </a:r>
            <a:r>
              <a:rPr lang="en-US" altLang="ru-RU" sz="13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[2]</a:t>
            </a:r>
            <a:endParaRPr lang="ru-RU" altLang="ru-RU" sz="13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Нежелательные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Замена их на желательные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6513"/>
          </a:xfrm>
        </p:spPr>
        <p:txBody>
          <a:bodyPr/>
          <a:lstStyle/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бы хотела…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Вероятно, Вы об этом ещё не слышали…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представляется интересным то, что…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пришла к выводу, что…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1800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Хоть Вам это и неизвестно…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Вы, конечно, об этом ещё не знаете…</a:t>
            </a:r>
          </a:p>
        </p:txBody>
      </p:sp>
      <p:sp>
        <p:nvSpPr>
          <p:cNvPr id="3072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хотите…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Вы, наверно, уже об этом слышали…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Вам будет интересно узнать….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1800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Думается, Ваша проблема заключается в том, что…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Конечно, Вам уже известно...</a:t>
            </a:r>
          </a:p>
          <a:p>
            <a:pPr eaLnBrk="1" hangingPunct="1"/>
            <a:r>
              <a:rPr lang="ru-RU" altLang="ru-RU" sz="1800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Вы знаете…</a:t>
            </a:r>
          </a:p>
        </p:txBody>
      </p:sp>
    </p:spTree>
    <p:extLst>
      <p:ext uri="{BB962C8B-B14F-4D97-AF65-F5344CB8AC3E}">
        <p14:creationId xmlns:p14="http://schemas.microsoft.com/office/powerpoint/2010/main" val="2275322414"/>
      </p:ext>
    </p:extLst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8305800" cy="582613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Советы, которые помогут активизировать участие родителей</a:t>
            </a: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142875" y="1643063"/>
            <a:ext cx="9205913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800">
                <a:latin typeface="Constantia" pitchFamily="18" charset="0"/>
              </a:rPr>
              <a:t>- </a:t>
            </a: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Проявляйте взаимное уважение друг к другу.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Поощряйте инициативу, творчество и фантазию родителей, помогайте им.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Привлекайте родителей к занимательным мероприятиям детского сада.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Позвольте родителям самим выбирать, какую помощь они могут оказать детскому саду.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Доводите до сведения родителей, что их участие в жизни ДОУ и группы ценится, а любая помощь с их стороны приветствуется.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Говорите семьям о надеждах, возлагаемых воспитателями на родителей.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Делайте ударения на сильные стороны семьи и давайте положительные оценки.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Поддерживайте тесные контакты.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Высказывайте свою признательность им.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Напоминайте родителям, что вы рады любому их участию.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Постарайтесь заинтересовать и привлечь всю семью.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Поощряйте посещаемость родительских собраний.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Сохраняйте конфиденциальность любой информации.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Обучайте навыкам  сотрудничества.</a:t>
            </a:r>
          </a:p>
          <a:p>
            <a:pPr>
              <a:buFontTx/>
              <a:buChar char="-"/>
            </a:pPr>
            <a:r>
              <a:rPr lang="ru-RU" altLang="ru-RU" sz="1800" i="1">
                <a:solidFill>
                  <a:srgbClr val="7030A0"/>
                </a:solidFill>
                <a:latin typeface="Constantia" pitchFamily="18" charset="0"/>
              </a:rPr>
              <a:t> Создавайте совместные развивающие занятия с родителями и детьми для укрепления их взаимопонимания.</a:t>
            </a:r>
          </a:p>
          <a:p>
            <a:pPr>
              <a:buFontTx/>
              <a:buChar char="-"/>
            </a:pPr>
            <a:endParaRPr lang="ru-RU" altLang="ru-RU" sz="180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60489"/>
      </p:ext>
    </p:extLst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632848" cy="3168650"/>
          </a:xfrm>
        </p:spPr>
        <p:txBody>
          <a:bodyPr/>
          <a:lstStyle/>
          <a:p>
            <a:pPr algn="ctr" eaLnBrk="1" hangingPunct="1"/>
            <a:r>
              <a:rPr lang="ru-RU" altLang="ru-RU" sz="8800" b="1" dirty="0" smtClean="0">
                <a:solidFill>
                  <a:srgbClr val="7030A0"/>
                </a:solidFill>
                <a:latin typeface="Monotype Corsiva" pitchFamily="66" charset="0"/>
              </a:rPr>
              <a:t>БЛАГОДАРЮ ВАС ЗА 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760258051"/>
      </p:ext>
    </p:extLst>
  </p:cSld>
  <p:clrMapOvr>
    <a:masterClrMapping/>
  </p:clrMapOvr>
  <p:transition spd="slow" advClick="0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8713788" cy="4392612"/>
          </a:xfrm>
        </p:spPr>
        <p:txBody>
          <a:bodyPr/>
          <a:lstStyle/>
          <a:p>
            <a:pPr algn="ctr" eaLnBrk="1" hangingPunct="1"/>
            <a:r>
              <a:rPr lang="ru-RU" alt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Первая школа растущего человека – семья. </a:t>
            </a:r>
            <a:r>
              <a:rPr lang="ru-RU" altLang="ru-RU" sz="3600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alt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altLang="ru-RU" sz="3600" dirty="0" smtClean="0">
                <a:solidFill>
                  <a:srgbClr val="7030A0"/>
                </a:solidFill>
                <a:latin typeface="Monotype Corsiva" pitchFamily="66" charset="0"/>
              </a:rPr>
              <a:t>Она – целый мир для ребенка, здесь он учится любить, терпеть, радоваться, сочувствовать. В условиях семьи складывается присущий только ей эмоционально-нравственный опыт: убеждения и идеалы, оценки и ценностные ориентации, отношение к окружающим людям и деятельности. </a:t>
            </a:r>
            <a:br>
              <a:rPr lang="ru-RU" altLang="ru-RU" sz="36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altLang="ru-RU" sz="3600" dirty="0" smtClean="0">
                <a:solidFill>
                  <a:srgbClr val="7030A0"/>
                </a:solidFill>
                <a:latin typeface="Monotype Corsiva" pitchFamily="66" charset="0"/>
              </a:rPr>
              <a:t>Приоритет в воспитании ребенка, принадлежит </a:t>
            </a:r>
            <a:r>
              <a:rPr lang="ru-RU" altLang="ru-RU" sz="3600" u="sng" dirty="0" smtClean="0">
                <a:solidFill>
                  <a:srgbClr val="7030A0"/>
                </a:solidFill>
                <a:latin typeface="Monotype Corsiva" pitchFamily="66" charset="0"/>
              </a:rPr>
              <a:t>семье</a:t>
            </a:r>
            <a:r>
              <a:rPr lang="ru-RU" altLang="ru-RU" sz="3200" u="sng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965300"/>
      </p:ext>
    </p:extLst>
  </p:cSld>
  <p:clrMapOvr>
    <a:masterClrMapping/>
  </p:clrMapOvr>
  <p:transition spd="slow" advClick="0" advTm="23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620689"/>
            <a:ext cx="8075240" cy="3095650"/>
          </a:xfrm>
        </p:spPr>
        <p:txBody>
          <a:bodyPr/>
          <a:lstStyle/>
          <a:p>
            <a:pPr algn="ctr" eaLnBrk="1" hangingPunct="1"/>
            <a:r>
              <a:rPr lang="ru-RU" alt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В детском саду малыш получает свои первые знания, приобретает навыки общения с другими детьми и взрослыми, учится организовывать собственную деятельность</a:t>
            </a:r>
            <a:r>
              <a:rPr lang="ru-RU" alt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  <a:r>
              <a:rPr lang="ru-RU" altLang="ru-RU" sz="3200" dirty="0" smtClean="0">
                <a:latin typeface="Monotype Corsiva" pitchFamily="66" charset="0"/>
              </a:rPr>
              <a:t/>
            </a:r>
            <a:br>
              <a:rPr lang="ru-RU" altLang="ru-RU" sz="3200" dirty="0" smtClean="0">
                <a:latin typeface="Monotype Corsiva" pitchFamily="66" charset="0"/>
              </a:rPr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ru-RU" alt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altLang="ru-RU" sz="3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altLang="ru-RU" sz="32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3762375"/>
            <a:ext cx="6768579" cy="3095625"/>
          </a:xfrm>
          <a:prstGeom prst="rect">
            <a:avLst/>
          </a:prstGeom>
        </p:spPr>
        <p:txBody>
          <a:bodyPr/>
          <a:lstStyle/>
          <a:p>
            <a:pPr lvl="1" algn="ctr" eaLnBrk="1" hangingPunct="1">
              <a:buFont typeface="Arial" charset="0"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Взаимодействие ДОУ с семьей – это объединение общих целей, интересов и деятельности в плане развития гармоничного и здорового ребенка.</a:t>
            </a:r>
            <a:endParaRPr lang="ru-RU" alt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3129892474"/>
      </p:ext>
    </p:extLst>
  </p:cSld>
  <p:clrMapOvr>
    <a:masterClrMapping/>
  </p:clrMapOvr>
  <p:transition spd="slow" advClick="0" advTm="18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52525"/>
          </a:xfrm>
        </p:spPr>
        <p:txBody>
          <a:bodyPr/>
          <a:lstStyle/>
          <a:p>
            <a:pPr algn="l"/>
            <a:r>
              <a:rPr lang="ru-RU" altLang="ru-RU" sz="3200" b="1" i="1" dirty="0" smtClean="0">
                <a:solidFill>
                  <a:srgbClr val="FF0000"/>
                </a:solidFill>
              </a:rPr>
              <a:t>   Цель взаимодействия</a:t>
            </a:r>
            <a:endParaRPr lang="ru-RU" altLang="ru-RU" sz="3200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286544"/>
            <a:ext cx="6192838" cy="4230688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indent="0">
              <a:buFont typeface="Arial" charset="0"/>
              <a:buNone/>
              <a:defRPr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 marL="0" indent="342900">
              <a:defRPr/>
            </a:pPr>
            <a:endParaRPr lang="ru-RU" sz="2400" b="1" i="1" dirty="0">
              <a:solidFill>
                <a:srgbClr val="002060"/>
              </a:solidFill>
            </a:endParaRPr>
          </a:p>
          <a:p>
            <a:pPr marL="0" indent="342900">
              <a:defRPr/>
            </a:pPr>
            <a:r>
              <a:rPr lang="ru-RU" sz="8000" b="1" i="1" dirty="0" smtClean="0">
                <a:solidFill>
                  <a:srgbClr val="7030A0"/>
                </a:solidFill>
              </a:rPr>
              <a:t>Вовлечение семьи в единое образовательное пространство, установление партнерских отношений участников педагогического процесса, включение родителей в жизнь детского сада. </a:t>
            </a:r>
          </a:p>
          <a:p>
            <a:pPr marL="0" indent="342900">
              <a:defRPr/>
            </a:pPr>
            <a:endParaRPr lang="ru-RU" sz="8000" b="1" i="1" dirty="0" smtClean="0">
              <a:solidFill>
                <a:srgbClr val="7030A0"/>
              </a:solidFill>
              <a:latin typeface="+mj-lt"/>
            </a:endParaRPr>
          </a:p>
          <a:p>
            <a:pPr marL="0" indent="342900">
              <a:defRPr/>
            </a:pPr>
            <a:endParaRPr lang="ru-RU" sz="8000" b="1" i="1" dirty="0" smtClean="0">
              <a:solidFill>
                <a:srgbClr val="7030A0"/>
              </a:solidFill>
            </a:endParaRPr>
          </a:p>
          <a:p>
            <a:pPr marL="0" indent="342900">
              <a:buFont typeface="Arial" charset="0"/>
              <a:buNone/>
              <a:defRPr/>
            </a:pPr>
            <a:r>
              <a:rPr lang="ru-RU" sz="8000" b="1" i="1" dirty="0" smtClean="0">
                <a:solidFill>
                  <a:srgbClr val="FF0000"/>
                </a:solidFill>
              </a:rPr>
              <a:t>Задачи</a:t>
            </a:r>
          </a:p>
          <a:p>
            <a:pPr>
              <a:defRPr/>
            </a:pPr>
            <a:r>
              <a:rPr lang="ru-RU" sz="8000" b="1" i="1" dirty="0" smtClean="0">
                <a:solidFill>
                  <a:srgbClr val="7030A0"/>
                </a:solidFill>
              </a:rPr>
              <a:t>Создание условий для благоприятного климата взаимодействия с родителями.</a:t>
            </a:r>
          </a:p>
          <a:p>
            <a:pPr>
              <a:defRPr/>
            </a:pPr>
            <a:r>
              <a:rPr lang="ru-RU" sz="8000" b="1" i="1" dirty="0" smtClean="0">
                <a:solidFill>
                  <a:srgbClr val="7030A0"/>
                </a:solidFill>
              </a:rPr>
              <a:t>Активизация и обогащение воспитательных и образовательных умений родителей.</a:t>
            </a:r>
          </a:p>
          <a:p>
            <a:pPr>
              <a:defRPr/>
            </a:pPr>
            <a:r>
              <a:rPr lang="ru-RU" sz="8000" b="1" i="1" dirty="0" smtClean="0">
                <a:solidFill>
                  <a:srgbClr val="7030A0"/>
                </a:solidFill>
              </a:rPr>
              <a:t>Реализация единого подхода к воспитанию и обучению детей в семье и детском саду на основе Федеральных государственных стандартов</a:t>
            </a:r>
            <a:r>
              <a:rPr lang="ru-RU" sz="7200" b="1" i="1" dirty="0" smtClean="0">
                <a:solidFill>
                  <a:srgbClr val="7030A0"/>
                </a:solidFill>
              </a:rPr>
              <a:t>.</a:t>
            </a:r>
          </a:p>
        </p:txBody>
      </p:sp>
      <p:pic>
        <p:nvPicPr>
          <p:cNvPr id="5" name="Рисунок 4" descr="C:\Users\Pankratov-AP\Documents\Валя\ФОТО\Новый год\Изображение 04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299" y="2204864"/>
            <a:ext cx="316835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88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HR0cDovL2ZyZWVwcHQucnUvUHJldy9HcmVlblNoaW5lU2xpZGVQcmV3LmpwZw==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Проблемы взаимодействия семьи и детского сада </a:t>
            </a:r>
            <a:br>
              <a:rPr lang="ru-RU" sz="4000" b="1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пассивность родителей,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безразличное отношение к своему ребёнку, чрезмерная занятость родителей,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 недоверие родителей к педагогам,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 нежелание идти на контакт, </a:t>
            </a:r>
            <a:br>
              <a:rPr lang="ru-RU" sz="3200" dirty="0" smtClean="0">
                <a:solidFill>
                  <a:srgbClr val="0000FF"/>
                </a:solidFill>
              </a:rPr>
            </a:br>
            <a:r>
              <a:rPr lang="ru-RU" sz="3200" dirty="0" smtClean="0">
                <a:solidFill>
                  <a:srgbClr val="0000FF"/>
                </a:solidFill>
              </a:rPr>
              <a:t>агрессивное восприятие информации, идущей от воспитателя</a:t>
            </a:r>
            <a:r>
              <a:rPr lang="ru-RU" sz="3200" dirty="0" smtClean="0">
                <a:solidFill>
                  <a:srgbClr val="008000"/>
                </a:solidFill>
              </a:rPr>
              <a:t>.</a:t>
            </a:r>
            <a:endParaRPr lang="ru-RU" sz="3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7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784976" cy="59766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направлением деятельности воспитателя в детском 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саду, 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 соответствии с требованиями ФГОС ДО,  является тесное взаимодействие с 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 воспитанников.</a:t>
            </a:r>
          </a:p>
          <a:p>
            <a:pPr marL="45720" indent="0">
              <a:buNone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Работа с семьей </a:t>
            </a:r>
            <a:r>
              <a:rPr lang="ru-RU" sz="3600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должна</a:t>
            </a:r>
            <a:r>
              <a:rPr lang="ru-RU" sz="3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учитывать современные подходы к проблеме педагогической компетентности родителей, и  направлена на ее повышение.   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5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76864" cy="129614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работы воспитателя по взаимодействию с родителями: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772816"/>
            <a:ext cx="8604448" cy="458514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установить партнёрские отношения с семьёй каждого воспитанника;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объединить усилия для развития и воспитания детей;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создать атмосферу взаимопонимания, общности интересов, эмоциональной взаимоподдержки;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активизировать и обогащать воспитательные умения родителей;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поддерживать их уверенность в собственных педагогических возможностях.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4799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272808" cy="6264696"/>
          </a:xfrm>
        </p:spPr>
        <p:txBody>
          <a:bodyPr>
            <a:normAutofit fontScale="85000" lnSpcReduction="20000"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работы с родителями: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Традиционные формы работы с родителями: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1. Коллективные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круглые столы, субботники, присутствие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на открытых занятиях, экскурсии.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2. Индивидуальные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Педагогические беседы, консультации.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3. Наглядно-информационные формы работы с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Папки-передвижки, стенды, видеофрагменты организации различных видов деятельности, фотовыставки, выставки детских работ.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Нетрадиционные формы организации общения педагогов и родителей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1. Информационно- аналитические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проведение социологических опросов,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2. Досуговые формы работы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Совместные досуги, праздники, участие в выставках,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конкурсах </a:t>
            </a: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семейного 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творчества</a:t>
            </a:r>
            <a:endParaRPr lang="ru-RU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3. Познавательные формы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Семейная гостиная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, семинары-практикумы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4. Наглядно-информационные </a:t>
            </a:r>
            <a:r>
              <a:rPr lang="ru-RU" u="sng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: Выпуск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газет,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организация дней открытых дверей.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5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268413"/>
            <a:ext cx="8229600" cy="5329237"/>
          </a:xfrm>
          <a:prstGeom prst="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Единый подход педагогов и родителей к процессу воспитания ребёнка;</a:t>
            </a:r>
          </a:p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Взаимное доверие во взаимоотношениях педагогов и родителей;</a:t>
            </a:r>
          </a:p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Дифференцированный подход к каждой семье;</a:t>
            </a:r>
          </a:p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Уважение и доброжелательность друг к другу;</a:t>
            </a:r>
          </a:p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Открытость дошкольного учреждения для родителей;</a:t>
            </a:r>
          </a:p>
          <a:p>
            <a:pPr eaLnBrk="1" hangingPunct="1">
              <a:lnSpc>
                <a:spcPct val="90000"/>
              </a:lnSpc>
              <a:buSzPct val="170000"/>
              <a:buFontTx/>
              <a:buBlip>
                <a:blip r:embed="rId2"/>
              </a:buBlip>
            </a:pPr>
            <a:r>
              <a:rPr lang="ru-RU" sz="2800" smtClean="0"/>
              <a:t>Равноправие и равноответственность родителей и педагогов ДОУ.</a:t>
            </a: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1116013" y="620713"/>
            <a:ext cx="71278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ПРИНЦИПЫ</a:t>
            </a:r>
          </a:p>
        </p:txBody>
      </p:sp>
    </p:spTree>
    <p:extLst>
      <p:ext uri="{BB962C8B-B14F-4D97-AF65-F5344CB8AC3E}">
        <p14:creationId xmlns:p14="http://schemas.microsoft.com/office/powerpoint/2010/main" val="91314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421</TotalTime>
  <Words>517</Words>
  <Application>Microsoft Office PowerPoint</Application>
  <PresentationFormat>Экран (4:3)</PresentationFormat>
  <Paragraphs>81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Constantia</vt:lpstr>
      <vt:lpstr>Georgia</vt:lpstr>
      <vt:lpstr>Monotype Corsiva</vt:lpstr>
      <vt:lpstr>Times New Roman</vt:lpstr>
      <vt:lpstr>Trebuchet MS</vt:lpstr>
      <vt:lpstr>Wingdings 2</vt:lpstr>
      <vt:lpstr>Воздушный поток</vt:lpstr>
      <vt:lpstr>Создание единой педагогической основы взаимодействия с семьями воспитанников для повышения качества дошкольного образования.</vt:lpstr>
      <vt:lpstr>Первая школа растущего человека – семья.  Она – целый мир для ребенка, здесь он учится любить, терпеть, радоваться, сочувствовать. В условиях семьи складывается присущий только ей эмоционально-нравственный опыт: убеждения и идеалы, оценки и ценностные ориентации, отношение к окружающим людям и деятельности.  Приоритет в воспитании ребенка, принадлежит семье.</vt:lpstr>
      <vt:lpstr>В детском саду малыш получает свои первые знания, приобретает навыки общения с другими детьми и взрослыми, учится организовывать собственную деятельность.    </vt:lpstr>
      <vt:lpstr>   Цель взаимодействия</vt:lpstr>
      <vt:lpstr>Проблемы взаимодействия семьи и детского сада  пассивность родителей, безразличное отношение к своему ребёнку, чрезмерная занятость родителей,  недоверие родителей к педагогам,  нежелание идти на контакт,  агрессивное восприятие информации, идущей от воспитателя.</vt:lpstr>
      <vt:lpstr>Презентация PowerPoint</vt:lpstr>
      <vt:lpstr>Задачи работы воспитателя по взаимодействию с родителями:</vt:lpstr>
      <vt:lpstr>Презентация PowerPoint</vt:lpstr>
      <vt:lpstr>Презентация PowerPoint</vt:lpstr>
      <vt:lpstr>Презентация PowerPoint</vt:lpstr>
      <vt:lpstr>Хотелось бы сказать об одном моменте в системе работы с родителями. Все мы, сделав работу, нуждаемся в оценке своего труда. «Похвала полезна хотя бы потому, что укрепляет нас в доброжелательные намерения», - писал  Ф. Ларошфуко. Это актуально всегда и везде. Не надо забывать хвалить родителей своих воспитанников. И мы всегда делаем это при любом удобном случае. </vt:lpstr>
      <vt:lpstr>Фразы для начала беседы  с родителями [2]</vt:lpstr>
      <vt:lpstr>Советы, которые помогут активизировать участие родителей</vt:lpstr>
      <vt:lpstr>БЛАГОДАРЮ ВАС ЗА 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формы взаимодействия ДОУ с семьями воспитанников в условиях реализации ФГОС ДО</dc:title>
  <dc:creator>Эльвира</dc:creator>
  <cp:lastModifiedBy>Пользователь</cp:lastModifiedBy>
  <cp:revision>47</cp:revision>
  <dcterms:created xsi:type="dcterms:W3CDTF">2017-03-04T08:20:00Z</dcterms:created>
  <dcterms:modified xsi:type="dcterms:W3CDTF">2018-01-30T07:09:17Z</dcterms:modified>
</cp:coreProperties>
</file>