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4" r:id="rId8"/>
    <p:sldId id="265" r:id="rId9"/>
    <p:sldId id="266" r:id="rId10"/>
    <p:sldId id="280" r:id="rId11"/>
    <p:sldId id="267" r:id="rId12"/>
    <p:sldId id="268" r:id="rId13"/>
    <p:sldId id="269" r:id="rId14"/>
    <p:sldId id="270" r:id="rId15"/>
    <p:sldId id="271" r:id="rId16"/>
    <p:sldId id="276" r:id="rId17"/>
    <p:sldId id="272" r:id="rId18"/>
    <p:sldId id="273" r:id="rId19"/>
    <p:sldId id="274" r:id="rId20"/>
    <p:sldId id="279" r:id="rId21"/>
    <p:sldId id="275" r:id="rId22"/>
    <p:sldId id="277" r:id="rId23"/>
    <p:sldId id="278" r:id="rId24"/>
    <p:sldId id="281" r:id="rId25"/>
    <p:sldId id="25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252ED-E710-4815-B114-82C2B278E9D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734CE-0018-4CD3-B373-AD678154B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cntd.ru/document/1900759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downsideup.org/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СОЦИАЛЬНО-ПСИХОЛОГИЧЕСКОЙ АДАПТАЦИИ РЕБЁНКА С СИНДРОМОМ ДАУНА В ДОУ. ПЕДАГОГИЧЕСКОЕ СОПРОВОЖДЕНИЕ ДЕТЕЙ С СИНДРОМОМ ДАУНА В УСЛОВИЯХ ДОУ.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3500438"/>
            <a:ext cx="6400800" cy="1752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ФИРСОВА СВЕТЛАНА ФИЛИППОВНА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nclusive-kids.jp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0" y="4069081"/>
            <a:ext cx="9144000" cy="2788919"/>
          </a:xfrm>
          <a:prstGeom prst="rect">
            <a:avLst/>
          </a:prstGeo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57158" y="142852"/>
            <a:ext cx="81667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казенное дошкольное образовательное учреждение детский сад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 вида №32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 Хороль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8286808" cy="4429156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Индивидуальный подход к каждому ребёнку. </a:t>
            </a:r>
          </a:p>
          <a:p>
            <a:pPr algn="l"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Предотвращение наступления утомления, используя для этого разнообразные средства.</a:t>
            </a:r>
          </a:p>
          <a:p>
            <a:pPr algn="l"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Использование методов, активизирующих познавательную деятельность обучающихся, развивающих их активный и пассивный словарь  и формирующих необходимые учебные навыки. </a:t>
            </a:r>
          </a:p>
          <a:p>
            <a:pPr algn="l"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Проявление педагогического такта. 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642918"/>
            <a:ext cx="80010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и правила коррекционной работы: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работы: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обеспечение оптимального вхождения 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в общественную жизнь, подготовка к самостоятельной жизнедеятельности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14488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Направления работы: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эмоциональной сферы и сферы общения со взрослыми, сверстниками.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Индивидуальные коррекционно-развивающие занятия по развитию мелкой и крупной моторики, по сенсорному развитию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культурно-гигиенических навыков (самостоятельность в процессе самообслуживания, приема пищи);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ТВОРЧЕСКАЯ ДЕЯТЕЛЬНОСТЬ.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Desktop\Саша Даун фото\SAM_00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1831370" cy="2357454"/>
          </a:xfrm>
          <a:prstGeom prst="rect">
            <a:avLst/>
          </a:prstGeom>
          <a:noFill/>
        </p:spPr>
      </p:pic>
      <p:pic>
        <p:nvPicPr>
          <p:cNvPr id="17411" name="Picture 3" descr="C:\Users\user\Desktop\Саша Даун фото\SAM_09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714752"/>
            <a:ext cx="2714644" cy="2035983"/>
          </a:xfrm>
          <a:prstGeom prst="rect">
            <a:avLst/>
          </a:prstGeom>
          <a:noFill/>
        </p:spPr>
      </p:pic>
      <p:pic>
        <p:nvPicPr>
          <p:cNvPr id="17412" name="Picture 4" descr="C:\Users\user\Desktop\Саша Даун фото\SAM_00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488" y="1000108"/>
            <a:ext cx="2357454" cy="2343473"/>
          </a:xfrm>
          <a:prstGeom prst="rect">
            <a:avLst/>
          </a:prstGeom>
          <a:noFill/>
        </p:spPr>
      </p:pic>
      <p:pic>
        <p:nvPicPr>
          <p:cNvPr id="17413" name="Picture 5" descr="C:\Users\user\Desktop\Саша Даун фото\SAM_009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3714752"/>
            <a:ext cx="3000395" cy="2000263"/>
          </a:xfrm>
          <a:prstGeom prst="rect">
            <a:avLst/>
          </a:prstGeom>
          <a:noFill/>
        </p:spPr>
      </p:pic>
      <p:pic>
        <p:nvPicPr>
          <p:cNvPr id="17415" name="Picture 7" descr="C:\Users\user\Desktop\Саша Даун фото\SAM_3672 - копия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786190"/>
            <a:ext cx="2643206" cy="1853791"/>
          </a:xfrm>
          <a:prstGeom prst="rect">
            <a:avLst/>
          </a:prstGeom>
          <a:noFill/>
        </p:spPr>
      </p:pic>
      <p:pic>
        <p:nvPicPr>
          <p:cNvPr id="17416" name="Picture 8" descr="C:\Users\user\Desktop\Саша Даун фото\SAM_377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72132" y="1000108"/>
            <a:ext cx="3143240" cy="2357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user\Desktop\Саша Даун фото\SAM_37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1214422"/>
            <a:ext cx="2000264" cy="2735825"/>
          </a:xfrm>
          <a:prstGeom prst="rect">
            <a:avLst/>
          </a:prstGeom>
          <a:noFill/>
        </p:spPr>
      </p:pic>
      <p:pic>
        <p:nvPicPr>
          <p:cNvPr id="18435" name="Picture 3" descr="C:\Users\user\Desktop\Саша Даун фото\SAM_37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4143380"/>
            <a:ext cx="2428892" cy="2213148"/>
          </a:xfrm>
          <a:prstGeom prst="rect">
            <a:avLst/>
          </a:prstGeom>
          <a:noFill/>
        </p:spPr>
      </p:pic>
      <p:pic>
        <p:nvPicPr>
          <p:cNvPr id="18436" name="Picture 4" descr="C:\Users\user\Desktop\Саша Даун фото\SAM_37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1142985"/>
            <a:ext cx="2154096" cy="2786082"/>
          </a:xfrm>
          <a:prstGeom prst="rect">
            <a:avLst/>
          </a:prstGeom>
          <a:noFill/>
        </p:spPr>
      </p:pic>
      <p:pic>
        <p:nvPicPr>
          <p:cNvPr id="6" name="Picture 2" descr="C:\Users\user\Desktop\Саша Даун фото\SAM_008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4143380"/>
            <a:ext cx="2357454" cy="2338137"/>
          </a:xfrm>
          <a:prstGeom prst="rect">
            <a:avLst/>
          </a:prstGeom>
          <a:noFill/>
        </p:spPr>
      </p:pic>
      <p:pic>
        <p:nvPicPr>
          <p:cNvPr id="1026" name="Picture 2" descr="I:\Новая папка (3)\Саша Даун фото\IMG-20171211-WA002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57224" y="1214422"/>
            <a:ext cx="1857388" cy="27871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user\Desktop\Саша Даун фото\SAM_01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85728"/>
            <a:ext cx="4071966" cy="2714644"/>
          </a:xfrm>
          <a:prstGeom prst="rect">
            <a:avLst/>
          </a:prstGeom>
          <a:noFill/>
        </p:spPr>
      </p:pic>
      <p:pic>
        <p:nvPicPr>
          <p:cNvPr id="19460" name="Picture 4" descr="C:\Users\user\Desktop\Саша Даун фото\SAM_37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929066"/>
            <a:ext cx="3357586" cy="2518190"/>
          </a:xfrm>
          <a:prstGeom prst="rect">
            <a:avLst/>
          </a:prstGeom>
          <a:noFill/>
        </p:spPr>
      </p:pic>
      <p:pic>
        <p:nvPicPr>
          <p:cNvPr id="19461" name="Picture 5" descr="C:\Users\user\Desktop\Саша Даун фото\SAM_0829.JPG"/>
          <p:cNvPicPr>
            <a:picLocks noChangeAspect="1" noChangeArrowheads="1"/>
          </p:cNvPicPr>
          <p:nvPr/>
        </p:nvPicPr>
        <p:blipFill>
          <a:blip r:embed="rId4" cstate="email"/>
          <a:srcRect b="-10029"/>
          <a:stretch>
            <a:fillRect/>
          </a:stretch>
        </p:blipFill>
        <p:spPr bwMode="auto">
          <a:xfrm rot="5400000">
            <a:off x="1190600" y="3524252"/>
            <a:ext cx="3333776" cy="2857520"/>
          </a:xfrm>
          <a:prstGeom prst="rect">
            <a:avLst/>
          </a:prstGeom>
          <a:noFill/>
        </p:spPr>
      </p:pic>
      <p:pic>
        <p:nvPicPr>
          <p:cNvPr id="19463" name="Picture 7" descr="C:\Users\user\Desktop\Саша Даун фото\SAM_09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834817" y="951737"/>
            <a:ext cx="3042053" cy="2281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Users\user\Desktop\Саша Даун фото\SAM_08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04"/>
            <a:ext cx="3143272" cy="2659692"/>
          </a:xfrm>
          <a:prstGeom prst="rect">
            <a:avLst/>
          </a:prstGeom>
          <a:noFill/>
        </p:spPr>
      </p:pic>
      <p:pic>
        <p:nvPicPr>
          <p:cNvPr id="20483" name="Picture 3" descr="C:\Users\user\Desktop\Саша Даун фото\SAM_08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786190"/>
            <a:ext cx="3143272" cy="2357454"/>
          </a:xfrm>
          <a:prstGeom prst="rect">
            <a:avLst/>
          </a:prstGeom>
          <a:noFill/>
        </p:spPr>
      </p:pic>
      <p:pic>
        <p:nvPicPr>
          <p:cNvPr id="20484" name="Picture 4" descr="C:\Users\user\Desktop\Саша Даун фото\SAM_084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500438"/>
            <a:ext cx="3333640" cy="2500230"/>
          </a:xfrm>
          <a:prstGeom prst="rect">
            <a:avLst/>
          </a:prstGeom>
          <a:noFill/>
        </p:spPr>
      </p:pic>
      <p:pic>
        <p:nvPicPr>
          <p:cNvPr id="20485" name="Picture 5" descr="C:\Users\user\Desktop\Саша Даун фото\SAM_08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500042"/>
            <a:ext cx="2786082" cy="2683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аша Даун фото\SAM_04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2276872"/>
            <a:ext cx="4038600" cy="3028950"/>
          </a:xfrm>
          <a:prstGeom prst="rect">
            <a:avLst/>
          </a:prstGeom>
          <a:noFill/>
        </p:spPr>
      </p:pic>
      <p:pic>
        <p:nvPicPr>
          <p:cNvPr id="2" name="Picture 2" descr="C:\Users\user\Desktop\Саша Даун фото\SAM_08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764704"/>
            <a:ext cx="3178793" cy="46582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user\Desktop\Саша Даун фото\SAM_08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23037" y="476672"/>
            <a:ext cx="2928958" cy="2196719"/>
          </a:xfrm>
          <a:prstGeom prst="rect">
            <a:avLst/>
          </a:prstGeom>
          <a:noFill/>
        </p:spPr>
      </p:pic>
      <p:pic>
        <p:nvPicPr>
          <p:cNvPr id="21508" name="Picture 4" descr="C:\Users\user\Desktop\Саша Даун фото\SAM_08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7908" y="3962278"/>
            <a:ext cx="2853714" cy="2140286"/>
          </a:xfrm>
          <a:prstGeom prst="rect">
            <a:avLst/>
          </a:prstGeom>
          <a:noFill/>
        </p:spPr>
      </p:pic>
      <p:pic>
        <p:nvPicPr>
          <p:cNvPr id="21509" name="Picture 5" descr="C:\Users\user\Desktop\Саша Даун фото\SAM_08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202440" y="680836"/>
            <a:ext cx="3333773" cy="2500330"/>
          </a:xfrm>
          <a:prstGeom prst="rect">
            <a:avLst/>
          </a:prstGeom>
          <a:noFill/>
        </p:spPr>
      </p:pic>
      <p:pic>
        <p:nvPicPr>
          <p:cNvPr id="21510" name="Picture 6" descr="C:\Users\user\Desktop\Саша Даун фото\SAM_089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766118" y="3277194"/>
            <a:ext cx="3357586" cy="2518190"/>
          </a:xfrm>
          <a:prstGeom prst="rect">
            <a:avLst/>
          </a:prstGeom>
          <a:noFill/>
        </p:spPr>
      </p:pic>
      <p:pic>
        <p:nvPicPr>
          <p:cNvPr id="21511" name="Picture 7" descr="C:\Users\user\Desktop\Саша Даун фото\SAM_08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3429000"/>
            <a:ext cx="2952770" cy="2214578"/>
          </a:xfrm>
          <a:prstGeom prst="rect">
            <a:avLst/>
          </a:prstGeom>
          <a:noFill/>
        </p:spPr>
      </p:pic>
      <p:pic>
        <p:nvPicPr>
          <p:cNvPr id="2051" name="Picture 3" descr="H:\Новая папка (3)\Саша Даун фото\IMG-20171211-WA002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33171" y="403920"/>
            <a:ext cx="2974928" cy="2452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СКАЗКОТЕРАПИЯ.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Users\user\Desktop\Саша Даун фото\SAM_09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428736"/>
            <a:ext cx="3286148" cy="2464611"/>
          </a:xfrm>
          <a:prstGeom prst="rect">
            <a:avLst/>
          </a:prstGeom>
          <a:noFill/>
        </p:spPr>
      </p:pic>
      <p:pic>
        <p:nvPicPr>
          <p:cNvPr id="22531" name="Picture 3" descr="C:\Users\user\Desktop\Саша Даун фото\SAM_08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428736"/>
            <a:ext cx="3467096" cy="2600322"/>
          </a:xfrm>
          <a:prstGeom prst="rect">
            <a:avLst/>
          </a:prstGeom>
          <a:noFill/>
        </p:spPr>
      </p:pic>
      <p:pic>
        <p:nvPicPr>
          <p:cNvPr id="2050" name="Picture 2" descr="C:\Users\user\Desktop\Саша Даун фото\SAM_08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214818"/>
            <a:ext cx="3080542" cy="2310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ПЕСКОТЕРАПИЯ.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Саша Даун фото\SAM_05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1285860"/>
            <a:ext cx="2071702" cy="2107421"/>
          </a:xfrm>
          <a:prstGeom prst="rect">
            <a:avLst/>
          </a:prstGeom>
          <a:noFill/>
        </p:spPr>
      </p:pic>
      <p:pic>
        <p:nvPicPr>
          <p:cNvPr id="2051" name="Picture 3" descr="C:\Users\user\Desktop\Саша Даун фото\SAM_04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54" y="642918"/>
            <a:ext cx="1928826" cy="2653901"/>
          </a:xfrm>
          <a:prstGeom prst="rect">
            <a:avLst/>
          </a:prstGeom>
          <a:noFill/>
        </p:spPr>
      </p:pic>
      <p:pic>
        <p:nvPicPr>
          <p:cNvPr id="2052" name="Picture 4" descr="C:\Users\user\Desktop\Саша Даун фото\SAM_08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3714752"/>
            <a:ext cx="2690698" cy="2768123"/>
          </a:xfrm>
          <a:prstGeom prst="rect">
            <a:avLst/>
          </a:prstGeom>
          <a:noFill/>
        </p:spPr>
      </p:pic>
      <p:pic>
        <p:nvPicPr>
          <p:cNvPr id="2053" name="Picture 5" descr="C:\Users\user\Desktop\Саша Даун фото\SAM_08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15140" y="3714752"/>
            <a:ext cx="1643074" cy="2714544"/>
          </a:xfrm>
          <a:prstGeom prst="rect">
            <a:avLst/>
          </a:prstGeom>
          <a:noFill/>
        </p:spPr>
      </p:pic>
      <p:pic>
        <p:nvPicPr>
          <p:cNvPr id="2054" name="Picture 6" descr="C:\Users\user\Desktop\Саша Даун фото\SAM_08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428603"/>
            <a:ext cx="2214578" cy="3051197"/>
          </a:xfrm>
          <a:prstGeom prst="rect">
            <a:avLst/>
          </a:prstGeom>
          <a:noFill/>
        </p:spPr>
      </p:pic>
      <p:pic>
        <p:nvPicPr>
          <p:cNvPr id="2055" name="Picture 7" descr="C:\Users\user\Desktop\Саша Даун фото\SAM_084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34" y="4000504"/>
            <a:ext cx="2547987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2613033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ратификации Конвенции о правах ребенка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ВЕРХОВНЫЙ СОВЕТ СССР</a:t>
            </a:r>
            <a:br>
              <a:rPr lang="ru-RU" sz="22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ПОСТАНОВЛЕНИЕ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13 июня 1990 года N 1559-1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ратификации 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Конвенции о правах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Верховный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Совет СССР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постановляет: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Представленную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Советом Министров СССР на ратификацию </a:t>
            </a:r>
            <a:r>
              <a:rPr lang="ru-RU" sz="2200" u="sng" dirty="0">
                <a:latin typeface="Times New Roman" pitchFamily="18" charset="0"/>
                <a:cs typeface="Times New Roman" pitchFamily="18" charset="0"/>
                <a:hlinkClick r:id="rId2"/>
              </a:rPr>
              <a:t>Конвенцию о правах ребенка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принятую 44-й сессией Генеральной Ассамблеи ООН 20 ноября 1989 года и подписанную от имени СССР 26 января 1990 года, ратифицировать.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024" y="4429132"/>
            <a:ext cx="9091976" cy="1631216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«Дети-инвалиды с отклонениями в умственном развитии, в том числе дети </a:t>
            </a:r>
          </a:p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с синдромом Дауна, дети с множественными психофизическими </a:t>
            </a:r>
          </a:p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нарушениями, имеют право на получение образования и реабилитацию </a:t>
            </a:r>
          </a:p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в условиях наибольшей социальной  интеграции в системе общего или </a:t>
            </a:r>
          </a:p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специального (коррекционного) образования» 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МУЗЫКОТЕРАПИЯ.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Саша Даун фото\IMG-20171211-WA0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14422"/>
            <a:ext cx="3933207" cy="3000396"/>
          </a:xfrm>
          <a:prstGeom prst="rect">
            <a:avLst/>
          </a:prstGeom>
          <a:noFill/>
        </p:spPr>
      </p:pic>
      <p:pic>
        <p:nvPicPr>
          <p:cNvPr id="2051" name="Picture 3" descr="C:\Users\user\Desktop\Саша Даун фото\IMG-20171211-WA0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357562"/>
            <a:ext cx="4746854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ВЗАИМОДЕЙСТВИЕ.(ДРУЖНЫЙ КРУГ).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Саша Даун фото\SAM_07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1142984"/>
            <a:ext cx="3214710" cy="2411033"/>
          </a:xfrm>
          <a:prstGeom prst="rect">
            <a:avLst/>
          </a:prstGeom>
          <a:noFill/>
        </p:spPr>
      </p:pic>
      <p:pic>
        <p:nvPicPr>
          <p:cNvPr id="1026" name="Picture 2" descr="C:\Users\user\Desktop\Саша Даун фото\IMG-20171211-WA0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3857628"/>
            <a:ext cx="4500594" cy="2747906"/>
          </a:xfrm>
          <a:prstGeom prst="rect">
            <a:avLst/>
          </a:prstGeom>
          <a:noFill/>
        </p:spPr>
      </p:pic>
      <p:pic>
        <p:nvPicPr>
          <p:cNvPr id="1027" name="Picture 3" descr="C:\Users\user\Desktop\Саша Даун фото\IMG-20171211-WA0032.jpg"/>
          <p:cNvPicPr>
            <a:picLocks noChangeAspect="1" noChangeArrowheads="1"/>
          </p:cNvPicPr>
          <p:nvPr/>
        </p:nvPicPr>
        <p:blipFill>
          <a:blip r:embed="rId4" cstate="email"/>
          <a:srcRect t="-213"/>
          <a:stretch>
            <a:fillRect/>
          </a:stretch>
        </p:blipFill>
        <p:spPr bwMode="auto">
          <a:xfrm>
            <a:off x="928662" y="1071546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Саша Даун фото\SAM_00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4572008"/>
            <a:ext cx="3107553" cy="2071702"/>
          </a:xfrm>
          <a:prstGeom prst="rect">
            <a:avLst/>
          </a:prstGeom>
          <a:noFill/>
        </p:spPr>
      </p:pic>
      <p:pic>
        <p:nvPicPr>
          <p:cNvPr id="3076" name="Picture 4" descr="C:\Users\user\Pictures\Безымянный5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0"/>
            <a:ext cx="743275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Новая папка (3)\Саша Даун фото\SAM_07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H:\Новая папка (3)\Саша Даун фото\SAM_08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26097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:\Новая папка (3)\Саша Даун фото\SAM_086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7704" y="3356992"/>
            <a:ext cx="1959428" cy="30963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:\Новая папка (3)\Саша Даун фото\SAM_089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879709" y="3454128"/>
            <a:ext cx="3199180" cy="30981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Новая папка (3)\Саша Даун фото\SAM_377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48" y="3822689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Новая папка (3)\Саша Даун фото\SAM_01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594" y="692696"/>
            <a:ext cx="2509736" cy="2605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Новая папка (3)\Саша Даун фото\SAM_008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2594" y="3933056"/>
            <a:ext cx="2534686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Новая папка (3)\Саша Даун фото\SAM_009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1840" y="548680"/>
            <a:ext cx="2834095" cy="22562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:\Новая папка (3)\Саша Даун фото\SAM_0567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7206" y="315083"/>
            <a:ext cx="2830286" cy="29947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:\Новая папка (3)\Саша Даун фото\SAM_090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92736" y="3840046"/>
            <a:ext cx="2712301" cy="20342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638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en-US" dirty="0" smtClean="0">
                <a:hlinkClick r:id="rId2"/>
              </a:rPr>
              <a:t>https://downsideup.org/ru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857232"/>
            <a:ext cx="7537641" cy="2123658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6600" dirty="0" smtClean="0">
                <a:latin typeface="Arial Black" pitchFamily="34" charset="0"/>
              </a:rPr>
              <a:t>СПАСИБО </a:t>
            </a:r>
          </a:p>
          <a:p>
            <a:r>
              <a:rPr lang="ru-RU" sz="6600" dirty="0" smtClean="0">
                <a:latin typeface="Arial Black" pitchFamily="34" charset="0"/>
              </a:rPr>
              <a:t>ЗА ВНИМАНИЕ!</a:t>
            </a:r>
            <a:endParaRPr lang="ru-RU" sz="6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_9d25c952975c7fc2380cb4e38ecc7c58_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71480"/>
            <a:ext cx="7949332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6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428604"/>
            <a:ext cx="4038600" cy="2692400"/>
          </a:xfrm>
        </p:spPr>
      </p:pic>
      <p:pic>
        <p:nvPicPr>
          <p:cNvPr id="6" name="Рисунок 5" descr="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3438" y="428604"/>
            <a:ext cx="4036215" cy="2690810"/>
          </a:xfrm>
          <a:prstGeom prst="rect">
            <a:avLst/>
          </a:prstGeom>
        </p:spPr>
      </p:pic>
      <p:pic>
        <p:nvPicPr>
          <p:cNvPr id="7" name="Рисунок 6" descr="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643314"/>
            <a:ext cx="4250529" cy="2833686"/>
          </a:xfrm>
          <a:prstGeom prst="rect">
            <a:avLst/>
          </a:prstGeom>
        </p:spPr>
      </p:pic>
      <p:pic>
        <p:nvPicPr>
          <p:cNvPr id="8" name="Рисунок 7" descr="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4876" y="3643314"/>
            <a:ext cx="4143371" cy="2762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C:\Users\user\Desktop\Саша Даун фото\SAM_37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785794"/>
            <a:ext cx="4714908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428604"/>
            <a:ext cx="6046338" cy="409753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168" y="2508901"/>
            <a:ext cx="5798799" cy="4349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моё\Новая папка12\инклюзив\книга\img-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2047889" cy="3071834"/>
          </a:xfrm>
          <a:prstGeom prst="rect">
            <a:avLst/>
          </a:prstGeom>
          <a:noFill/>
        </p:spPr>
      </p:pic>
      <p:pic>
        <p:nvPicPr>
          <p:cNvPr id="16387" name="Picture 3" descr="I:\моё\окт2017\инклюзив\Новая папка (3)\скрины лит-ры\6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8860" y="214290"/>
            <a:ext cx="1798626" cy="3082924"/>
          </a:xfrm>
          <a:prstGeom prst="rect">
            <a:avLst/>
          </a:prstGeom>
          <a:noFill/>
        </p:spPr>
      </p:pic>
      <p:pic>
        <p:nvPicPr>
          <p:cNvPr id="16388" name="Picture 4" descr="I:\моё\окт2017\инклюзив\Новая папка (3)\скрины лит-ры\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214290"/>
            <a:ext cx="2071702" cy="3009954"/>
          </a:xfrm>
          <a:prstGeom prst="rect">
            <a:avLst/>
          </a:prstGeom>
          <a:noFill/>
        </p:spPr>
      </p:pic>
      <p:pic>
        <p:nvPicPr>
          <p:cNvPr id="16389" name="Picture 5" descr="I:\моё\окт2017\инклюзив\Новая папка (3)\скрины лит-ры\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5" y="214290"/>
            <a:ext cx="2214578" cy="3000396"/>
          </a:xfrm>
          <a:prstGeom prst="rect">
            <a:avLst/>
          </a:prstGeom>
          <a:noFill/>
        </p:spPr>
      </p:pic>
      <p:pic>
        <p:nvPicPr>
          <p:cNvPr id="16390" name="Picture 6" descr="I:\моё\окт2017\инклюзив\Новая папка (3)\скрины лит-ры\Формирование навыков мелкой моторики у детей с синдромом Дауна»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3500438"/>
            <a:ext cx="2125415" cy="3071810"/>
          </a:xfrm>
          <a:prstGeom prst="rect">
            <a:avLst/>
          </a:prstGeom>
          <a:noFill/>
        </p:spPr>
      </p:pic>
      <p:pic>
        <p:nvPicPr>
          <p:cNvPr id="16391" name="Picture 7" descr="I:\моё\окт2017\инклюзив\Новая папка (3)\скрины лит-ры\8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0298" y="3643314"/>
            <a:ext cx="2063884" cy="2928934"/>
          </a:xfrm>
          <a:prstGeom prst="rect">
            <a:avLst/>
          </a:prstGeom>
          <a:noFill/>
        </p:spPr>
      </p:pic>
      <p:pic>
        <p:nvPicPr>
          <p:cNvPr id="16392" name="Picture 8" descr="I:\моё\окт2017\инклюзив\Новая папка (3)\скрины лит-ры\2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3438" y="3929066"/>
            <a:ext cx="2000264" cy="2259469"/>
          </a:xfrm>
          <a:prstGeom prst="rect">
            <a:avLst/>
          </a:prstGeom>
          <a:noFill/>
        </p:spPr>
      </p:pic>
      <p:pic>
        <p:nvPicPr>
          <p:cNvPr id="16393" name="Picture 9" descr="I:\моё\окт2017\инклюзив\Новая папка (3)\скрины лит-ры\7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6578" y="3286124"/>
            <a:ext cx="2011870" cy="325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Социальная адаптация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14554"/>
            <a:ext cx="4210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«СОЦИАЛЬНОЕ РАЗВИТИЕ»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2214554"/>
            <a:ext cx="4231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«ТРУДОВОЕ ВОСПИТАНИЕ</a:t>
            </a:r>
            <a:r>
              <a:rPr lang="ru-RU" dirty="0" smtClean="0"/>
              <a:t>»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500562" y="1500174"/>
            <a:ext cx="1285884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3571868" y="1500174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0034" y="3000372"/>
            <a:ext cx="8286808" cy="1384995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ПОЗНАВАТЕЛЬНОЕ РАЗВИТИЕ. РАЗВИТИЕ РЕЧИ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ФОРМИРОВАНИЕ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КОММУНИКАТИВНЫХ СПОСОБНОСТЕЙ.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85918" y="5143512"/>
            <a:ext cx="6086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НАВЫКОВ ОБЩЕНИЯ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 ВЗРОСЛЫМИ И СВЕРСТНИКАМИ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4286248" y="47863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КОМПОНЕНТЫ СОЦИАЛЬНОЙ АДАПТАЦИИ ДЕТЕЙ С СИНДРОМОМ ДАУНА.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2357430"/>
            <a:ext cx="3655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3285" y="3286124"/>
            <a:ext cx="6120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КУЛЬТУРНО-ГИГИЕНИЧЕСКИЕ НАВЫКИ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143380"/>
            <a:ext cx="7142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ОБЩЕНИЕ СО ВЗРОСЛЫМИ И СВЕРСТНИКАМИ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429124" y="1559734"/>
            <a:ext cx="150019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464711" y="2393149"/>
            <a:ext cx="1785950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1785918" y="1571612"/>
            <a:ext cx="2643206" cy="25717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201</Words>
  <Application>Microsoft Office PowerPoint</Application>
  <PresentationFormat>Экран (4:3)</PresentationFormat>
  <Paragraphs>42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ТЕХНОЛОГИЯ СОЦИАЛЬНО-ПСИХОЛОГИЧЕСКОЙ АДАПТАЦИИ РЕБЁНКА С СИНДРОМОМ ДАУНА В ДОУ. ПЕДАГОГИЧЕСКОЕ СОПРОВОЖДЕНИЕ ДЕТЕЙ С СИНДРОМОМ ДАУНА В УСЛОВИЯХ ДОУ.</vt:lpstr>
      <vt:lpstr>О ратификации Конвенции о правах ребенка  ВЕРХОВНЫЙ СОВЕТ СССР ПОСТАНОВЛЕНИЕ от 13 июня 1990 года N 1559-1 О ратификации Конвенции о правах ребенка Верховный Совет СССР постановляет: Представленную Советом Министров СССР на ратификацию Конвенцию о правах ребенка, принятую 44-й сессией Генеральной Ассамблеи ООН 20 ноября 1989 года и подписанную от имени СССР 26 января 1990 года, ратифицировать.  </vt:lpstr>
      <vt:lpstr>Слайд 3</vt:lpstr>
      <vt:lpstr>Слайд 4</vt:lpstr>
      <vt:lpstr>Слайд 5</vt:lpstr>
      <vt:lpstr>Слайд 6</vt:lpstr>
      <vt:lpstr>Слайд 7</vt:lpstr>
      <vt:lpstr>Социальная адаптация</vt:lpstr>
      <vt:lpstr>КОМПОНЕНТЫ СОЦИАЛЬНОЙ АДАПТАЦИИ ДЕТЕЙ С СИНДРОМОМ ДАУНА.</vt:lpstr>
      <vt:lpstr>Слайд 10</vt:lpstr>
      <vt:lpstr>Цель работы: обеспечение оптимального вхождения ребенка в общественную жизнь, подготовка к самостоятельной жизнедеятельности</vt:lpstr>
      <vt:lpstr>ТВОРЧЕСКАЯ ДЕЯТЕЛЬНОСТЬ.</vt:lpstr>
      <vt:lpstr>ИГРА.</vt:lpstr>
      <vt:lpstr>Слайд 14</vt:lpstr>
      <vt:lpstr>Слайд 15</vt:lpstr>
      <vt:lpstr>Слайд 16</vt:lpstr>
      <vt:lpstr>Слайд 17</vt:lpstr>
      <vt:lpstr>СКАЗКОТЕРАПИЯ.</vt:lpstr>
      <vt:lpstr>ПЕСКОТЕРАПИЯ.</vt:lpstr>
      <vt:lpstr>МУЗЫКОТЕРАПИЯ.</vt:lpstr>
      <vt:lpstr>ВЗАИМОДЕЙСТВИЕ.(ДРУЖНЫЙ КРУГ).</vt:lpstr>
      <vt:lpstr>Слайд 22</vt:lpstr>
      <vt:lpstr>Слайд 23</vt:lpstr>
      <vt:lpstr>Слайд 24</vt:lpstr>
      <vt:lpstr>       https://downsideup.org/ru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90</cp:revision>
  <dcterms:created xsi:type="dcterms:W3CDTF">2017-12-11T02:30:36Z</dcterms:created>
  <dcterms:modified xsi:type="dcterms:W3CDTF">2018-01-30T11:34:24Z</dcterms:modified>
</cp:coreProperties>
</file>