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66" r:id="rId3"/>
    <p:sldId id="257" r:id="rId4"/>
    <p:sldId id="258" r:id="rId5"/>
    <p:sldId id="261" r:id="rId6"/>
    <p:sldId id="269" r:id="rId7"/>
    <p:sldId id="268" r:id="rId8"/>
    <p:sldId id="270" r:id="rId9"/>
    <p:sldId id="259" r:id="rId10"/>
    <p:sldId id="260" r:id="rId11"/>
    <p:sldId id="262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07" autoAdjust="0"/>
    <p:restoredTop sz="93486" autoAdjust="0"/>
  </p:normalViewPr>
  <p:slideViewPr>
    <p:cSldViewPr>
      <p:cViewPr varScale="1">
        <p:scale>
          <a:sx n="67" d="100"/>
          <a:sy n="67" d="100"/>
        </p:scale>
        <p:origin x="-5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E6EC7A-D866-4463-A539-776DA43455BC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F2545-3112-40D2-9A6C-1678F316F6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3132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F2545-3112-40D2-9A6C-1678F316F6F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6287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F2545-3112-40D2-9A6C-1678F316F6F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4447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45A6-020D-45B5-898A-C99AA86AF18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56AF2A9-E82F-491F-B188-D434B3066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45A6-020D-45B5-898A-C99AA86AF18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F2A9-E82F-491F-B188-D434B3066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45A6-020D-45B5-898A-C99AA86AF18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F2A9-E82F-491F-B188-D434B3066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45A6-020D-45B5-898A-C99AA86AF18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56AF2A9-E82F-491F-B188-D434B3066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45A6-020D-45B5-898A-C99AA86AF18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F2A9-E82F-491F-B188-D434B30660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45A6-020D-45B5-898A-C99AA86AF18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F2A9-E82F-491F-B188-D434B3066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45A6-020D-45B5-898A-C99AA86AF18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56AF2A9-E82F-491F-B188-D434B30660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45A6-020D-45B5-898A-C99AA86AF18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F2A9-E82F-491F-B188-D434B3066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45A6-020D-45B5-898A-C99AA86AF18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F2A9-E82F-491F-B188-D434B3066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45A6-020D-45B5-898A-C99AA86AF18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F2A9-E82F-491F-B188-D434B3066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45A6-020D-45B5-898A-C99AA86AF18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F2A9-E82F-491F-B188-D434B30660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BD45A6-020D-45B5-898A-C99AA86AF185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6AF2A9-E82F-491F-B188-D434B30660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651" y="501632"/>
            <a:ext cx="8698917" cy="575232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7407" y="1590616"/>
            <a:ext cx="7772400" cy="894413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effectLst>
                  <a:outerShdw blurRad="50800" dist="50800" dir="5400000" sx="103000" sy="103000" algn="ctr" rotWithShape="0">
                    <a:srgbClr val="000000"/>
                  </a:outerShdw>
                  <a:reflection blurRad="12700" stA="48000" endA="300" endPos="55000" dir="5400000" sy="-90000" algn="bl" rotWithShape="0"/>
                </a:effectLst>
              </a:rPr>
              <a:t>Тюлений жир</a:t>
            </a:r>
            <a:endParaRPr lang="ru-RU" sz="4400" b="1" dirty="0">
              <a:effectLst>
                <a:outerShdw blurRad="50800" dist="50800" dir="5400000" sx="103000" sy="103000" algn="ctr" rotWithShape="0">
                  <a:srgbClr val="000000"/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9157" y="3338518"/>
            <a:ext cx="4486284" cy="203835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Выполнили: ученики </a:t>
            </a:r>
            <a:r>
              <a:rPr lang="en-US" dirty="0" smtClean="0">
                <a:solidFill>
                  <a:schemeClr val="tx1"/>
                </a:solidFill>
              </a:rPr>
              <a:t>8</a:t>
            </a:r>
            <a:r>
              <a:rPr lang="ru-RU" dirty="0" smtClean="0">
                <a:solidFill>
                  <a:schemeClr val="tx1"/>
                </a:solidFill>
              </a:rPr>
              <a:t> ж  и </a:t>
            </a:r>
            <a:r>
              <a:rPr lang="en-US" dirty="0" smtClean="0">
                <a:solidFill>
                  <a:schemeClr val="tx1"/>
                </a:solidFill>
              </a:rPr>
              <a:t>8</a:t>
            </a:r>
            <a:r>
              <a:rPr lang="ru-RU" dirty="0" smtClean="0">
                <a:solidFill>
                  <a:schemeClr val="tx1"/>
                </a:solidFill>
              </a:rPr>
              <a:t> г класса Иванов В.А. и Кадыров Б.Ж.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Руководитель работы </a:t>
            </a:r>
            <a:r>
              <a:rPr lang="ru-RU" dirty="0" err="1" smtClean="0">
                <a:solidFill>
                  <a:schemeClr val="tx1"/>
                </a:solidFill>
              </a:rPr>
              <a:t>Блюммер</a:t>
            </a:r>
            <a:r>
              <a:rPr lang="ru-RU" dirty="0" smtClean="0">
                <a:solidFill>
                  <a:schemeClr val="tx1"/>
                </a:solidFill>
              </a:rPr>
              <a:t> Л.А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2910" y="285729"/>
            <a:ext cx="7772400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Муниципальное </a:t>
            </a:r>
            <a:r>
              <a:rPr lang="ru-RU" sz="2000" b="1" dirty="0" smtClean="0">
                <a:latin typeface="+mj-lt"/>
                <a:ea typeface="+mj-ea"/>
                <a:cs typeface="+mj-cs"/>
              </a:rPr>
              <a:t>Общеобразовательное Бюджетное Учреждение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Средняя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общеобразовательная школа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№7 г. Якутска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857488" y="5500702"/>
            <a:ext cx="3643338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г. Якутск</a:t>
            </a: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786050" y="6000768"/>
            <a:ext cx="3643338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dirty="0" smtClean="0"/>
              <a:t>2017</a:t>
            </a: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071546"/>
            <a:ext cx="8686800" cy="4525963"/>
          </a:xfrm>
        </p:spPr>
        <p:txBody>
          <a:bodyPr/>
          <a:lstStyle/>
          <a:p>
            <a:r>
              <a:rPr lang="ru-RU" dirty="0" smtClean="0"/>
              <a:t>Результат : содержимое обесцветилось , это потому что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71472" y="357166"/>
            <a:ext cx="3500430" cy="78581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Хроматография</a:t>
            </a:r>
            <a:endParaRPr lang="ru-RU" dirty="0"/>
          </a:p>
        </p:txBody>
      </p:sp>
      <p:sp>
        <p:nvSpPr>
          <p:cNvPr id="3" name="Содержимое 3"/>
          <p:cNvSpPr txBox="1">
            <a:spLocks/>
          </p:cNvSpPr>
          <p:nvPr/>
        </p:nvSpPr>
        <p:spPr>
          <a:xfrm>
            <a:off x="428596" y="1214422"/>
            <a:ext cx="4503444" cy="401477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2400" dirty="0" smtClean="0">
                <a:solidFill>
                  <a:schemeClr val="tx2"/>
                </a:solidFill>
              </a:rPr>
              <a:t>Сначала мы обозначаем  старт и финиш , после чего мы обозначаем две точки на старте. Контрольный и Исследуемый </a:t>
            </a:r>
            <a:r>
              <a:rPr lang="en-US" sz="2400" dirty="0" smtClean="0">
                <a:solidFill>
                  <a:schemeClr val="tx2"/>
                </a:solidFill>
              </a:rPr>
              <a:t>(</a:t>
            </a:r>
            <a:r>
              <a:rPr lang="ru-RU" sz="2400" dirty="0" smtClean="0">
                <a:solidFill>
                  <a:schemeClr val="tx2"/>
                </a:solidFill>
              </a:rPr>
              <a:t>Рис.1)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Arthur\Desktop\Витя Иванов\Химия презентация\IMG_02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071546"/>
            <a:ext cx="4177034" cy="28575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357950" y="3929066"/>
            <a:ext cx="863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(</a:t>
            </a:r>
            <a:r>
              <a:rPr lang="ru-RU" dirty="0" smtClean="0">
                <a:solidFill>
                  <a:schemeClr val="tx2"/>
                </a:solidFill>
              </a:rPr>
              <a:t>Рис.1)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AutoShape 4" descr="Нефть – черная кровь импер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Нефть – черная кровь импер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6" name="AutoShape 2" descr="Картинки по запросу нефть 19 ве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Результат хроматографии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12576" y="-14371"/>
            <a:ext cx="10287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214422"/>
            <a:ext cx="8686800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Актуальность: В нашем современном мире тюлений жир используется в качестве биодобавка т.к. содержит очень полезные вещества такие как: жирорастворимые витамины </a:t>
            </a:r>
            <a:r>
              <a:rPr lang="en-US" dirty="0" smtClean="0"/>
              <a:t>D,A,E.</a:t>
            </a:r>
            <a:r>
              <a:rPr lang="ru-RU" dirty="0" smtClean="0"/>
              <a:t>  </a:t>
            </a:r>
          </a:p>
          <a:p>
            <a:r>
              <a:rPr lang="ru-RU" dirty="0" smtClean="0"/>
              <a:t>Проблема: Добыча , вот главная проблема.</a:t>
            </a:r>
          </a:p>
          <a:p>
            <a:pPr>
              <a:buNone/>
            </a:pPr>
            <a:r>
              <a:rPr lang="ru-RU" dirty="0" smtClean="0"/>
              <a:t>	В красную книгу уже занесены два вида 1 статуса , Курильский и Европейский они на грани исчезновения</a:t>
            </a:r>
            <a:r>
              <a:rPr lang="en-US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892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 txBox="1">
            <a:spLocks/>
          </p:cNvSpPr>
          <p:nvPr/>
        </p:nvSpPr>
        <p:spPr>
          <a:xfrm>
            <a:off x="1214414" y="3857604"/>
            <a:ext cx="4214842" cy="30003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642910" y="428604"/>
            <a:ext cx="8229600" cy="3286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endParaRPr lang="ru-RU" sz="28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00042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928670"/>
            <a:ext cx="8215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Цель</a:t>
            </a:r>
            <a:r>
              <a:rPr lang="ru-RU" sz="2800" b="1" dirty="0" smtClean="0"/>
              <a:t>:</a:t>
            </a:r>
            <a:r>
              <a:rPr lang="en-US" sz="2800" b="1" dirty="0" smtClean="0"/>
              <a:t> </a:t>
            </a:r>
            <a:r>
              <a:rPr lang="ru-RU" sz="2800" b="1" dirty="0" smtClean="0"/>
              <a:t>Обнаружить какие витамины входят в состав жира тюленя.</a:t>
            </a:r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428596" y="1928802"/>
            <a:ext cx="8215370" cy="10715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/>
              <a:t>Задачи</a:t>
            </a:r>
            <a:r>
              <a:rPr lang="ru-RU" sz="3200" dirty="0" smtClean="0"/>
              <a:t> ,которые решались для достижения цели: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/>
              <a:t>1)Изучить литературные источники по теме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/>
              <a:t>2</a:t>
            </a: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)Изучить химический</a:t>
            </a:r>
            <a:r>
              <a:rPr kumimoji="0" lang="ru-RU" sz="3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состав</a:t>
            </a: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тюленевого</a:t>
            </a:r>
            <a:r>
              <a:rPr kumimoji="0" lang="ru-RU" sz="3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жира</a:t>
            </a: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/>
              <a:t>3)Понаблюдать реакция химических веществ.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r="10561"/>
          <a:stretch/>
        </p:blipFill>
        <p:spPr>
          <a:xfrm>
            <a:off x="-56668" y="0"/>
            <a:ext cx="9200668" cy="6858000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79638" y="548680"/>
            <a:ext cx="8401080" cy="4572032"/>
          </a:xfrm>
        </p:spPr>
        <p:txBody>
          <a:bodyPr>
            <a:normAutofit/>
          </a:bodyPr>
          <a:lstStyle/>
          <a:p>
            <a:r>
              <a:rPr lang="ru-RU" sz="3900" dirty="0" smtClean="0"/>
              <a:t>Исследуемые жирорастворимые витамины , которые содержатся в тюленем жире:</a:t>
            </a:r>
            <a:r>
              <a:rPr lang="ru-RU" sz="3500" dirty="0" smtClean="0"/>
              <a:t> </a:t>
            </a:r>
            <a:r>
              <a:rPr lang="en-US" sz="3500" dirty="0" smtClean="0"/>
              <a:t>D </a:t>
            </a:r>
            <a:r>
              <a:rPr lang="ru-RU" sz="3500" dirty="0" smtClean="0"/>
              <a:t>, </a:t>
            </a:r>
            <a:r>
              <a:rPr lang="en-US" sz="3500" dirty="0" smtClean="0"/>
              <a:t>A</a:t>
            </a:r>
            <a:r>
              <a:rPr lang="ru-RU" sz="3500" dirty="0" smtClean="0"/>
              <a:t> , </a:t>
            </a:r>
            <a:r>
              <a:rPr lang="en-US" sz="3500" dirty="0" smtClean="0"/>
              <a:t>E</a:t>
            </a:r>
            <a:r>
              <a:rPr lang="ru-RU" sz="3500" dirty="0" smtClean="0"/>
              <a:t>.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2928926" y="2500306"/>
            <a:ext cx="3643338" cy="4143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571604" y="928670"/>
            <a:ext cx="3643338" cy="5000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000108"/>
            <a:ext cx="79296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Тюлений жир </a:t>
            </a:r>
            <a:r>
              <a:rPr lang="ru-RU" sz="2800" dirty="0" smtClean="0"/>
              <a:t>– ни с чем несравнимый по своей ценности продукт. Из всех животный жиров, этот, пожалуй, самый полезный.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460" y="2799905"/>
            <a:ext cx="4974573" cy="27940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t="17172" b="21334"/>
          <a:stretch/>
        </p:blipFill>
        <p:spPr>
          <a:xfrm>
            <a:off x="4282723" y="2696275"/>
            <a:ext cx="4861277" cy="3001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Тюлений жир выпускается и в натуральном виде и в капсульной форме. Его ценный биохимический состав способен обеспечить наш организм всеми необходимыми полезными веществами. Главные составляющие – полиненасыщенные жирные кислоты (ПНЖК), в особенности Омега-3. Особую ценность жиру придают кислоты, содержащиеся только в жире водных животных, а именно: </a:t>
            </a:r>
            <a:r>
              <a:rPr lang="ru-RU" dirty="0" err="1"/>
              <a:t>Докозагексаеновая</a:t>
            </a:r>
            <a:r>
              <a:rPr lang="ru-RU" dirty="0"/>
              <a:t>; </a:t>
            </a:r>
            <a:r>
              <a:rPr lang="ru-RU" dirty="0" err="1"/>
              <a:t>Докозапентаеновая</a:t>
            </a:r>
            <a:r>
              <a:rPr lang="ru-RU" dirty="0"/>
              <a:t>; </a:t>
            </a:r>
            <a:r>
              <a:rPr lang="ru-RU" dirty="0" err="1"/>
              <a:t>Эйкозапентаеновая</a:t>
            </a:r>
            <a:r>
              <a:rPr lang="ru-RU" dirty="0"/>
              <a:t> кислота. Полиненасыщенные жирные кислоты представлены </a:t>
            </a:r>
            <a:r>
              <a:rPr lang="ru-RU" dirty="0" err="1"/>
              <a:t>арахидоновой</a:t>
            </a:r>
            <a:r>
              <a:rPr lang="ru-RU" dirty="0"/>
              <a:t>, линоленовой и </a:t>
            </a:r>
            <a:r>
              <a:rPr lang="ru-RU" dirty="0" err="1"/>
              <a:t>линолевой</a:t>
            </a:r>
            <a:r>
              <a:rPr lang="ru-RU" dirty="0"/>
              <a:t>, которые называют компонентами витамина F. В </a:t>
            </a:r>
            <a:r>
              <a:rPr lang="ru-RU" dirty="0" smtClean="0"/>
              <a:t>тюленьем </a:t>
            </a:r>
            <a:r>
              <a:rPr lang="ru-RU" dirty="0"/>
              <a:t>жире сосредоточено значительное количество витаминов A, D, Е а также K. Продукт обогащен минеральными веществами макро- и микроэлементами, в частности</a:t>
            </a:r>
            <a:r>
              <a:rPr lang="ru-RU" dirty="0" smtClean="0"/>
              <a:t>: Йодом</a:t>
            </a:r>
            <a:r>
              <a:rPr lang="ru-RU" dirty="0"/>
              <a:t>; Бромом; Магнием; Кальцием; Железом; Марганцем. Составляющая часть йода, которая равняется 0,03%, превышает аналогичный показатель в рыбьем жире. Значимый элемент препарата – ненасыщенный углеводород природного происхождения, который извлекают только из нескольких представителей водных млекопитающих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7596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польза тюленьего жира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/>
              <a:t>Тюлений жир известный своим спектром полезных свойств в качестве мощного антиоксиданта, ценного косметического средства и препарата, который часто применяется в медицинской практике. Концентрированные полиненасыщенные жирные кислоты, особенно Омега-3 оказывают на организм более выраженный положительный эффект в сравнении с рыбьим жиром, благодаря легкой усвояемости. Йод в составе жира помогает синтезировать гормоны щитовидной железы, необходимых для полноценного обмена веществ. Количество этого важного микроэлемента напрямую влияет на самочувствие человека. При нормальном уровне йода в организме – человек ощущает прилив сил и бодрости, при его дефиците – нарушается нервная система, ухудшается умственная активность и происходит расстройство психического здоровья личности. Комплекс </a:t>
            </a:r>
            <a:r>
              <a:rPr lang="ru-RU" dirty="0" err="1"/>
              <a:t>докозагексаеновой</a:t>
            </a:r>
            <a:r>
              <a:rPr lang="ru-RU" dirty="0"/>
              <a:t>, </a:t>
            </a:r>
            <a:r>
              <a:rPr lang="ru-RU" dirty="0" err="1"/>
              <a:t>докозапентаеновой</a:t>
            </a:r>
            <a:r>
              <a:rPr lang="ru-RU" dirty="0"/>
              <a:t> и </a:t>
            </a:r>
            <a:r>
              <a:rPr lang="ru-RU" dirty="0" err="1"/>
              <a:t>эйкозапентоеновой</a:t>
            </a:r>
            <a:r>
              <a:rPr lang="ru-RU" dirty="0"/>
              <a:t> кислот способствуют снижению показателя холестерина в крови, а также возвращают в норму жировой обмен. Поэтому употребление жира рекомендовано тем, кто страдает гипертонией, чтобы в процессе физических нагрузок не возникло резкое повышение артериального давления. ПНЖК, которые являются составляющими витамина F, принимают участие в формировании соединительных тканей и клеточных мембран. Они предоставляют клеткам организма питательные элементы и обеспечивают их развитие. Уникальный элемент продукта </a:t>
            </a:r>
            <a:r>
              <a:rPr lang="ru-RU" dirty="0" err="1"/>
              <a:t>сквален</a:t>
            </a:r>
            <a:r>
              <a:rPr lang="ru-RU" dirty="0"/>
              <a:t> поддерживает обмен веществ в организме на клеточном уровне, а также играет многозначительную роль в большей части биологических и химических процессах. Употребление тюленьего жира помогает восстановить липидный баланс и улучшить деятельность пищеварительного тракта. Витамины, содержащиеся в препарате, благоприятствуют улучшению состояния волос, ногтей и кожи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624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При применении средства побочных эффектов не было обнаружено. Но вероятность негативных проявлений в виде интоксикации при употреблении высокой дозы продукта существует. Отказаться от продукта следует только тем, у кого присутствует индивидуальная непереносимость или аллергия на тюлений жир. С осторожностью следует употреблять продукт в комплексе с препаратами, разжижающими кровь, так как их действие усиливается в сочетании с кислотой Омега-3. Тюлений жир противопоказан людям, у которых имеются следующие нарушения: Избыток кальция и витамина D в организме; Почечная недостаточность; Расстройство функционирования щитовидной железы; Камни в почках; Туберкулез; Заболевания желудочно-кишечного тракта. Употребление тюленьего жира разрешается даже самым маленьким детям и женщинам в период беременности. Однако, женщинам в положении и кормящим мамам необходимо предварительно проконсультироваться с врачом касаемо применения средства. Тюлений жир не может никому навредить, поскольку не числится в группе лекарств, а относится к пищевым добавкам. Случаи передозировки средства не </a:t>
            </a:r>
            <a:r>
              <a:rPr lang="ru-RU" dirty="0" smtClean="0"/>
              <a:t>наблюдались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6790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1547664" y="1005253"/>
            <a:ext cx="8143900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Реакция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 метиленовым синим:</a:t>
            </a:r>
            <a:r>
              <a:rPr lang="ru-RU" sz="3200" b="1" dirty="0" smtClean="0"/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Users\Arthur\Desktop\Витя Иванов\Химия презентация\IMG_00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30576"/>
            <a:ext cx="3500430" cy="2625323"/>
          </a:xfrm>
          <a:prstGeom prst="rect">
            <a:avLst/>
          </a:prstGeom>
          <a:noFill/>
        </p:spPr>
      </p:pic>
      <p:pic>
        <p:nvPicPr>
          <p:cNvPr id="2052" name="Picture 4" descr="C:\Users\Arthur\Desktop\Витя Иванов\Химия презентация\IMG_0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393675" y="3607589"/>
            <a:ext cx="3143228" cy="2357422"/>
          </a:xfrm>
          <a:prstGeom prst="rect">
            <a:avLst/>
          </a:prstGeom>
          <a:noFill/>
        </p:spPr>
      </p:pic>
      <p:sp>
        <p:nvSpPr>
          <p:cNvPr id="9" name="Подзаголовок 2"/>
          <p:cNvSpPr txBox="1">
            <a:spLocks/>
          </p:cNvSpPr>
          <p:nvPr/>
        </p:nvSpPr>
        <p:spPr>
          <a:xfrm>
            <a:off x="7429520" y="6357934"/>
            <a:ext cx="857256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Рис.2</a:t>
            </a: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928926" y="2428868"/>
            <a:ext cx="3643338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3571852" y="1590940"/>
            <a:ext cx="5715008" cy="1643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Мы</a:t>
            </a: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прилили в пробирку 1 мл. тюленьего жира и прибавили столько же мл. метиленового </a:t>
            </a:r>
            <a:r>
              <a:rPr kumimoji="0" lang="ru-RU" sz="20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синия</a:t>
            </a: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, после чего закрыли пробирку пробкой и перемешали у нас получилось (рис.2)</a:t>
            </a: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-46870" y="4554125"/>
            <a:ext cx="3643338" cy="500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Рис.1</a:t>
            </a: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0" y="5173170"/>
            <a:ext cx="5715008" cy="1428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Мы опустили пробирку с </a:t>
            </a:r>
            <a:r>
              <a:rPr kumimoji="0" lang="ru-RU" sz="20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содржимым</a:t>
            </a: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баню нагретом  до 40</a:t>
            </a:r>
            <a:r>
              <a:rPr lang="en-US" sz="2000" dirty="0" smtClean="0"/>
              <a:t>°C</a:t>
            </a:r>
            <a:r>
              <a:rPr lang="ru-RU" sz="2000" dirty="0" smtClean="0"/>
              <a:t> (Рис.1)</a:t>
            </a: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31840" y="416442"/>
            <a:ext cx="3145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Экспериментальная часть 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1162</TotalTime>
  <Words>694</Words>
  <Application>Microsoft Office PowerPoint</Application>
  <PresentationFormat>Экран (4:3)</PresentationFormat>
  <Paragraphs>38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Тюлений жир</vt:lpstr>
      <vt:lpstr>Слайд 2</vt:lpstr>
      <vt:lpstr>Слайд 3</vt:lpstr>
      <vt:lpstr>Слайд 4</vt:lpstr>
      <vt:lpstr>Слайд 5</vt:lpstr>
      <vt:lpstr>Состав </vt:lpstr>
      <vt:lpstr>польза тюленьего жира </vt:lpstr>
      <vt:lpstr>вред</vt:lpstr>
      <vt:lpstr>Слайд 9</vt:lpstr>
      <vt:lpstr>Слайд 10</vt:lpstr>
      <vt:lpstr>Слайд 11</vt:lpstr>
      <vt:lpstr>Слайд 12</vt:lpstr>
      <vt:lpstr>Вывод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любимая книга -  «Шерлок Холмс»</dc:title>
  <dc:creator>Arthur</dc:creator>
  <cp:lastModifiedBy>316</cp:lastModifiedBy>
  <cp:revision>81</cp:revision>
  <dcterms:created xsi:type="dcterms:W3CDTF">2016-11-11T12:17:53Z</dcterms:created>
  <dcterms:modified xsi:type="dcterms:W3CDTF">2018-01-30T06:54:11Z</dcterms:modified>
</cp:coreProperties>
</file>