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9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891125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 - З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1484784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</a:t>
            </a:r>
            <a:r>
              <a:rPr lang="ru-RU" b="1" dirty="0" smtClean="0"/>
              <a:t>о –</a:t>
            </a:r>
            <a:r>
              <a:rPr lang="ru-RU" b="1" dirty="0" err="1" smtClean="0"/>
              <a:t>зо</a:t>
            </a:r>
            <a:endParaRPr lang="ru-RU" b="1" dirty="0" smtClean="0"/>
          </a:p>
          <a:p>
            <a:r>
              <a:rPr lang="ru-RU" b="1" dirty="0" err="1" smtClean="0"/>
              <a:t>све</a:t>
            </a:r>
            <a:r>
              <a:rPr lang="ru-RU" b="1" dirty="0"/>
              <a:t> </a:t>
            </a:r>
            <a:r>
              <a:rPr lang="ru-RU" b="1" dirty="0" smtClean="0"/>
              <a:t>– </a:t>
            </a:r>
            <a:r>
              <a:rPr lang="ru-RU" b="1" dirty="0" err="1" smtClean="0"/>
              <a:t>зве</a:t>
            </a:r>
            <a:endParaRPr lang="ru-RU" b="1" dirty="0" smtClean="0"/>
          </a:p>
          <a:p>
            <a:r>
              <a:rPr lang="ru-RU" b="1" dirty="0" err="1" smtClean="0"/>
              <a:t>аспу</a:t>
            </a:r>
            <a:r>
              <a:rPr lang="ru-RU" b="1" dirty="0" smtClean="0"/>
              <a:t> - </a:t>
            </a:r>
            <a:r>
              <a:rPr lang="ru-RU" b="1" dirty="0" err="1" smtClean="0"/>
              <a:t>азбе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48803" y="150652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сосульки- зонт</a:t>
            </a:r>
          </a:p>
          <a:p>
            <a:r>
              <a:rPr lang="ru-RU" b="1" dirty="0"/>
              <a:t>с</a:t>
            </a:r>
            <a:r>
              <a:rPr lang="ru-RU" b="1" dirty="0" smtClean="0"/>
              <a:t>ветит – звенит</a:t>
            </a:r>
          </a:p>
          <a:p>
            <a:r>
              <a:rPr lang="ru-RU" b="1" dirty="0"/>
              <a:t>р</a:t>
            </a:r>
            <a:r>
              <a:rPr lang="ru-RU" b="1" dirty="0" smtClean="0"/>
              <a:t>аспускаются - разбегаются</a:t>
            </a:r>
            <a:endParaRPr lang="ru-RU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4283968" y="1844824"/>
            <a:ext cx="720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148064" y="1844824"/>
            <a:ext cx="720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860032" y="2132856"/>
            <a:ext cx="7200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6228184" y="2060848"/>
            <a:ext cx="72008" cy="1080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51720" y="2780928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ярко светит солнце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разбегаются ручейки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висят сосульки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звенит капель</a:t>
            </a:r>
          </a:p>
          <a:p>
            <a:endParaRPr lang="ru-RU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>
            <a:off x="4427984" y="1484784"/>
            <a:ext cx="7200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Левая фигурная скобка 28"/>
          <p:cNvSpPr/>
          <p:nvPr/>
        </p:nvSpPr>
        <p:spPr>
          <a:xfrm>
            <a:off x="2051720" y="2852936"/>
            <a:ext cx="360040" cy="100811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827584" y="31409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ВЕСНОЙ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827584" y="450912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На…тупила    ..</a:t>
            </a:r>
            <a:r>
              <a:rPr lang="ru-RU" sz="2800" b="1" dirty="0" err="1" smtClean="0"/>
              <a:t>олнечная</a:t>
            </a:r>
            <a:r>
              <a:rPr lang="ru-RU" sz="2800" b="1" dirty="0" smtClean="0"/>
              <a:t>,    ..</a:t>
            </a:r>
            <a:r>
              <a:rPr lang="ru-RU" sz="2800" b="1" dirty="0" err="1" smtClean="0"/>
              <a:t>венящая</a:t>
            </a:r>
            <a:r>
              <a:rPr lang="ru-RU" sz="2800" b="1" dirty="0" smtClean="0"/>
              <a:t>    </a:t>
            </a:r>
            <a:r>
              <a:rPr lang="ru-RU" sz="2800" b="1" dirty="0" err="1" smtClean="0"/>
              <a:t>ве</a:t>
            </a:r>
            <a:r>
              <a:rPr lang="ru-RU" sz="2800" b="1" dirty="0" smtClean="0"/>
              <a:t>..на.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4059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935835"/>
            <a:ext cx="39918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превращается</a:t>
            </a:r>
            <a:endParaRPr lang="ru-RU" sz="44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296525" y="1974151"/>
            <a:ext cx="36004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95936" y="214013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55976" y="1700808"/>
            <a:ext cx="28803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787635" y="2289778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48064" y="1935835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изменяется</a:t>
            </a:r>
            <a:endParaRPr lang="ru-RU" sz="40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6795149" y="1952312"/>
            <a:ext cx="90206" cy="1800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329157" y="2118069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3140968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превратилась</a:t>
            </a:r>
            <a:endParaRPr lang="ru-RU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3198826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превратится</a:t>
            </a:r>
            <a:endParaRPr lang="ru-RU" sz="4400" b="1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635896" y="2643721"/>
            <a:ext cx="1008112" cy="909048"/>
          </a:xfrm>
          <a:prstGeom prst="triangl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H="1">
            <a:off x="2627784" y="3198826"/>
            <a:ext cx="195748" cy="230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885355" y="3098245"/>
            <a:ext cx="134917" cy="2156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131840" y="342900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421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060848"/>
            <a:ext cx="8064896" cy="3308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Century Schoolbook" panose="02040604050505020304" pitchFamily="18" charset="0"/>
              </a:rPr>
              <a:t>Полюбуйся:  весна  наступает,</a:t>
            </a: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Century Schoolbook" panose="02040604050505020304" pitchFamily="18" charset="0"/>
              </a:rPr>
              <a:t>Журавли караваном летят,</a:t>
            </a: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Century Schoolbook" panose="02040604050505020304" pitchFamily="18" charset="0"/>
              </a:rPr>
              <a:t>В ярком золоте день утопает,</a:t>
            </a: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latin typeface="Century Schoolbook" panose="02040604050505020304" pitchFamily="18" charset="0"/>
              </a:rPr>
              <a:t>И ручьи по оврагам  шумят. </a:t>
            </a:r>
            <a:endParaRPr lang="ru-RU" sz="3600" b="1" i="1" dirty="0"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3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280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Calibri" panose="020F0502020204030204" pitchFamily="34" charset="0"/>
              </a:rPr>
              <a:t>потеплело</a:t>
            </a:r>
            <a:endParaRPr lang="ru-RU" sz="4400" b="1" dirty="0"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69892" y="1340768"/>
            <a:ext cx="1614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alibri" panose="020F0502020204030204" pitchFamily="34" charset="0"/>
              </a:rPr>
              <a:t>тепло</a:t>
            </a:r>
            <a:endParaRPr lang="ru-RU" sz="4000" b="1" dirty="0">
              <a:latin typeface="Calibri" panose="020F0502020204030204" pitchFamily="34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827584" y="1340768"/>
            <a:ext cx="710967" cy="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5" name="Прямая соединительная линия 44"/>
          <p:cNvCxnSpPr/>
          <p:nvPr/>
        </p:nvCxnSpPr>
        <p:spPr>
          <a:xfrm>
            <a:off x="1501812" y="1340768"/>
            <a:ext cx="0" cy="30861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2875046" y="1377598"/>
            <a:ext cx="184785" cy="27178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47" name="Прямая соединительная линия 46"/>
          <p:cNvCxnSpPr/>
          <p:nvPr/>
        </p:nvCxnSpPr>
        <p:spPr>
          <a:xfrm>
            <a:off x="3059832" y="1377598"/>
            <a:ext cx="147955" cy="271780"/>
          </a:xfrm>
          <a:prstGeom prst="line">
            <a:avLst/>
          </a:prstGeom>
          <a:noFill/>
          <a:ln w="38100" cap="flat" cmpd="sng" algn="ctr">
            <a:solidFill>
              <a:srgbClr val="9BBB59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52" name="Полилиния 51"/>
          <p:cNvSpPr/>
          <p:nvPr/>
        </p:nvSpPr>
        <p:spPr>
          <a:xfrm>
            <a:off x="5940152" y="4210799"/>
            <a:ext cx="840105" cy="308610"/>
          </a:xfrm>
          <a:custGeom>
            <a:avLst/>
            <a:gdLst>
              <a:gd name="connsiteX0" fmla="*/ 0 w 840238"/>
              <a:gd name="connsiteY0" fmla="*/ 308967 h 308967"/>
              <a:gd name="connsiteX1" fmla="*/ 420130 w 840238"/>
              <a:gd name="connsiteY1" fmla="*/ 49 h 308967"/>
              <a:gd name="connsiteX2" fmla="*/ 827902 w 840238"/>
              <a:gd name="connsiteY2" fmla="*/ 284254 h 308967"/>
              <a:gd name="connsiteX3" fmla="*/ 741405 w 840238"/>
              <a:gd name="connsiteY3" fmla="*/ 210113 h 30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238" h="308967">
                <a:moveTo>
                  <a:pt x="0" y="308967"/>
                </a:moveTo>
                <a:cubicBezTo>
                  <a:pt x="141073" y="156567"/>
                  <a:pt x="282146" y="4168"/>
                  <a:pt x="420130" y="49"/>
                </a:cubicBezTo>
                <a:cubicBezTo>
                  <a:pt x="558114" y="-4070"/>
                  <a:pt x="774356" y="249243"/>
                  <a:pt x="827902" y="284254"/>
                </a:cubicBezTo>
                <a:cubicBezTo>
                  <a:pt x="881448" y="319265"/>
                  <a:pt x="743464" y="216291"/>
                  <a:pt x="741405" y="210113"/>
                </a:cubicBezTo>
              </a:path>
            </a:pathLst>
          </a:custGeom>
          <a:noFill/>
          <a:ln w="38100" cap="flat" cmpd="sng" algn="ctr">
            <a:solidFill>
              <a:srgbClr val="C0504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3" name="Полилиния 52"/>
          <p:cNvSpPr/>
          <p:nvPr/>
        </p:nvSpPr>
        <p:spPr>
          <a:xfrm>
            <a:off x="3045399" y="2935233"/>
            <a:ext cx="840105" cy="308610"/>
          </a:xfrm>
          <a:custGeom>
            <a:avLst/>
            <a:gdLst>
              <a:gd name="connsiteX0" fmla="*/ 0 w 840238"/>
              <a:gd name="connsiteY0" fmla="*/ 308967 h 308967"/>
              <a:gd name="connsiteX1" fmla="*/ 420130 w 840238"/>
              <a:gd name="connsiteY1" fmla="*/ 49 h 308967"/>
              <a:gd name="connsiteX2" fmla="*/ 827902 w 840238"/>
              <a:gd name="connsiteY2" fmla="*/ 284254 h 308967"/>
              <a:gd name="connsiteX3" fmla="*/ 741405 w 840238"/>
              <a:gd name="connsiteY3" fmla="*/ 210113 h 30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238" h="308967">
                <a:moveTo>
                  <a:pt x="0" y="308967"/>
                </a:moveTo>
                <a:cubicBezTo>
                  <a:pt x="141073" y="156567"/>
                  <a:pt x="282146" y="4168"/>
                  <a:pt x="420130" y="49"/>
                </a:cubicBezTo>
                <a:cubicBezTo>
                  <a:pt x="558114" y="-4070"/>
                  <a:pt x="774356" y="249243"/>
                  <a:pt x="827902" y="284254"/>
                </a:cubicBezTo>
                <a:cubicBezTo>
                  <a:pt x="881448" y="319265"/>
                  <a:pt x="743464" y="216291"/>
                  <a:pt x="741405" y="210113"/>
                </a:cubicBezTo>
              </a:path>
            </a:pathLst>
          </a:custGeom>
          <a:noFill/>
          <a:ln w="38100" cap="flat" cmpd="sng" algn="ctr">
            <a:solidFill>
              <a:srgbClr val="C0504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Полилиния 53"/>
          <p:cNvSpPr/>
          <p:nvPr/>
        </p:nvSpPr>
        <p:spPr>
          <a:xfrm>
            <a:off x="4609148" y="1227829"/>
            <a:ext cx="840105" cy="308610"/>
          </a:xfrm>
          <a:custGeom>
            <a:avLst/>
            <a:gdLst>
              <a:gd name="connsiteX0" fmla="*/ 0 w 840238"/>
              <a:gd name="connsiteY0" fmla="*/ 308967 h 308967"/>
              <a:gd name="connsiteX1" fmla="*/ 420130 w 840238"/>
              <a:gd name="connsiteY1" fmla="*/ 49 h 308967"/>
              <a:gd name="connsiteX2" fmla="*/ 827902 w 840238"/>
              <a:gd name="connsiteY2" fmla="*/ 284254 h 308967"/>
              <a:gd name="connsiteX3" fmla="*/ 741405 w 840238"/>
              <a:gd name="connsiteY3" fmla="*/ 210113 h 30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238" h="308967">
                <a:moveTo>
                  <a:pt x="0" y="308967"/>
                </a:moveTo>
                <a:cubicBezTo>
                  <a:pt x="141073" y="156567"/>
                  <a:pt x="282146" y="4168"/>
                  <a:pt x="420130" y="49"/>
                </a:cubicBezTo>
                <a:cubicBezTo>
                  <a:pt x="558114" y="-4070"/>
                  <a:pt x="774356" y="249243"/>
                  <a:pt x="827902" y="284254"/>
                </a:cubicBezTo>
                <a:cubicBezTo>
                  <a:pt x="881448" y="319265"/>
                  <a:pt x="743464" y="216291"/>
                  <a:pt x="741405" y="210113"/>
                </a:cubicBezTo>
              </a:path>
            </a:pathLst>
          </a:custGeom>
          <a:noFill/>
          <a:ln w="38100" cap="flat" cmpd="sng" algn="ctr">
            <a:solidFill>
              <a:srgbClr val="C0504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Полилиния 54"/>
          <p:cNvSpPr/>
          <p:nvPr/>
        </p:nvSpPr>
        <p:spPr>
          <a:xfrm>
            <a:off x="1691680" y="1283901"/>
            <a:ext cx="840105" cy="308610"/>
          </a:xfrm>
          <a:custGeom>
            <a:avLst/>
            <a:gdLst>
              <a:gd name="connsiteX0" fmla="*/ 0 w 840238"/>
              <a:gd name="connsiteY0" fmla="*/ 308967 h 308967"/>
              <a:gd name="connsiteX1" fmla="*/ 420130 w 840238"/>
              <a:gd name="connsiteY1" fmla="*/ 49 h 308967"/>
              <a:gd name="connsiteX2" fmla="*/ 827902 w 840238"/>
              <a:gd name="connsiteY2" fmla="*/ 284254 h 308967"/>
              <a:gd name="connsiteX3" fmla="*/ 741405 w 840238"/>
              <a:gd name="connsiteY3" fmla="*/ 210113 h 30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0238" h="308967">
                <a:moveTo>
                  <a:pt x="0" y="308967"/>
                </a:moveTo>
                <a:cubicBezTo>
                  <a:pt x="141073" y="156567"/>
                  <a:pt x="282146" y="4168"/>
                  <a:pt x="420130" y="49"/>
                </a:cubicBezTo>
                <a:cubicBezTo>
                  <a:pt x="558114" y="-4070"/>
                  <a:pt x="774356" y="249243"/>
                  <a:pt x="827902" y="284254"/>
                </a:cubicBezTo>
                <a:cubicBezTo>
                  <a:pt x="881448" y="319265"/>
                  <a:pt x="743464" y="216291"/>
                  <a:pt x="741405" y="210113"/>
                </a:cubicBezTo>
              </a:path>
            </a:pathLst>
          </a:custGeom>
          <a:noFill/>
          <a:ln w="38100" cap="flat" cmpd="sng" algn="ctr">
            <a:solidFill>
              <a:srgbClr val="C0504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75046" y="3024701"/>
            <a:ext cx="2130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Calibri" panose="020F0502020204030204" pitchFamily="34" charset="0"/>
              </a:rPr>
              <a:t>тёплый</a:t>
            </a:r>
            <a:endParaRPr lang="ru-RU" sz="4400" b="1" dirty="0"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55838" y="5301208"/>
            <a:ext cx="21692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Calibri" panose="020F0502020204030204" pitchFamily="34" charset="0"/>
              </a:rPr>
              <a:t>тёмный</a:t>
            </a:r>
            <a:endParaRPr lang="ru-RU" sz="4400" b="1" dirty="0"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35596" y="4385023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Calibri" panose="020F0502020204030204" pitchFamily="34" charset="0"/>
              </a:rPr>
              <a:t>темнеет</a:t>
            </a:r>
            <a:endParaRPr lang="ru-RU" sz="4400" b="1" dirty="0"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59870" y="4365104"/>
            <a:ext cx="32565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потепление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0559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2" grpId="0" animBg="1"/>
      <p:bldP spid="53" grpId="0" animBg="1"/>
      <p:bldP spid="54" grpId="0" animBg="1"/>
      <p:bldP spid="55" grpId="0" animBg="1"/>
      <p:bldP spid="42" grpId="0"/>
      <p:bldP spid="44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628800"/>
            <a:ext cx="4536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Calibri" panose="020F0502020204030204" pitchFamily="34" charset="0"/>
              </a:rPr>
              <a:t>пробуждается</a:t>
            </a:r>
            <a:endParaRPr lang="ru-RU" sz="54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4089" y="1711692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просыпается</a:t>
            </a:r>
            <a:endParaRPr lang="ru-RU" sz="4400" dirty="0"/>
          </a:p>
        </p:txBody>
      </p:sp>
      <p:sp>
        <p:nvSpPr>
          <p:cNvPr id="5" name="Равно 4"/>
          <p:cNvSpPr/>
          <p:nvPr/>
        </p:nvSpPr>
        <p:spPr>
          <a:xfrm>
            <a:off x="4644008" y="1916392"/>
            <a:ext cx="434908" cy="36004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Двойная стрелка вверх/вниз 5"/>
          <p:cNvSpPr/>
          <p:nvPr/>
        </p:nvSpPr>
        <p:spPr>
          <a:xfrm>
            <a:off x="2195736" y="2552130"/>
            <a:ext cx="288032" cy="102088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37674" y="3777382"/>
            <a:ext cx="14041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Calibri" panose="020F0502020204030204" pitchFamily="34" charset="0"/>
              </a:rPr>
              <a:t>с</a:t>
            </a:r>
            <a:r>
              <a:rPr lang="ru-RU" sz="4400" dirty="0" smtClean="0">
                <a:latin typeface="Calibri" panose="020F0502020204030204" pitchFamily="34" charset="0"/>
              </a:rPr>
              <a:t>пит</a:t>
            </a:r>
            <a:endParaRPr lang="ru-RU" sz="4400" dirty="0"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4623" y="3777381"/>
            <a:ext cx="22336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alibri" panose="020F0502020204030204" pitchFamily="34" charset="0"/>
              </a:rPr>
              <a:t>дремлет</a:t>
            </a:r>
            <a:endParaRPr lang="ru-RU" sz="4400" dirty="0">
              <a:latin typeface="Calibri" panose="020F0502020204030204" pitchFamily="34" charset="0"/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3123630" y="4098713"/>
            <a:ext cx="450050" cy="27501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8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26876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Наступила  весна.  На улице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38734" y="1268759"/>
            <a:ext cx="2484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охолодало.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364982" y="1268760"/>
            <a:ext cx="2257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отеплело.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94887" y="2060848"/>
            <a:ext cx="4799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Снег тает и превращается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364982" y="2060848"/>
            <a:ext cx="359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 лужи и ручейки.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338734" y="2086811"/>
            <a:ext cx="3023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сок и компот.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68720" y="2671586"/>
            <a:ext cx="2807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Улетают на юг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671586"/>
            <a:ext cx="4870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г</a:t>
            </a:r>
            <a:r>
              <a:rPr lang="ru-RU" sz="3200" dirty="0" smtClean="0"/>
              <a:t>рачи, ласточки, журавли.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6733" y="2671586"/>
            <a:ext cx="3311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Прилетают с юга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2899" y="3423441"/>
            <a:ext cx="1462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Ребята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339752" y="344400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надели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379303" y="3444008"/>
            <a:ext cx="4403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т</a:t>
            </a:r>
            <a:r>
              <a:rPr lang="ru-RU" sz="3200" dirty="0" smtClean="0"/>
              <a:t>еплые шубы, валенки.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2356912" y="3479911"/>
            <a:ext cx="1318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сняли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8720" y="4221088"/>
            <a:ext cx="2519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деревьях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227175" y="4223847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пожелтели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5927028" y="4221088"/>
            <a:ext cx="2029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л</a:t>
            </a:r>
            <a:r>
              <a:rPr lang="ru-RU" sz="3200" dirty="0" smtClean="0"/>
              <a:t>истья.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2878798" y="4223847"/>
            <a:ext cx="3001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распускаются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59927" y="5013176"/>
            <a:ext cx="1188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Днём 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2329" y="5013176"/>
            <a:ext cx="3191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очти не видно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364982" y="5032893"/>
            <a:ext cx="2257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</a:t>
            </a:r>
            <a:r>
              <a:rPr lang="ru-RU" sz="3200" dirty="0" smtClean="0"/>
              <a:t>олнце.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1989722" y="5032893"/>
            <a:ext cx="3336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я</a:t>
            </a:r>
            <a:r>
              <a:rPr lang="ru-RU" sz="3200" dirty="0" smtClean="0"/>
              <a:t>рко светит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534977" y="5910011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Природа 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2699792" y="5877271"/>
            <a:ext cx="2348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з</a:t>
            </a:r>
            <a:r>
              <a:rPr lang="ru-RU" sz="3200" dirty="0" smtClean="0"/>
              <a:t>асыпает.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2692572" y="5910011"/>
            <a:ext cx="3733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робуждается.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0171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0" grpId="0"/>
      <p:bldP spid="11" grpId="0"/>
      <p:bldP spid="5" grpId="0"/>
      <p:bldP spid="12" grpId="0"/>
      <p:bldP spid="14" grpId="0"/>
      <p:bldP spid="16" grpId="0"/>
      <p:bldP spid="18" grpId="0"/>
      <p:bldP spid="20" grpId="0"/>
      <p:bldP spid="23" grpId="0"/>
      <p:bldP spid="26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8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192</TotalTime>
  <Words>141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Candara</vt:lpstr>
      <vt:lpstr>Century Schoolbook</vt:lpstr>
      <vt:lpstr>Symbol</vt:lpstr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Ирина Михайловна</cp:lastModifiedBy>
  <cp:revision>19</cp:revision>
  <dcterms:created xsi:type="dcterms:W3CDTF">2017-02-28T12:10:56Z</dcterms:created>
  <dcterms:modified xsi:type="dcterms:W3CDTF">2017-10-12T01:34:05Z</dcterms:modified>
</cp:coreProperties>
</file>