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6%D1%83%D1%80%D0%BD%D0%B0%D0%BB" TargetMode="External"/><Relationship Id="rId3" Type="http://schemas.openxmlformats.org/officeDocument/2006/relationships/hyperlink" Target="https://ru.wikipedia.org/wiki/%D0%9A%D0%B8%D0%BD%D0%BE%D1%81%D1%86%D0%B5%D0%BD%D0%B0%D1%80%D0%B8%D1%81%D1%82" TargetMode="External"/><Relationship Id="rId7" Type="http://schemas.openxmlformats.org/officeDocument/2006/relationships/hyperlink" Target="https://ru.wikipedia.org/wiki/%D0%A0%D0%B5%D0%B4%D0%B0%D0%BA%D1%82%D0%BE%D1%80" TargetMode="External"/><Relationship Id="rId12" Type="http://schemas.openxmlformats.org/officeDocument/2006/relationships/image" Target="../media/image9.jpg"/><Relationship Id="rId2" Type="http://schemas.openxmlformats.org/officeDocument/2006/relationships/hyperlink" Target="https://ru.wikipedia.org/wiki/%D0%94%D1%80%D0%B0%D0%BC%D0%B0%D1%82%D1%83%D1%80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5%D1%83%D0%B4%D0%BE%D0%B6%D0%BD%D0%B8%D0%BA" TargetMode="External"/><Relationship Id="rId11" Type="http://schemas.openxmlformats.org/officeDocument/2006/relationships/image" Target="../media/image8.jpg"/><Relationship Id="rId5" Type="http://schemas.openxmlformats.org/officeDocument/2006/relationships/hyperlink" Target="https://ru.wikipedia.org/wiki/%D0%9A%D0%B8%D0%BD%D0%BE%D0%B0%D0%BA%D1%82%D1%91%D1%80" TargetMode="External"/><Relationship Id="rId10" Type="http://schemas.openxmlformats.org/officeDocument/2006/relationships/image" Target="../media/image7.jpg"/><Relationship Id="rId4" Type="http://schemas.openxmlformats.org/officeDocument/2006/relationships/hyperlink" Target="https://ru.wikipedia.org/wiki/%D0%9A%D0%B8%D0%BD%D0%BE%D1%80%D0%B5%D0%B6%D0%B8%D1%81%D1%81%D1%91%D1%80" TargetMode="External"/><Relationship Id="rId9" Type="http://schemas.openxmlformats.org/officeDocument/2006/relationships/hyperlink" Target="https://ru.wikipedia.org/wiki/%D0%9B%D0%95%D0%A4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4%D0%B5%D0%B4%D0%B5%D1%80%D0%B0%D0%BB%D1%8C%D0%BD%D0%B0%D1%8F_%D1%81%D0%BB%D1%83%D0%B6%D0%B1%D0%B0_%D0%B1%D0%B5%D0%B7%D0%BE%D0%BF%D0%B0%D1%81%D0%BD%D0%BE%D1%81%D1%82%D0%B8_%D0%A0%D0%BE%D1%81%D1%81%D0%B8%D0%B9%D1%81%D0%BA%D0%BE%D0%B9_%D0%A4%D0%B5%D0%B4%D0%B5%D1%80%D0%B0%D1%86%D0%B8%D0%B8" TargetMode="External"/><Relationship Id="rId3" Type="http://schemas.openxmlformats.org/officeDocument/2006/relationships/hyperlink" Target="https://ru.wikipedia.org/wiki/1952_%D0%B3%D0%BE%D0%B4" TargetMode="External"/><Relationship Id="rId7" Type="http://schemas.openxmlformats.org/officeDocument/2006/relationships/hyperlink" Target="https://ru.wikipedia.org/wiki/%D0%A1%D0%BE%D0%B2%D0%B5%D1%82_%D0%B1%D0%B5%D0%B7%D0%BE%D0%BF%D0%B0%D1%81%D0%BD%D0%BE%D1%81%D1%82%D0%B8_%D0%A0%D0%BE%D1%81%D1%81%D0%B8%D0%B9%D1%81%D0%BA%D0%BE%D0%B9_%D0%A4%D0%B5%D0%B4%D0%B5%D1%80%D0%B0%D1%86%D0%B8%D0%B8" TargetMode="External"/><Relationship Id="rId2" Type="http://schemas.openxmlformats.org/officeDocument/2006/relationships/hyperlink" Target="https://ru.wikipedia.org/wiki/7_%D0%BE%D0%BA%D1%82%D1%8F%D0%B1%D1%8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1%80%D0%B5%D0%B4%D1%81%D0%B5%D0%B4%D0%B0%D1%82%D0%B5%D0%BB%D1%8C_%D0%9F%D1%80%D0%B0%D0%B2%D0%B8%D1%82%D0%B5%D0%BB%D1%8C%D1%81%D1%82%D0%B2%D0%B0_%D0%A0%D0%BE%D1%81%D1%81%D0%B8%D0%B9%D1%81%D0%BA%D0%BE%D0%B9_%D0%A4%D0%B5%D0%B4%D0%B5%D1%80%D0%B0%D1%86%D0%B8%D0%B8" TargetMode="External"/><Relationship Id="rId5" Type="http://schemas.openxmlformats.org/officeDocument/2006/relationships/hyperlink" Target="https://ru.wikipedia.org/wiki/%D0%9F%D1%80%D0%B5%D0%B7%D0%B8%D0%B4%D0%B5%D0%BD%D1%82_%D0%A0%D0%BE%D1%81%D1%81%D0%B8%D0%B9%D1%81%D0%BA%D0%BE%D0%B9_%D0%A4%D0%B5%D0%B4%D0%B5%D1%80%D0%B0%D1%86%D0%B8%D0%B8" TargetMode="External"/><Relationship Id="rId4" Type="http://schemas.openxmlformats.org/officeDocument/2006/relationships/hyperlink" Target="https://ru.wikipedia.org/wiki/%D0%A1%D0%B0%D0%BD%D0%BA%D1%82-%D0%9F%D0%B5%D1%82%D0%B5%D1%80%D0%B1%D1%83%D1%80%D0%B3" TargetMode="External"/><Relationship Id="rId9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</a:rPr>
              <a:t>Презентация к внеклассному мероприятию «Почитаемое имя </a:t>
            </a:r>
            <a:r>
              <a:rPr lang="en-US" sz="4000" dirty="0" smtClean="0">
                <a:solidFill>
                  <a:srgbClr val="002060"/>
                </a:solidFill>
              </a:rPr>
              <a:t>“</a:t>
            </a:r>
            <a:r>
              <a:rPr lang="ru-RU" sz="4000" dirty="0" smtClean="0">
                <a:solidFill>
                  <a:srgbClr val="002060"/>
                </a:solidFill>
              </a:rPr>
              <a:t>Владимир</a:t>
            </a:r>
            <a:r>
              <a:rPr lang="en-US" sz="4000" dirty="0" smtClean="0">
                <a:solidFill>
                  <a:srgbClr val="002060"/>
                </a:solidFill>
              </a:rPr>
              <a:t>”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i="1" dirty="0" smtClean="0">
                <a:solidFill>
                  <a:srgbClr val="00B0F0"/>
                </a:solidFill>
              </a:rPr>
              <a:t>Подготовили: Лопатина Л.А., учитель начальных классов;</a:t>
            </a:r>
          </a:p>
          <a:p>
            <a:r>
              <a:rPr lang="ru-RU" sz="8000" i="1" dirty="0" err="1" smtClean="0">
                <a:solidFill>
                  <a:srgbClr val="00B0F0"/>
                </a:solidFill>
              </a:rPr>
              <a:t>Саяхова</a:t>
            </a:r>
            <a:r>
              <a:rPr lang="ru-RU" sz="8000" i="1" dirty="0" smtClean="0">
                <a:solidFill>
                  <a:srgbClr val="00B0F0"/>
                </a:solidFill>
              </a:rPr>
              <a:t> Е.В., учитель начальных классов.</a:t>
            </a:r>
          </a:p>
          <a:p>
            <a:r>
              <a:rPr lang="ru-RU" sz="8000" b="1" i="1" dirty="0">
                <a:solidFill>
                  <a:srgbClr val="00B0F0"/>
                </a:solidFill>
              </a:rPr>
              <a:t>Муниципальное бюджетное общеобразовательное учреждение «Средняя общеобразовательная школа №23 с углубленным изучением отдельных предметов»</a:t>
            </a:r>
            <a:endParaRPr lang="ru-RU" sz="8000" i="1" dirty="0">
              <a:solidFill>
                <a:srgbClr val="00B0F0"/>
              </a:solidFill>
            </a:endParaRPr>
          </a:p>
          <a:p>
            <a:r>
              <a:rPr lang="ru-RU" sz="8000" b="1" i="1" dirty="0" err="1">
                <a:solidFill>
                  <a:srgbClr val="00B0F0"/>
                </a:solidFill>
              </a:rPr>
              <a:t>Энгельсского</a:t>
            </a:r>
            <a:r>
              <a:rPr lang="ru-RU" sz="8000" b="1" i="1" dirty="0">
                <a:solidFill>
                  <a:srgbClr val="00B0F0"/>
                </a:solidFill>
              </a:rPr>
              <a:t> муниципального района</a:t>
            </a:r>
            <a:endParaRPr lang="ru-RU" sz="8000" i="1" dirty="0">
              <a:solidFill>
                <a:srgbClr val="00B0F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9500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8527" y="2081938"/>
            <a:ext cx="6095238" cy="454285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45974" y="327612"/>
            <a:ext cx="898034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А твое какое имя?</a:t>
            </a:r>
          </a:p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Я совсем забыл </a:t>
            </a:r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спросить!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6143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416677"/>
            <a:ext cx="7766936" cy="2634160"/>
          </a:xfrm>
        </p:spPr>
        <p:txBody>
          <a:bodyPr/>
          <a:lstStyle/>
          <a:p>
            <a:r>
              <a:rPr lang="ru-RU" sz="11000" dirty="0" smtClean="0">
                <a:solidFill>
                  <a:srgbClr val="002060"/>
                </a:solidFill>
              </a:rPr>
              <a:t>Владимир</a:t>
            </a:r>
            <a:endParaRPr lang="ru-RU" sz="110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Что в имени тебе моем?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2874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971" y="1807335"/>
            <a:ext cx="8596668" cy="34036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Владимир, которое родители давали сыну при рождении, было довольно популярно. На 1000 новорожденных мальчиков это имя получали (в среднем по периодам, Москва):</a:t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1900-1909 годы: 47 (8 место)</a:t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1924-1932 годы: 150 (1 место)</a:t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1950-1959 годы: 118 (3 место)</a:t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1978-1981 годы: (не в десятке)</a:t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 год: (не в десятке</a:t>
            </a:r>
            <a: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год: 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33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Сравним ваши предположения и научные исследования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2273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b="1" dirty="0" err="1" smtClean="0">
                <a:solidFill>
                  <a:srgbClr val="7030A0"/>
                </a:solidFill>
              </a:rPr>
              <a:t>Володимѣръ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(на церковнославянском </a:t>
            </a:r>
            <a:r>
              <a:rPr lang="ru-RU" dirty="0" err="1">
                <a:solidFill>
                  <a:srgbClr val="002060"/>
                </a:solidFill>
              </a:rPr>
              <a:t>Владимѣръ</a:t>
            </a:r>
            <a:r>
              <a:rPr lang="ru-RU" dirty="0">
                <a:solidFill>
                  <a:srgbClr val="002060"/>
                </a:solidFill>
              </a:rPr>
              <a:t>) состоит из двух корней, </a:t>
            </a:r>
            <a:r>
              <a:rPr lang="ru-RU" dirty="0">
                <a:solidFill>
                  <a:srgbClr val="7030A0"/>
                </a:solidFill>
              </a:rPr>
              <a:t>"</a:t>
            </a:r>
            <a:r>
              <a:rPr lang="ru-RU" dirty="0" err="1">
                <a:solidFill>
                  <a:srgbClr val="7030A0"/>
                </a:solidFill>
              </a:rPr>
              <a:t>Владь</a:t>
            </a:r>
            <a:r>
              <a:rPr lang="ru-RU" dirty="0">
                <a:solidFill>
                  <a:srgbClr val="7030A0"/>
                </a:solidFill>
              </a:rPr>
              <a:t>" </a:t>
            </a:r>
            <a:r>
              <a:rPr lang="ru-RU" dirty="0">
                <a:solidFill>
                  <a:srgbClr val="002060"/>
                </a:solidFill>
              </a:rPr>
              <a:t>и </a:t>
            </a:r>
            <a:r>
              <a:rPr lang="ru-RU" dirty="0">
                <a:solidFill>
                  <a:srgbClr val="7030A0"/>
                </a:solidFill>
              </a:rPr>
              <a:t>"</a:t>
            </a:r>
            <a:r>
              <a:rPr lang="ru-RU" dirty="0" err="1">
                <a:solidFill>
                  <a:srgbClr val="7030A0"/>
                </a:solidFill>
              </a:rPr>
              <a:t>мѣръ</a:t>
            </a:r>
            <a:r>
              <a:rPr lang="ru-RU" dirty="0">
                <a:solidFill>
                  <a:srgbClr val="7030A0"/>
                </a:solidFill>
              </a:rPr>
              <a:t>". 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err="1" smtClean="0">
                <a:solidFill>
                  <a:srgbClr val="7030A0"/>
                </a:solidFill>
              </a:rPr>
              <a:t>Владь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— на церковнославянском </a:t>
            </a:r>
            <a:r>
              <a:rPr lang="ru-RU" dirty="0">
                <a:solidFill>
                  <a:srgbClr val="7030A0"/>
                </a:solidFill>
              </a:rPr>
              <a:t>"власть", </a:t>
            </a:r>
            <a:r>
              <a:rPr lang="ru-RU" dirty="0">
                <a:solidFill>
                  <a:srgbClr val="002060"/>
                </a:solidFill>
              </a:rPr>
              <a:t>а может даже восходит к более древнему индоевропейскому </a:t>
            </a:r>
            <a:r>
              <a:rPr lang="ru-RU" dirty="0" err="1">
                <a:solidFill>
                  <a:srgbClr val="7030A0"/>
                </a:solidFill>
              </a:rPr>
              <a:t>wal</a:t>
            </a:r>
            <a:r>
              <a:rPr lang="ru-RU" dirty="0">
                <a:solidFill>
                  <a:srgbClr val="002060"/>
                </a:solidFill>
              </a:rPr>
              <a:t> — </a:t>
            </a:r>
            <a:r>
              <a:rPr lang="ru-RU" dirty="0">
                <a:solidFill>
                  <a:srgbClr val="7030A0"/>
                </a:solidFill>
              </a:rPr>
              <a:t>«сила». 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Корень </a:t>
            </a:r>
            <a:r>
              <a:rPr lang="ru-RU" dirty="0">
                <a:solidFill>
                  <a:srgbClr val="7030A0"/>
                </a:solidFill>
              </a:rPr>
              <a:t>"</a:t>
            </a:r>
            <a:r>
              <a:rPr lang="ru-RU" dirty="0" err="1">
                <a:solidFill>
                  <a:srgbClr val="7030A0"/>
                </a:solidFill>
              </a:rPr>
              <a:t>мѣръ</a:t>
            </a:r>
            <a:r>
              <a:rPr lang="ru-RU" dirty="0">
                <a:solidFill>
                  <a:srgbClr val="7030A0"/>
                </a:solidFill>
              </a:rPr>
              <a:t>" </a:t>
            </a:r>
            <a:r>
              <a:rPr lang="ru-RU" dirty="0">
                <a:solidFill>
                  <a:srgbClr val="002060"/>
                </a:solidFill>
              </a:rPr>
              <a:t>— этот корень родственный готскому </a:t>
            </a:r>
            <a:r>
              <a:rPr lang="ru-RU" dirty="0" err="1">
                <a:solidFill>
                  <a:srgbClr val="7030A0"/>
                </a:solidFill>
              </a:rPr>
              <a:t>mērs</a:t>
            </a:r>
            <a:r>
              <a:rPr lang="ru-RU" dirty="0">
                <a:solidFill>
                  <a:srgbClr val="002060"/>
                </a:solidFill>
              </a:rPr>
              <a:t> - "великий" или родственный германскому </a:t>
            </a:r>
            <a:r>
              <a:rPr lang="ru-RU" dirty="0" err="1">
                <a:solidFill>
                  <a:srgbClr val="7030A0"/>
                </a:solidFill>
              </a:rPr>
              <a:t>mâri</a:t>
            </a:r>
            <a:r>
              <a:rPr lang="ru-RU" dirty="0">
                <a:solidFill>
                  <a:srgbClr val="002060"/>
                </a:solidFill>
              </a:rPr>
              <a:t> - "знаменитый".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Получается </a:t>
            </a:r>
            <a:r>
              <a:rPr lang="ru-RU" dirty="0">
                <a:solidFill>
                  <a:srgbClr val="002060"/>
                </a:solidFill>
              </a:rPr>
              <a:t>значение имя Владимир - "великая сила", ну или "великая власть". Теорию выдвинул Макс Фасмер, член – корреспондент Академии Наук СССР, знаменитый немецкий </a:t>
            </a:r>
            <a:r>
              <a:rPr lang="ru-RU" dirty="0" err="1">
                <a:solidFill>
                  <a:srgbClr val="002060"/>
                </a:solidFill>
              </a:rPr>
              <a:t>славянист</a:t>
            </a:r>
            <a:r>
              <a:rPr lang="ru-RU" dirty="0">
                <a:solidFill>
                  <a:srgbClr val="002060"/>
                </a:solidFill>
              </a:rPr>
              <a:t>. </a:t>
            </a:r>
          </a:p>
          <a:p>
            <a:r>
              <a:rPr lang="ru-RU" dirty="0">
                <a:solidFill>
                  <a:srgbClr val="002060"/>
                </a:solidFill>
              </a:rPr>
              <a:t>Значение имени Владимир по народной этимологии. Теория, где корень </a:t>
            </a:r>
            <a:r>
              <a:rPr lang="ru-RU" dirty="0">
                <a:solidFill>
                  <a:srgbClr val="7030A0"/>
                </a:solidFill>
              </a:rPr>
              <a:t>"</a:t>
            </a:r>
            <a:r>
              <a:rPr lang="ru-RU" dirty="0" err="1">
                <a:solidFill>
                  <a:srgbClr val="7030A0"/>
                </a:solidFill>
              </a:rPr>
              <a:t>Владь</a:t>
            </a:r>
            <a:r>
              <a:rPr lang="ru-RU" dirty="0">
                <a:solidFill>
                  <a:srgbClr val="7030A0"/>
                </a:solidFill>
              </a:rPr>
              <a:t>" </a:t>
            </a:r>
            <a:r>
              <a:rPr lang="ru-RU" dirty="0">
                <a:solidFill>
                  <a:srgbClr val="002060"/>
                </a:solidFill>
              </a:rPr>
              <a:t>- "владеющий", а корень </a:t>
            </a:r>
            <a:r>
              <a:rPr lang="ru-RU" dirty="0">
                <a:solidFill>
                  <a:srgbClr val="7030A0"/>
                </a:solidFill>
              </a:rPr>
              <a:t>"</a:t>
            </a:r>
            <a:r>
              <a:rPr lang="ru-RU" dirty="0" err="1">
                <a:solidFill>
                  <a:srgbClr val="7030A0"/>
                </a:solidFill>
              </a:rPr>
              <a:t>мѣръ</a:t>
            </a:r>
            <a:r>
              <a:rPr lang="ru-RU" dirty="0">
                <a:solidFill>
                  <a:srgbClr val="7030A0"/>
                </a:solidFill>
              </a:rPr>
              <a:t>" </a:t>
            </a:r>
            <a:r>
              <a:rPr lang="ru-RU" dirty="0">
                <a:solidFill>
                  <a:srgbClr val="002060"/>
                </a:solidFill>
              </a:rPr>
              <a:t>- "мир". Т.е. имя Владимир означает — Владеющий миром. Считается народной (ложной) этимологией имени, но не лишено изящества. 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4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829" y="451059"/>
            <a:ext cx="8596668" cy="3880773"/>
          </a:xfrm>
        </p:spPr>
        <p:txBody>
          <a:bodyPr/>
          <a:lstStyle/>
          <a:p>
            <a:r>
              <a:rPr lang="ru-RU" sz="2800" b="1" dirty="0">
                <a:solidFill>
                  <a:srgbClr val="002060"/>
                </a:solidFill>
              </a:rPr>
              <a:t>Владимир Иванович </a:t>
            </a:r>
            <a:r>
              <a:rPr lang="ru-RU" sz="2800" b="1" dirty="0" smtClean="0">
                <a:solidFill>
                  <a:srgbClr val="002060"/>
                </a:solidFill>
              </a:rPr>
              <a:t>Даль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(1801-1872)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российский фольклорист, лингвист, писатель, составитель "Толкового словаря живого великорусского языка</a:t>
            </a:r>
            <a:r>
              <a:rPr lang="ru-RU" sz="2800" dirty="0" smtClean="0">
                <a:solidFill>
                  <a:srgbClr val="002060"/>
                </a:solidFill>
              </a:rPr>
              <a:t>"</a:t>
            </a:r>
            <a:endParaRPr lang="ru-RU" sz="28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478" y="2029238"/>
            <a:ext cx="3885096" cy="29138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86" y="3511583"/>
            <a:ext cx="2862953" cy="286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79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2464"/>
            <a:ext cx="4388793" cy="211838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988 год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407" y="88807"/>
            <a:ext cx="5088835" cy="665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53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8126" y="85413"/>
            <a:ext cx="5298444" cy="1435447"/>
          </a:xfrm>
        </p:spPr>
        <p:txBody>
          <a:bodyPr/>
          <a:lstStyle/>
          <a:p>
            <a:r>
              <a:rPr lang="ru-RU" dirty="0" err="1" smtClean="0">
                <a:solidFill>
                  <a:srgbClr val="7030A0"/>
                </a:solidFill>
              </a:rPr>
              <a:t>В.В.Маяковский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«</a:t>
            </a:r>
            <a:r>
              <a:rPr lang="ru-RU" dirty="0" err="1" smtClean="0">
                <a:solidFill>
                  <a:srgbClr val="7030A0"/>
                </a:solidFill>
              </a:rPr>
              <a:t>Тучкины</a:t>
            </a:r>
            <a:r>
              <a:rPr lang="ru-RU" dirty="0" smtClean="0">
                <a:solidFill>
                  <a:srgbClr val="7030A0"/>
                </a:solidFill>
              </a:rPr>
              <a:t> штучки»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7090" y="3498584"/>
            <a:ext cx="8596668" cy="157096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Плыли по небу тучки.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Тучек — четыре штучки: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от первой до третьей — люди;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четвертая была </a:t>
            </a:r>
            <a:r>
              <a:rPr lang="ru-RU" sz="2400" b="1" dirty="0" err="1">
                <a:solidFill>
                  <a:srgbClr val="002060"/>
                </a:solidFill>
              </a:rPr>
              <a:t>верблюдик</a:t>
            </a:r>
            <a:r>
              <a:rPr lang="ru-RU" sz="2400" b="1" dirty="0">
                <a:solidFill>
                  <a:srgbClr val="002060"/>
                </a:solidFill>
              </a:rPr>
              <a:t>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К ним, любопытством объятая,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по дороге пристала пятая,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от нее в </a:t>
            </a:r>
            <a:r>
              <a:rPr lang="ru-RU" sz="2400" b="1" dirty="0" err="1">
                <a:solidFill>
                  <a:srgbClr val="002060"/>
                </a:solidFill>
              </a:rPr>
              <a:t>небосинем</a:t>
            </a:r>
            <a:r>
              <a:rPr lang="ru-RU" sz="2400" b="1" dirty="0">
                <a:solidFill>
                  <a:srgbClr val="002060"/>
                </a:solidFill>
              </a:rPr>
              <a:t> лоне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разбежались за слоником слоник.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И, не знаю, спугнула шестая ли,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тучки взяли все — и растаяли.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И следом за ними, гонясь и сжирав,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солнце погналось — желтый жираф.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798" y="85413"/>
            <a:ext cx="3034960" cy="26919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2295"/>
            <a:ext cx="2631175" cy="22209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863" y="3498584"/>
            <a:ext cx="2877356" cy="287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9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0473" y="973992"/>
            <a:ext cx="4314423" cy="528513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Владимир </a:t>
            </a:r>
            <a:r>
              <a:rPr lang="ru-RU" b="1" dirty="0">
                <a:solidFill>
                  <a:srgbClr val="002060"/>
                </a:solidFill>
              </a:rPr>
              <a:t>Владимирович Маяковский</a:t>
            </a:r>
            <a:r>
              <a:rPr lang="ru-RU" dirty="0">
                <a:solidFill>
                  <a:srgbClr val="002060"/>
                </a:solidFill>
              </a:rPr>
              <a:t> (1893 – 1930)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российский </a:t>
            </a:r>
            <a:r>
              <a:rPr lang="ru-RU" dirty="0" smtClean="0">
                <a:solidFill>
                  <a:srgbClr val="002060"/>
                </a:solidFill>
              </a:rPr>
              <a:t>поэт, один </a:t>
            </a:r>
            <a:r>
              <a:rPr lang="ru-RU" dirty="0">
                <a:solidFill>
                  <a:srgbClr val="002060"/>
                </a:solidFill>
              </a:rPr>
              <a:t>из крупнейших поэтов XX </a:t>
            </a:r>
            <a:r>
              <a:rPr lang="ru-RU" dirty="0" smtClean="0">
                <a:solidFill>
                  <a:srgbClr val="002060"/>
                </a:solidFill>
              </a:rPr>
              <a:t>века.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Помимо поэзии ярко проявил себя как </a:t>
            </a:r>
            <a:r>
              <a:rPr lang="ru-RU" dirty="0">
                <a:solidFill>
                  <a:srgbClr val="002060"/>
                </a:solidFill>
                <a:hlinkClick r:id="rId2" tooltip="Драматург"/>
              </a:rPr>
              <a:t>драматург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>
                <a:solidFill>
                  <a:srgbClr val="002060"/>
                </a:solidFill>
                <a:hlinkClick r:id="rId3" tooltip="Киносценарист"/>
              </a:rPr>
              <a:t>киносценарист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>
                <a:solidFill>
                  <a:srgbClr val="002060"/>
                </a:solidFill>
                <a:hlinkClick r:id="rId4" tooltip="Кинорежиссёр"/>
              </a:rPr>
              <a:t>кинорежиссёр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>
                <a:solidFill>
                  <a:srgbClr val="002060"/>
                </a:solidFill>
                <a:hlinkClick r:id="rId5" tooltip="Киноактёр"/>
              </a:rPr>
              <a:t>киноактёр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>
                <a:solidFill>
                  <a:srgbClr val="002060"/>
                </a:solidFill>
                <a:hlinkClick r:id="rId6" tooltip="Художник"/>
              </a:rPr>
              <a:t>художник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>
                <a:solidFill>
                  <a:srgbClr val="002060"/>
                </a:solidFill>
                <a:hlinkClick r:id="rId7" tooltip="Редактор"/>
              </a:rPr>
              <a:t>редактор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  <a:hlinkClick r:id="rId8" tooltip="Журнал"/>
              </a:rPr>
              <a:t>журналов</a:t>
            </a:r>
            <a:r>
              <a:rPr lang="ru-RU" dirty="0">
                <a:solidFill>
                  <a:srgbClr val="002060"/>
                </a:solidFill>
              </a:rPr>
              <a:t> «</a:t>
            </a:r>
            <a:r>
              <a:rPr lang="ru-RU" dirty="0">
                <a:solidFill>
                  <a:srgbClr val="002060"/>
                </a:solidFill>
                <a:hlinkClick r:id="rId9" tooltip="ЛЕФ"/>
              </a:rPr>
              <a:t>ЛЕФ</a:t>
            </a:r>
            <a:r>
              <a:rPr lang="ru-RU" dirty="0">
                <a:solidFill>
                  <a:srgbClr val="002060"/>
                </a:solidFill>
              </a:rPr>
              <a:t>» («Левый Фронт»), «Новый ЛЕФ</a:t>
            </a:r>
            <a:r>
              <a:rPr lang="ru-RU" dirty="0" smtClean="0">
                <a:solidFill>
                  <a:srgbClr val="002060"/>
                </a:solidFill>
              </a:rPr>
              <a:t>».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765" y="159946"/>
            <a:ext cx="2670396" cy="36143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03" y="1474737"/>
            <a:ext cx="2446405" cy="36925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537" y="2998375"/>
            <a:ext cx="2673964" cy="355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85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576" y="409063"/>
            <a:ext cx="8596668" cy="3880773"/>
          </a:xfrm>
        </p:spPr>
        <p:txBody>
          <a:bodyPr/>
          <a:lstStyle/>
          <a:p>
            <a:r>
              <a:rPr lang="ru-RU" b="1" dirty="0" err="1">
                <a:solidFill>
                  <a:srgbClr val="002060"/>
                </a:solidFill>
              </a:rPr>
              <a:t>Влади́мир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Влади́мирович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Пу́тин</a:t>
            </a:r>
            <a:r>
              <a:rPr lang="ru-RU" dirty="0">
                <a:solidFill>
                  <a:srgbClr val="002060"/>
                </a:solidFill>
              </a:rPr>
              <a:t> (род. </a:t>
            </a:r>
            <a:r>
              <a:rPr lang="ru-RU" dirty="0">
                <a:solidFill>
                  <a:srgbClr val="002060"/>
                </a:solidFill>
                <a:hlinkClick r:id="rId2" tooltip="7 октября"/>
              </a:rPr>
              <a:t>7 октября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  <a:hlinkClick r:id="rId3" tooltip="1952 год"/>
              </a:rPr>
              <a:t>1952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>
                <a:solidFill>
                  <a:srgbClr val="002060"/>
                </a:solidFill>
                <a:hlinkClick r:id="rId4" tooltip="Санкт-Петербург"/>
              </a:rPr>
              <a:t>Ленинград</a:t>
            </a:r>
            <a:r>
              <a:rPr lang="ru-RU" dirty="0" smtClean="0">
                <a:solidFill>
                  <a:srgbClr val="002060"/>
                </a:solidFill>
              </a:rPr>
              <a:t>) </a:t>
            </a:r>
            <a:r>
              <a:rPr lang="ru-RU" dirty="0">
                <a:solidFill>
                  <a:srgbClr val="002060"/>
                </a:solidFill>
              </a:rPr>
              <a:t>— российский государственный и политический деятель, </a:t>
            </a:r>
            <a:r>
              <a:rPr lang="ru-RU" dirty="0">
                <a:solidFill>
                  <a:srgbClr val="002060"/>
                </a:solidFill>
                <a:hlinkClick r:id="rId5" tooltip="Президент Российской Федерации"/>
              </a:rPr>
              <a:t>Президент Российской Федерации</a:t>
            </a:r>
            <a:r>
              <a:rPr lang="ru-RU" dirty="0">
                <a:solidFill>
                  <a:srgbClr val="002060"/>
                </a:solidFill>
              </a:rPr>
              <a:t> (2000—2008 и с 7 мая 2012 года), </a:t>
            </a:r>
            <a:r>
              <a:rPr lang="ru-RU" dirty="0">
                <a:solidFill>
                  <a:srgbClr val="002060"/>
                </a:solidFill>
                <a:hlinkClick r:id="rId6" tooltip="Председатель Правительства Российской Федерации"/>
              </a:rPr>
              <a:t>Председатель Правительства Российской Федерации</a:t>
            </a:r>
            <a:r>
              <a:rPr lang="ru-RU" dirty="0">
                <a:solidFill>
                  <a:srgbClr val="002060"/>
                </a:solidFill>
              </a:rPr>
              <a:t> (1999—2000; 2008—2012), секретарь </a:t>
            </a:r>
            <a:r>
              <a:rPr lang="ru-RU" dirty="0">
                <a:solidFill>
                  <a:srgbClr val="002060"/>
                </a:solidFill>
                <a:hlinkClick r:id="rId7" tooltip="Совет безопасности Российской Федерации"/>
              </a:rPr>
              <a:t>Совета безопасности</a:t>
            </a:r>
            <a:r>
              <a:rPr lang="ru-RU" dirty="0">
                <a:solidFill>
                  <a:srgbClr val="002060"/>
                </a:solidFill>
              </a:rPr>
              <a:t> (1999), директор </a:t>
            </a:r>
            <a:r>
              <a:rPr lang="ru-RU" dirty="0">
                <a:solidFill>
                  <a:srgbClr val="002060"/>
                </a:solidFill>
                <a:hlinkClick r:id="rId8" tooltip="Федеральная служба безопасности Российской Федерации"/>
              </a:rPr>
              <a:t>Федеральной службы безопасности</a:t>
            </a:r>
            <a:r>
              <a:rPr lang="ru-RU" dirty="0">
                <a:solidFill>
                  <a:srgbClr val="002060"/>
                </a:solidFill>
              </a:rPr>
              <a:t> (1998—1999).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53" y="2054542"/>
            <a:ext cx="7056771" cy="470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35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</TotalTime>
  <Words>266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Грань</vt:lpstr>
      <vt:lpstr>Презентация к внеклассному мероприятию «Почитаемое имя “Владимир” </vt:lpstr>
      <vt:lpstr>Владимир</vt:lpstr>
      <vt:lpstr>Имя Владимир, которое родители давали сыну при рождении, было довольно популярно. На 1000 новорожденных мальчиков это имя получали (в среднем по периодам, Москва): 1900-1909 годы: 47 (8 место) 1924-1932 годы: 150 (1 место) 1950-1959 годы: 118 (3 место) 1978-1981 годы: (не в десятке) 2008 год: (не в десятке) 2015 год: ? </vt:lpstr>
      <vt:lpstr>Сравним ваши предположения и научные исследования</vt:lpstr>
      <vt:lpstr>Презентация PowerPoint</vt:lpstr>
      <vt:lpstr>988 год</vt:lpstr>
      <vt:lpstr>В.В.Маяковский  «Тучкины штучки»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</dc:title>
  <dc:creator>Лилия</dc:creator>
  <cp:lastModifiedBy>Лилия</cp:lastModifiedBy>
  <cp:revision>12</cp:revision>
  <dcterms:created xsi:type="dcterms:W3CDTF">2015-02-25T15:46:07Z</dcterms:created>
  <dcterms:modified xsi:type="dcterms:W3CDTF">2015-02-25T18:17:20Z</dcterms:modified>
</cp:coreProperties>
</file>