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9" r:id="rId11"/>
    <p:sldId id="264" r:id="rId12"/>
    <p:sldId id="265" r:id="rId13"/>
    <p:sldId id="266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21EC709-F8D0-4F31-8BAC-5817DEFCA824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07DCA23-542D-4BE9-BF57-326CE64AB2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543800" cy="1524000"/>
          </a:xfrm>
        </p:spPr>
        <p:txBody>
          <a:bodyPr>
            <a:noAutofit/>
          </a:bodyPr>
          <a:lstStyle/>
          <a:p>
            <a:r>
              <a:rPr lang="ru-RU" sz="4400" dirty="0" smtClean="0"/>
              <a:t>«</a:t>
            </a:r>
            <a:r>
              <a:rPr lang="ru-RU" sz="4400" dirty="0" smtClean="0"/>
              <a:t>Агрессивное поведение и его последствия»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3451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114325"/>
              </p:ext>
            </p:extLst>
          </p:nvPr>
        </p:nvGraphicFramePr>
        <p:xfrm>
          <a:off x="762000" y="1182210"/>
          <a:ext cx="7543799" cy="2893380"/>
        </p:xfrm>
        <a:graphic>
          <a:graphicData uri="http://schemas.openxmlformats.org/drawingml/2006/table">
            <a:tbl>
              <a:tblPr firstRow="1" firstCol="1" bandRow="1"/>
              <a:tblGrid>
                <a:gridCol w="1679479"/>
                <a:gridCol w="775997"/>
                <a:gridCol w="1696108"/>
                <a:gridCol w="798168"/>
                <a:gridCol w="1596337"/>
                <a:gridCol w="997710"/>
              </a:tblGrid>
              <a:tr h="756488">
                <a:tc>
                  <a:txBody>
                    <a:bodyPr/>
                    <a:lstStyle/>
                    <a:p>
                      <a:pPr marL="0" indent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А.Когнитивный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Б.эмоциональные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поведенческие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892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Интерпретация: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О.П. Н.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Интерпретация: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О.П.Н.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Интерпретация: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ru-RU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О.П. Н.</a:t>
                      </a:r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827637"/>
              </p:ext>
            </p:extLst>
          </p:nvPr>
        </p:nvGraphicFramePr>
        <p:xfrm>
          <a:off x="762000" y="1182210"/>
          <a:ext cx="7543799" cy="2893380"/>
        </p:xfrm>
        <a:graphic>
          <a:graphicData uri="http://schemas.openxmlformats.org/drawingml/2006/table">
            <a:tbl>
              <a:tblPr firstRow="1" firstCol="1" bandRow="1"/>
              <a:tblGrid>
                <a:gridCol w="1679479"/>
                <a:gridCol w="775997"/>
                <a:gridCol w="1696108"/>
                <a:gridCol w="798168"/>
                <a:gridCol w="1596337"/>
                <a:gridCol w="997710"/>
              </a:tblGrid>
              <a:tr h="756488">
                <a:tc>
                  <a:txBody>
                    <a:bodyPr/>
                    <a:lstStyle/>
                    <a:p>
                      <a:pPr marL="0" indent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</a:t>
                      </a:r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Б.эмоциональные</a:t>
                      </a:r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В.</a:t>
                      </a: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892"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Интерпретация: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О.П. Н.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Интерпретация: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О.П.Н.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Интерпретация: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600" b="0" i="0" u="none" strike="noStrike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ru-RU" sz="1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О.П. Н.</a:t>
                      </a:r>
                      <a:endParaRPr lang="ru-RU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26958" marR="26958" marT="377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4809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68945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А. Когнитивные </a:t>
            </a:r>
            <a:r>
              <a:rPr lang="ru-RU" sz="2800" b="1" dirty="0" err="1"/>
              <a:t>копинг</a:t>
            </a:r>
            <a:r>
              <a:rPr lang="ru-RU" sz="2800" b="1" dirty="0"/>
              <a:t>-стратегии</a:t>
            </a:r>
            <a:endParaRPr lang="ru-RU" sz="2800" dirty="0"/>
          </a:p>
          <a:p>
            <a:pPr lvl="0"/>
            <a:r>
              <a:rPr lang="ru-RU" sz="2800" dirty="0" smtClean="0"/>
              <a:t>1.Игнорирование </a:t>
            </a:r>
            <a:r>
              <a:rPr lang="ru-RU" sz="2800" dirty="0"/>
              <a:t>- (О).</a:t>
            </a:r>
          </a:p>
          <a:p>
            <a:pPr lvl="0"/>
            <a:r>
              <a:rPr lang="ru-RU" sz="2800" dirty="0" smtClean="0"/>
              <a:t>2. Смирение </a:t>
            </a:r>
            <a:r>
              <a:rPr lang="ru-RU" sz="2800" dirty="0"/>
              <a:t>–  (Н).</a:t>
            </a:r>
          </a:p>
          <a:p>
            <a:pPr lvl="0"/>
            <a:r>
              <a:rPr lang="ru-RU" sz="2800" dirty="0" smtClean="0"/>
              <a:t>3. Диссимиляция </a:t>
            </a:r>
            <a:r>
              <a:rPr lang="ru-RU" sz="2800" dirty="0"/>
              <a:t>–  (О).</a:t>
            </a:r>
          </a:p>
          <a:p>
            <a:pPr lvl="0"/>
            <a:r>
              <a:rPr lang="ru-RU" sz="2800" dirty="0" smtClean="0"/>
              <a:t>4. Сохранение </a:t>
            </a:r>
            <a:r>
              <a:rPr lang="ru-RU" sz="2800" dirty="0"/>
              <a:t>самообладания – (О).</a:t>
            </a:r>
          </a:p>
          <a:p>
            <a:pPr lvl="0"/>
            <a:r>
              <a:rPr lang="ru-RU" sz="2800" dirty="0" smtClean="0"/>
              <a:t>5. Проблемный </a:t>
            </a:r>
            <a:r>
              <a:rPr lang="ru-RU" sz="2800" dirty="0"/>
              <a:t>анализ – (П).</a:t>
            </a:r>
          </a:p>
          <a:p>
            <a:pPr lvl="0"/>
            <a:r>
              <a:rPr lang="ru-RU" sz="2800" dirty="0" smtClean="0"/>
              <a:t>6. Относительность </a:t>
            </a:r>
            <a:r>
              <a:rPr lang="ru-RU" sz="2800" dirty="0"/>
              <a:t>– (О).</a:t>
            </a:r>
          </a:p>
          <a:p>
            <a:pPr lvl="0"/>
            <a:r>
              <a:rPr lang="ru-RU" sz="2800" dirty="0" smtClean="0"/>
              <a:t>6. Религиозность </a:t>
            </a:r>
            <a:r>
              <a:rPr lang="ru-RU" sz="2800" dirty="0"/>
              <a:t>– (О).</a:t>
            </a:r>
          </a:p>
          <a:p>
            <a:pPr lvl="0"/>
            <a:r>
              <a:rPr lang="ru-RU" sz="2800" dirty="0" smtClean="0"/>
              <a:t>8. Растерянность </a:t>
            </a:r>
            <a:r>
              <a:rPr lang="ru-RU" sz="2800" dirty="0"/>
              <a:t>– (Н).</a:t>
            </a:r>
          </a:p>
          <a:p>
            <a:pPr lvl="0"/>
            <a:r>
              <a:rPr lang="ru-RU" sz="2800" dirty="0" smtClean="0"/>
              <a:t>9. Придача </a:t>
            </a:r>
            <a:r>
              <a:rPr lang="ru-RU" sz="2800" dirty="0"/>
              <a:t>смысла – (О),</a:t>
            </a:r>
          </a:p>
          <a:p>
            <a:pPr lvl="0"/>
            <a:r>
              <a:rPr lang="ru-RU" sz="2800" dirty="0" smtClean="0"/>
              <a:t>10.Установка </a:t>
            </a:r>
            <a:r>
              <a:rPr lang="ru-RU" sz="2800" dirty="0"/>
              <a:t>собственной ценности – (О).</a:t>
            </a:r>
          </a:p>
        </p:txBody>
      </p:sp>
    </p:spTree>
    <p:extLst>
      <p:ext uri="{BB962C8B-B14F-4D97-AF65-F5344CB8AC3E}">
        <p14:creationId xmlns:p14="http://schemas.microsoft.com/office/powerpoint/2010/main" val="323897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Б. Эмоциональные </a:t>
            </a:r>
            <a:r>
              <a:rPr lang="ru-RU" sz="2400" b="1" dirty="0" err="1"/>
              <a:t>копинг</a:t>
            </a:r>
            <a:r>
              <a:rPr lang="ru-RU" sz="2400" b="1" dirty="0"/>
              <a:t>-стратегии</a:t>
            </a:r>
            <a:endParaRPr lang="ru-RU" sz="2400" dirty="0"/>
          </a:p>
          <a:p>
            <a:pPr lvl="0"/>
            <a:r>
              <a:rPr lang="ru-RU" sz="2400" dirty="0" smtClean="0"/>
              <a:t>1. Протест </a:t>
            </a:r>
            <a:r>
              <a:rPr lang="ru-RU" sz="2400" dirty="0"/>
              <a:t>- (О).</a:t>
            </a:r>
          </a:p>
          <a:p>
            <a:pPr lvl="0"/>
            <a:r>
              <a:rPr lang="ru-RU" sz="2400" dirty="0" smtClean="0"/>
              <a:t>2. Эмоциональная </a:t>
            </a:r>
            <a:r>
              <a:rPr lang="ru-RU" sz="2400" dirty="0"/>
              <a:t>разрядка – (Н).</a:t>
            </a:r>
          </a:p>
          <a:p>
            <a:pPr lvl="0"/>
            <a:r>
              <a:rPr lang="ru-RU" sz="2400" dirty="0" smtClean="0"/>
              <a:t>3. Подавление </a:t>
            </a:r>
            <a:r>
              <a:rPr lang="ru-RU" sz="2400" dirty="0"/>
              <a:t>эмоций – (Н).</a:t>
            </a:r>
          </a:p>
          <a:p>
            <a:pPr lvl="0"/>
            <a:r>
              <a:rPr lang="ru-RU" sz="2400" dirty="0" smtClean="0"/>
              <a:t>4. Оптимизм </a:t>
            </a:r>
            <a:r>
              <a:rPr lang="ru-RU" sz="2400" dirty="0"/>
              <a:t>– (П).</a:t>
            </a:r>
          </a:p>
          <a:p>
            <a:pPr lvl="0"/>
            <a:r>
              <a:rPr lang="ru-RU" sz="2400" dirty="0" smtClean="0"/>
              <a:t>5. Пассивная </a:t>
            </a:r>
            <a:r>
              <a:rPr lang="ru-RU" sz="2400" dirty="0"/>
              <a:t>кооперация – (О).</a:t>
            </a:r>
          </a:p>
          <a:p>
            <a:pPr lvl="0"/>
            <a:r>
              <a:rPr lang="ru-RU" sz="2400" dirty="0" smtClean="0"/>
              <a:t>6. Покорность </a:t>
            </a:r>
            <a:r>
              <a:rPr lang="ru-RU" sz="2400" dirty="0"/>
              <a:t>– (Н).</a:t>
            </a:r>
          </a:p>
          <a:p>
            <a:pPr lvl="0"/>
            <a:r>
              <a:rPr lang="ru-RU" sz="2400" dirty="0" smtClean="0"/>
              <a:t>7. Самообвинение </a:t>
            </a:r>
            <a:r>
              <a:rPr lang="ru-RU" sz="2400" dirty="0"/>
              <a:t>– (Н).</a:t>
            </a:r>
          </a:p>
          <a:p>
            <a:pPr lvl="0"/>
            <a:r>
              <a:rPr lang="ru-RU" sz="2400" dirty="0" smtClean="0"/>
              <a:t>8. Агрессивность </a:t>
            </a:r>
            <a:r>
              <a:rPr lang="ru-RU" sz="2400" dirty="0"/>
              <a:t>– (Н).</a:t>
            </a:r>
          </a:p>
        </p:txBody>
      </p:sp>
    </p:spTree>
    <p:extLst>
      <p:ext uri="{BB962C8B-B14F-4D97-AF65-F5344CB8AC3E}">
        <p14:creationId xmlns:p14="http://schemas.microsoft.com/office/powerpoint/2010/main" val="251889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В. Поведенческие </a:t>
            </a:r>
            <a:r>
              <a:rPr lang="ru-RU" sz="2400" b="1" dirty="0" err="1"/>
              <a:t>копинг</a:t>
            </a:r>
            <a:r>
              <a:rPr lang="ru-RU" sz="2400" b="1" dirty="0"/>
              <a:t>-стратегии</a:t>
            </a:r>
            <a:endParaRPr lang="ru-RU" sz="2400" dirty="0"/>
          </a:p>
          <a:p>
            <a:pPr lvl="0"/>
            <a:r>
              <a:rPr lang="ru-RU" sz="2400" dirty="0" smtClean="0"/>
              <a:t>1. Отвлечение </a:t>
            </a:r>
            <a:r>
              <a:rPr lang="ru-RU" sz="2400" dirty="0"/>
              <a:t>– (О).</a:t>
            </a:r>
          </a:p>
          <a:p>
            <a:pPr lvl="0"/>
            <a:r>
              <a:rPr lang="ru-RU" sz="2400" dirty="0" smtClean="0"/>
              <a:t>2. Альтруизм </a:t>
            </a:r>
            <a:r>
              <a:rPr lang="ru-RU" sz="2400" dirty="0"/>
              <a:t>(О).</a:t>
            </a:r>
          </a:p>
          <a:p>
            <a:pPr lvl="0"/>
            <a:r>
              <a:rPr lang="ru-RU" sz="2400" dirty="0" smtClean="0"/>
              <a:t>3. Активное </a:t>
            </a:r>
            <a:r>
              <a:rPr lang="ru-RU" sz="2400" dirty="0"/>
              <a:t>избегание (Н).</a:t>
            </a:r>
          </a:p>
          <a:p>
            <a:pPr lvl="0"/>
            <a:r>
              <a:rPr lang="ru-RU" sz="2400" dirty="0" smtClean="0"/>
              <a:t>4. Компенсация </a:t>
            </a:r>
            <a:r>
              <a:rPr lang="ru-RU" sz="2400" dirty="0"/>
              <a:t>(О).</a:t>
            </a:r>
          </a:p>
          <a:p>
            <a:pPr lvl="0"/>
            <a:r>
              <a:rPr lang="ru-RU" sz="2400" dirty="0" smtClean="0"/>
              <a:t>5. Конструктивная </a:t>
            </a:r>
            <a:r>
              <a:rPr lang="ru-RU" sz="2400" dirty="0"/>
              <a:t>активность – (О).</a:t>
            </a:r>
          </a:p>
          <a:p>
            <a:pPr lvl="0"/>
            <a:r>
              <a:rPr lang="ru-RU" sz="2400" dirty="0" smtClean="0"/>
              <a:t>6. Отступление </a:t>
            </a:r>
            <a:r>
              <a:rPr lang="ru-RU" sz="2400" dirty="0"/>
              <a:t>– (Н).</a:t>
            </a:r>
          </a:p>
          <a:p>
            <a:pPr lvl="0"/>
            <a:r>
              <a:rPr lang="ru-RU" sz="2400" dirty="0" smtClean="0"/>
              <a:t>7. Сотрудничество </a:t>
            </a:r>
            <a:r>
              <a:rPr lang="ru-RU" sz="2400" dirty="0"/>
              <a:t>– (П).</a:t>
            </a:r>
          </a:p>
          <a:p>
            <a:pPr lvl="0"/>
            <a:r>
              <a:rPr lang="ru-RU" sz="2400" dirty="0" smtClean="0"/>
              <a:t>8. Обращение </a:t>
            </a:r>
            <a:r>
              <a:rPr lang="ru-RU" sz="2400" dirty="0"/>
              <a:t>– (О).</a:t>
            </a:r>
          </a:p>
        </p:txBody>
      </p:sp>
    </p:spTree>
    <p:extLst>
      <p:ext uri="{BB962C8B-B14F-4D97-AF65-F5344CB8AC3E}">
        <p14:creationId xmlns:p14="http://schemas.microsoft.com/office/powerpoint/2010/main" val="418322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828092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Вы получили данные о вашей реакции </a:t>
            </a:r>
            <a:r>
              <a:rPr lang="ru-RU" sz="2800" dirty="0" smtClean="0"/>
              <a:t>в </a:t>
            </a:r>
            <a:r>
              <a:rPr lang="ru-RU" sz="2800" dirty="0"/>
              <a:t>сложных ситуациях, что для себя вы бы хотели изменить</a:t>
            </a:r>
            <a:r>
              <a:rPr lang="ru-RU" sz="2800" dirty="0" smtClean="0"/>
              <a:t>?</a:t>
            </a:r>
          </a:p>
          <a:p>
            <a:r>
              <a:rPr lang="ru-RU" sz="2800" dirty="0" smtClean="0"/>
              <a:t>Смоделируйте ситуацию</a:t>
            </a:r>
            <a:r>
              <a:rPr lang="ru-RU" dirty="0" smtClean="0"/>
              <a:t> </a:t>
            </a:r>
            <a:r>
              <a:rPr lang="ru-RU" dirty="0"/>
              <a:t>( проигрываются разные варианты  позитивного развития ситуации</a:t>
            </a:r>
            <a:r>
              <a:rPr lang="ru-RU" dirty="0" smtClean="0"/>
              <a:t>).</a:t>
            </a:r>
            <a:endParaRPr lang="ru-RU" dirty="0"/>
          </a:p>
          <a:p>
            <a:r>
              <a:rPr lang="ru-RU" sz="2800" dirty="0" smtClean="0"/>
              <a:t>Проанализируйте.</a:t>
            </a:r>
          </a:p>
          <a:p>
            <a:r>
              <a:rPr lang="ru-RU" sz="2800" dirty="0" smtClean="0"/>
              <a:t>А. Что я думаю</a:t>
            </a:r>
          </a:p>
          <a:p>
            <a:r>
              <a:rPr lang="ru-RU" sz="2800" dirty="0" smtClean="0"/>
              <a:t>Б. Что я чувству.</a:t>
            </a:r>
          </a:p>
          <a:p>
            <a:r>
              <a:rPr lang="ru-RU" sz="2800" dirty="0" smtClean="0"/>
              <a:t>В. Как я действую.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712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996952"/>
            <a:ext cx="6781800" cy="3175248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</a:t>
            </a:r>
            <a:r>
              <a:rPr lang="ru-RU" smtClean="0"/>
              <a:t>совместную работу!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163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конфликт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6268" y="1628800"/>
            <a:ext cx="77768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Состояние конфликта характеризуется острыми </a:t>
            </a:r>
            <a:r>
              <a:rPr lang="ru-RU" sz="2800" dirty="0" smtClean="0"/>
              <a:t>негативными </a:t>
            </a:r>
            <a:r>
              <a:rPr lang="ru-RU" sz="2800" dirty="0"/>
              <a:t>эмоциональными переживаниями его участников. </a:t>
            </a:r>
            <a:r>
              <a:rPr lang="ru-RU" sz="2800" dirty="0" smtClean="0"/>
              <a:t>Конфликт </a:t>
            </a:r>
            <a:r>
              <a:rPr lang="ru-RU" sz="2800" dirty="0"/>
              <a:t>может выявиться внутри сознания отдельно взятого </a:t>
            </a:r>
            <a:r>
              <a:rPr lang="ru-RU" sz="2800" dirty="0" smtClean="0"/>
              <a:t>человека </a:t>
            </a:r>
            <a:r>
              <a:rPr lang="ru-RU" sz="2800" dirty="0"/>
              <a:t>— это </a:t>
            </a:r>
            <a:r>
              <a:rPr lang="ru-RU" sz="2800" dirty="0" err="1"/>
              <a:t>внутриличностный</a:t>
            </a:r>
            <a:r>
              <a:rPr lang="ru-RU" sz="2800" dirty="0"/>
              <a:t> конфликт. Конфликты </a:t>
            </a:r>
            <a:r>
              <a:rPr lang="ru-RU" sz="2800" dirty="0" smtClean="0"/>
              <a:t>существуют </a:t>
            </a:r>
            <a:r>
              <a:rPr lang="ru-RU" sz="2800" dirty="0"/>
              <a:t>в межличностных взаимодействиях и на уровне групповых отношений. </a:t>
            </a:r>
          </a:p>
        </p:txBody>
      </p:sp>
    </p:spTree>
    <p:extLst>
      <p:ext uri="{BB962C8B-B14F-4D97-AF65-F5344CB8AC3E}">
        <p14:creationId xmlns:p14="http://schemas.microsoft.com/office/powerpoint/2010/main" val="42058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170080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/>
              <a:t>Агрессия — это поведение, направленное на умышленное причинение вреда себе и (или) другим людям. Термин «агрессия» справедлив для описания различных явлений, начиная от словесных оскорблений и заканчивая международными войнами. Существует различные подходы к определению данного феномена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068960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Агрессия -целенаправленное </a:t>
            </a:r>
            <a:r>
              <a:rPr lang="ru-RU" sz="2000" dirty="0"/>
              <a:t>деструктивное поведение, противоречащее нормам и правилам сосуществования людей в </a:t>
            </a:r>
            <a:r>
              <a:rPr lang="ru-RU" sz="2000" dirty="0" smtClean="0"/>
              <a:t>обществ. </a:t>
            </a:r>
          </a:p>
          <a:p>
            <a:r>
              <a:rPr lang="ru-RU" sz="2000" dirty="0" smtClean="0"/>
              <a:t>Криминальная агрессия-поведение</a:t>
            </a:r>
            <a:r>
              <a:rPr lang="ru-RU" sz="2000" dirty="0"/>
              <a:t>, нацеленное на умышленное причинение физического и морального вреда другому живому существу, в силу чего действия агрессора вступают в противоречие с нормами уголовного права, хотя сам он не всегда становится объектом уголовно-правового </a:t>
            </a:r>
            <a:r>
              <a:rPr lang="ru-RU" sz="2000" dirty="0" smtClean="0"/>
              <a:t>воздействия. </a:t>
            </a:r>
            <a:endParaRPr lang="ru-RU" sz="2000" dirty="0" smtClean="0"/>
          </a:p>
          <a:p>
            <a:r>
              <a:rPr lang="ru-RU" sz="2000" dirty="0"/>
              <a:t>П</a:t>
            </a:r>
            <a:r>
              <a:rPr lang="ru-RU" sz="2000" dirty="0" smtClean="0"/>
              <a:t>оведение </a:t>
            </a:r>
            <a:r>
              <a:rPr lang="ru-RU" sz="2000" dirty="0"/>
              <a:t>может называться агрессивным при наличии двух обязательных условий: а) когда имеют место губительные для жертвы последствия; б) когда нарушены нормы поведения. </a:t>
            </a:r>
          </a:p>
        </p:txBody>
      </p:sp>
    </p:spTree>
    <p:extLst>
      <p:ext uri="{BB962C8B-B14F-4D97-AF65-F5344CB8AC3E}">
        <p14:creationId xmlns:p14="http://schemas.microsoft.com/office/powerpoint/2010/main" val="371161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3008313" cy="2448272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Методика определения индивидуальных </a:t>
            </a:r>
            <a:r>
              <a:rPr lang="ru-RU" sz="3100" dirty="0" err="1"/>
              <a:t>копинг</a:t>
            </a:r>
            <a:r>
              <a:rPr lang="ru-RU" sz="3100" dirty="0"/>
              <a:t>-стратегий Э. </a:t>
            </a:r>
            <a:r>
              <a:rPr lang="ru-RU" sz="3100" dirty="0" err="1"/>
              <a:t>Хайма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Инструкция</a:t>
            </a:r>
            <a:r>
              <a:rPr lang="ru-RU" dirty="0"/>
              <a:t>: Вам будет предложен ряд утверждений, касающихся особенностей вашего поведения. Постарайтесь вспомнить, каким образом вы чаще всего разрешаете трудные и стрессовые ситуации высокого эмоционального напряжения. Обведите кружком тот номер, который вам подходит. В каждом разделе утверждений необходимо выбрать только один вариант, при помощи которого вы разрешаете свои трудности.</a:t>
            </a:r>
          </a:p>
          <a:p>
            <a:pPr marL="0" indent="0">
              <a:buNone/>
            </a:pPr>
            <a:r>
              <a:rPr lang="ru-RU" dirty="0"/>
              <a:t>Отвечайте в соответствии с тем, как вы справляетесь с трудными ситуациями в последнее время. Не раздумывайте долго – важна ваша первая реакции. Будьте внимательны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717032"/>
            <a:ext cx="3008313" cy="2409131"/>
          </a:xfrm>
        </p:spPr>
        <p:txBody>
          <a:bodyPr/>
          <a:lstStyle/>
          <a:p>
            <a:r>
              <a:rPr lang="ru-RU" b="1" dirty="0"/>
              <a:t>Цель</a:t>
            </a:r>
            <a:r>
              <a:rPr lang="ru-RU" dirty="0"/>
              <a:t>: изучение индивидуального стиля совладения с конфликтной ситуацией и стрессом</a:t>
            </a:r>
          </a:p>
        </p:txBody>
      </p:sp>
    </p:spTree>
    <p:extLst>
      <p:ext uri="{BB962C8B-B14F-4D97-AF65-F5344CB8AC3E}">
        <p14:creationId xmlns:p14="http://schemas.microsoft.com/office/powerpoint/2010/main" val="319363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088780"/>
              </p:ext>
            </p:extLst>
          </p:nvPr>
        </p:nvGraphicFramePr>
        <p:xfrm>
          <a:off x="395536" y="2780928"/>
          <a:ext cx="8136904" cy="1385312"/>
        </p:xfrm>
        <a:graphic>
          <a:graphicData uri="http://schemas.openxmlformats.org/drawingml/2006/table">
            <a:tbl>
              <a:tblPr firstRow="1" firstCol="1" bandRow="1"/>
              <a:tblGrid>
                <a:gridCol w="1800200"/>
                <a:gridCol w="936104"/>
                <a:gridCol w="1728192"/>
                <a:gridCol w="864096"/>
                <a:gridCol w="1728192"/>
                <a:gridCol w="1080120"/>
              </a:tblGrid>
              <a:tr h="288032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1800" dirty="0" smtClean="0">
                          <a:effectLst/>
                          <a:latin typeface="+mn-lt"/>
                          <a:ea typeface="+mn-ea"/>
                        </a:rPr>
                        <a:t>А.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Б.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В.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1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</a:rPr>
                        <a:t>Интерпретация: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О.П. 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Интерпретация: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О.П.Н.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Интерпретация: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О.П. 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200036"/>
            <a:ext cx="727280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Копинг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-стратегии поведения Э.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Хайма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                                         Дата проведения_______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Ф.И.______________________________________________________возраст _____________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99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7849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Утверждения         А</a:t>
            </a:r>
            <a:endParaRPr lang="ru-RU" sz="2000" dirty="0"/>
          </a:p>
          <a:p>
            <a:pPr lvl="0"/>
            <a:r>
              <a:rPr lang="ru-RU" sz="2000" dirty="0"/>
              <a:t>Говорю себе: </a:t>
            </a:r>
            <a:endParaRPr lang="ru-RU" sz="2000" dirty="0" smtClean="0"/>
          </a:p>
          <a:p>
            <a:pPr lvl="0"/>
            <a:r>
              <a:rPr lang="ru-RU" sz="2000" dirty="0" smtClean="0"/>
              <a:t>1.«В </a:t>
            </a:r>
            <a:r>
              <a:rPr lang="ru-RU" sz="2000" dirty="0"/>
              <a:t>данный момент есть что-то важнее, чем трудности».</a:t>
            </a:r>
          </a:p>
          <a:p>
            <a:pPr lvl="0"/>
            <a:r>
              <a:rPr lang="ru-RU" sz="2000" dirty="0" smtClean="0"/>
              <a:t>2. «Это </a:t>
            </a:r>
            <a:r>
              <a:rPr lang="ru-RU" sz="2000" dirty="0"/>
              <a:t>судьба, нужно с этим смириться».</a:t>
            </a:r>
          </a:p>
          <a:p>
            <a:pPr lvl="0"/>
            <a:r>
              <a:rPr lang="ru-RU" sz="2000" dirty="0" smtClean="0"/>
              <a:t>3. «Это </a:t>
            </a:r>
            <a:r>
              <a:rPr lang="ru-RU" sz="2000" dirty="0"/>
              <a:t>несущественные трудности, не всё так плохо, в основном всё хорошо».</a:t>
            </a:r>
          </a:p>
          <a:p>
            <a:pPr lvl="0"/>
            <a:r>
              <a:rPr lang="ru-RU" sz="2000" dirty="0" smtClean="0"/>
              <a:t>4. «Я </a:t>
            </a:r>
            <a:r>
              <a:rPr lang="ru-RU" sz="2000" dirty="0"/>
              <a:t>не теряю самообладания и контроля над собой в тяжелые минуты и стараюсь никому не показывать своего состояния».</a:t>
            </a:r>
          </a:p>
          <a:p>
            <a:pPr lvl="0"/>
            <a:r>
              <a:rPr lang="ru-RU" sz="2000" dirty="0" smtClean="0"/>
              <a:t>5. «Я </a:t>
            </a:r>
            <a:r>
              <a:rPr lang="ru-RU" sz="2000" dirty="0"/>
              <a:t>стараюсь всё проанализировать, всё взвесить и объяснить себе, что же случилось».</a:t>
            </a:r>
          </a:p>
          <a:p>
            <a:pPr lvl="0"/>
            <a:r>
              <a:rPr lang="ru-RU" sz="2000" dirty="0" smtClean="0"/>
              <a:t>6. «Я </a:t>
            </a:r>
            <a:r>
              <a:rPr lang="ru-RU" sz="2000" dirty="0"/>
              <a:t>говорю себе: по сравнению с проблемами других людей – это пустяк».</a:t>
            </a:r>
          </a:p>
          <a:p>
            <a:pPr lvl="0"/>
            <a:r>
              <a:rPr lang="ru-RU" sz="2000" dirty="0" smtClean="0"/>
              <a:t>7. «Если </a:t>
            </a:r>
            <a:r>
              <a:rPr lang="ru-RU" sz="2000" dirty="0"/>
              <a:t>что-то случилось, то так угодно Богу».</a:t>
            </a:r>
          </a:p>
          <a:p>
            <a:pPr lvl="0"/>
            <a:r>
              <a:rPr lang="ru-RU" sz="2000" dirty="0" smtClean="0"/>
              <a:t>8. «Я </a:t>
            </a:r>
            <a:r>
              <a:rPr lang="ru-RU" sz="2000" dirty="0"/>
              <a:t>не знаю, что делать, и мне временами кажется, что мне не выпутаться из этих трудностей».</a:t>
            </a:r>
          </a:p>
          <a:p>
            <a:pPr lvl="0"/>
            <a:r>
              <a:rPr lang="ru-RU" sz="2000" dirty="0" smtClean="0"/>
              <a:t>9. «Я </a:t>
            </a:r>
            <a:r>
              <a:rPr lang="ru-RU" sz="2000" dirty="0"/>
              <a:t>придаю своим трудностям особый смысл, преодолевая их, я совершенствую себя».</a:t>
            </a:r>
          </a:p>
          <a:p>
            <a:pPr lvl="0"/>
            <a:r>
              <a:rPr lang="ru-RU" sz="2000" dirty="0" smtClean="0"/>
              <a:t>10.«В </a:t>
            </a:r>
            <a:r>
              <a:rPr lang="ru-RU" sz="2000" dirty="0"/>
              <a:t>данное время я полностью не могу справиться с этим трудностями, но со временем смогу справится и с более сложными».</a:t>
            </a:r>
          </a:p>
        </p:txBody>
      </p:sp>
    </p:spTree>
    <p:extLst>
      <p:ext uri="{BB962C8B-B14F-4D97-AF65-F5344CB8AC3E}">
        <p14:creationId xmlns:p14="http://schemas.microsoft.com/office/powerpoint/2010/main" val="330301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89844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Утверждения</a:t>
            </a:r>
            <a:r>
              <a:rPr lang="ru-RU" sz="2400" dirty="0" smtClean="0"/>
              <a:t>  </a:t>
            </a:r>
            <a:r>
              <a:rPr lang="ru-RU" sz="2400" b="1" dirty="0" smtClean="0"/>
              <a:t>Б</a:t>
            </a:r>
            <a:endParaRPr lang="ru-RU" sz="2400" dirty="0"/>
          </a:p>
          <a:p>
            <a:pPr lvl="0"/>
            <a:r>
              <a:rPr lang="ru-RU" sz="2400" dirty="0" smtClean="0"/>
              <a:t>1. «Я </a:t>
            </a:r>
            <a:r>
              <a:rPr lang="ru-RU" sz="2400" dirty="0"/>
              <a:t>всегда глубоко возмущен несправедливостью судьбы ко мне и протестую».</a:t>
            </a:r>
          </a:p>
          <a:p>
            <a:pPr lvl="0"/>
            <a:r>
              <a:rPr lang="ru-RU" sz="2400" dirty="0" smtClean="0"/>
              <a:t>2. «Я </a:t>
            </a:r>
            <a:r>
              <a:rPr lang="ru-RU" sz="2400" dirty="0"/>
              <a:t>впадаю в отчаяние, я рыдаю и плачу».</a:t>
            </a:r>
          </a:p>
          <a:p>
            <a:pPr lvl="0"/>
            <a:r>
              <a:rPr lang="ru-RU" sz="2400" dirty="0" smtClean="0"/>
              <a:t>3. «Я </a:t>
            </a:r>
            <a:r>
              <a:rPr lang="ru-RU" sz="2400" dirty="0"/>
              <a:t>подавляю эмоции в себе».</a:t>
            </a:r>
          </a:p>
          <a:p>
            <a:pPr lvl="0"/>
            <a:r>
              <a:rPr lang="ru-RU" sz="2400" dirty="0" smtClean="0"/>
              <a:t>4. «Я </a:t>
            </a:r>
            <a:r>
              <a:rPr lang="ru-RU" sz="2400" dirty="0"/>
              <a:t>всегда уверен, что есть выход из трудной ситуации».</a:t>
            </a:r>
          </a:p>
          <a:p>
            <a:pPr lvl="0"/>
            <a:r>
              <a:rPr lang="ru-RU" sz="2400" dirty="0" smtClean="0"/>
              <a:t>5. «Я </a:t>
            </a:r>
            <a:r>
              <a:rPr lang="ru-RU" sz="2400" dirty="0"/>
              <a:t>доверяю преодоление своих трудностей другим людям, которые готовы мне помочь».</a:t>
            </a:r>
          </a:p>
          <a:p>
            <a:pPr lvl="0"/>
            <a:r>
              <a:rPr lang="ru-RU" sz="2400" dirty="0" smtClean="0"/>
              <a:t>6. «Я </a:t>
            </a:r>
            <a:r>
              <a:rPr lang="ru-RU" sz="2400" dirty="0"/>
              <a:t>впадаю в состояние безнадежности».</a:t>
            </a:r>
          </a:p>
          <a:p>
            <a:pPr lvl="0"/>
            <a:r>
              <a:rPr lang="ru-RU" sz="2400" dirty="0" smtClean="0"/>
              <a:t>7. «Я </a:t>
            </a:r>
            <a:r>
              <a:rPr lang="ru-RU" sz="2400" dirty="0"/>
              <a:t>считаю себя виноватым и получаю по заслугам».</a:t>
            </a:r>
          </a:p>
          <a:p>
            <a:pPr lvl="0"/>
            <a:r>
              <a:rPr lang="ru-RU" sz="2400" dirty="0" smtClean="0"/>
              <a:t>8. Я </a:t>
            </a:r>
            <a:r>
              <a:rPr lang="ru-RU" sz="2400" dirty="0"/>
              <a:t>впадаю в бешенство, становлюсь агрессивным».</a:t>
            </a:r>
          </a:p>
          <a:p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7258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5846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Утверждения   В</a:t>
            </a:r>
            <a:endParaRPr lang="ru-RU" sz="2400" dirty="0"/>
          </a:p>
          <a:p>
            <a:pPr lvl="0"/>
            <a:r>
              <a:rPr lang="ru-RU" sz="2400" dirty="0" smtClean="0"/>
              <a:t>1. «Я </a:t>
            </a:r>
            <a:r>
              <a:rPr lang="ru-RU" sz="2400" dirty="0"/>
              <a:t>погружаюсь в любимое дело, стараясь забыть о трудностях».</a:t>
            </a:r>
          </a:p>
          <a:p>
            <a:pPr lvl="0"/>
            <a:r>
              <a:rPr lang="ru-RU" sz="2400" dirty="0" smtClean="0"/>
              <a:t>2. «Я </a:t>
            </a:r>
            <a:r>
              <a:rPr lang="ru-RU" sz="2400" dirty="0"/>
              <a:t>стараюсь помочь людям, и в заботах о них забываю о своих горестях».</a:t>
            </a:r>
          </a:p>
          <a:p>
            <a:pPr lvl="0"/>
            <a:r>
              <a:rPr lang="ru-RU" sz="2400" dirty="0" smtClean="0"/>
              <a:t>3. «Стараюсь </a:t>
            </a:r>
            <a:r>
              <a:rPr lang="ru-RU" sz="2400" dirty="0"/>
              <a:t>не думать, всячески избегаю сосредоточиваться на своих неприятностях».</a:t>
            </a:r>
          </a:p>
          <a:p>
            <a:pPr lvl="0"/>
            <a:r>
              <a:rPr lang="ru-RU" sz="2400" dirty="0" smtClean="0"/>
              <a:t>4. «Стараюсь </a:t>
            </a:r>
            <a:r>
              <a:rPr lang="ru-RU" sz="2400" dirty="0"/>
              <a:t>отвлечься и расслабиться (с помощью алкоголя, успокоительных средств, вкусной еды и т.д.)».</a:t>
            </a:r>
          </a:p>
          <a:p>
            <a:pPr lvl="0"/>
            <a:r>
              <a:rPr lang="ru-RU" sz="2400" dirty="0" smtClean="0"/>
              <a:t>5 .«Чтобы </a:t>
            </a:r>
            <a:r>
              <a:rPr lang="ru-RU" sz="2400" dirty="0"/>
              <a:t>пережить трудности, я берусь за осуществление давней мечты (еду путешествовать, поступаю на курсы иностранного языка и т.д.).</a:t>
            </a:r>
          </a:p>
          <a:p>
            <a:pPr lvl="0"/>
            <a:r>
              <a:rPr lang="ru-RU" sz="2400" dirty="0" smtClean="0"/>
              <a:t>6 .«Я </a:t>
            </a:r>
            <a:r>
              <a:rPr lang="ru-RU" sz="2400" dirty="0"/>
              <a:t>изолируюсь, стараюсь остаться наедине с собой».</a:t>
            </a:r>
          </a:p>
          <a:p>
            <a:pPr lvl="0"/>
            <a:r>
              <a:rPr lang="ru-RU" sz="2400" dirty="0" smtClean="0"/>
              <a:t>7. «Я </a:t>
            </a:r>
            <a:r>
              <a:rPr lang="ru-RU" sz="2400" dirty="0"/>
              <a:t>использую сотрудничество со значимыми мне людьми для преодоления трудностей».</a:t>
            </a:r>
          </a:p>
          <a:p>
            <a:pPr lvl="0"/>
            <a:r>
              <a:rPr lang="ru-RU" sz="2400" dirty="0" smtClean="0"/>
              <a:t>8. «Я </a:t>
            </a:r>
            <a:r>
              <a:rPr lang="ru-RU" sz="2400" dirty="0"/>
              <a:t>обычно ищу людей, способных помочь мне советом».</a:t>
            </a:r>
          </a:p>
        </p:txBody>
      </p:sp>
    </p:spTree>
    <p:extLst>
      <p:ext uri="{BB962C8B-B14F-4D97-AF65-F5344CB8AC3E}">
        <p14:creationId xmlns:p14="http://schemas.microsoft.com/office/powerpoint/2010/main" val="216257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03468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Утверждения</a:t>
            </a:r>
            <a:r>
              <a:rPr lang="ru-RU" dirty="0" smtClean="0"/>
              <a:t>  </a:t>
            </a:r>
            <a:r>
              <a:rPr lang="ru-RU" b="1" dirty="0" smtClean="0"/>
              <a:t>А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Когнитивный аспект</a:t>
            </a:r>
          </a:p>
          <a:p>
            <a:pPr marL="0" indent="0">
              <a:buNone/>
            </a:pPr>
            <a:r>
              <a:rPr lang="ru-RU" b="1" dirty="0" smtClean="0"/>
              <a:t>Утверждения</a:t>
            </a:r>
            <a:r>
              <a:rPr lang="ru-RU" dirty="0" smtClean="0"/>
              <a:t>  </a:t>
            </a:r>
            <a:r>
              <a:rPr lang="ru-RU" b="1" dirty="0" smtClean="0"/>
              <a:t>Б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Эмоциональный аспект</a:t>
            </a:r>
          </a:p>
          <a:p>
            <a:pPr marL="0" indent="0">
              <a:buNone/>
            </a:pPr>
            <a:r>
              <a:rPr lang="ru-RU" b="1" dirty="0" smtClean="0"/>
              <a:t>Утверждения</a:t>
            </a:r>
            <a:r>
              <a:rPr lang="ru-RU" dirty="0" smtClean="0"/>
              <a:t>  </a:t>
            </a:r>
            <a:r>
              <a:rPr lang="ru-RU" b="1" dirty="0" smtClean="0"/>
              <a:t>В</a:t>
            </a:r>
          </a:p>
          <a:p>
            <a:pPr marL="0" lvl="0" indent="0">
              <a:buNone/>
            </a:pPr>
            <a:r>
              <a:rPr lang="ru-RU" dirty="0" smtClean="0"/>
              <a:t>Поведенческий аспект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896" y="1600200"/>
            <a:ext cx="5050904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П – продуктивная </a:t>
            </a:r>
            <a:r>
              <a:rPr lang="ru-RU" dirty="0" err="1"/>
              <a:t>копинг</a:t>
            </a:r>
            <a:r>
              <a:rPr lang="ru-RU" dirty="0"/>
              <a:t>-стратегия (помогает быстро и успешно совладать </a:t>
            </a:r>
            <a:r>
              <a:rPr lang="ru-RU" dirty="0" smtClean="0"/>
              <a:t>с конфликтом и </a:t>
            </a:r>
            <a:r>
              <a:rPr lang="ru-RU" dirty="0"/>
              <a:t>стрессом), </a:t>
            </a:r>
          </a:p>
          <a:p>
            <a:pPr marL="0" indent="0">
              <a:buNone/>
            </a:pPr>
            <a:r>
              <a:rPr lang="ru-RU" dirty="0"/>
              <a:t>О – относительно продуктивная (помогающая в некоторых ситуациях, например не очень значимых или при </a:t>
            </a:r>
            <a:r>
              <a:rPr lang="ru-RU" dirty="0" smtClean="0"/>
              <a:t>не </a:t>
            </a:r>
            <a:r>
              <a:rPr lang="ru-RU" dirty="0" err="1" smtClean="0"/>
              <a:t>большых</a:t>
            </a:r>
            <a:r>
              <a:rPr lang="ru-RU" dirty="0" smtClean="0"/>
              <a:t> конфликтах и   не выраженном стрессе</a:t>
            </a:r>
            <a:r>
              <a:rPr lang="ru-RU" dirty="0"/>
              <a:t>), </a:t>
            </a:r>
          </a:p>
          <a:p>
            <a:pPr marL="0" indent="0">
              <a:buNone/>
            </a:pPr>
            <a:r>
              <a:rPr lang="ru-RU" dirty="0"/>
              <a:t>Н – непродуктивная стратегия (не </a:t>
            </a:r>
            <a:r>
              <a:rPr lang="ru-RU" smtClean="0"/>
              <a:t>устраняет конфликт, стрессовое </a:t>
            </a:r>
            <a:r>
              <a:rPr lang="ru-RU" dirty="0"/>
              <a:t>состояние, способствует его усилению).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90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61</TotalTime>
  <Words>1070</Words>
  <Application>Microsoft Office PowerPoint</Application>
  <PresentationFormat>Экран (4:3)</PresentationFormat>
  <Paragraphs>141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Impact</vt:lpstr>
      <vt:lpstr>Times New Roman</vt:lpstr>
      <vt:lpstr>NewsPrint</vt:lpstr>
      <vt:lpstr>«Агрессивное поведение и его последствия»</vt:lpstr>
      <vt:lpstr>конфликт</vt:lpstr>
      <vt:lpstr>Агрессия — это поведение, направленное на умышленное причинение вреда себе и (или) другим людям. Термин «агрессия» справедлив для описания различных явлений, начиная от словесных оскорблений и заканчивая международными войнами. Существует различные подходы к определению данного феномена.</vt:lpstr>
      <vt:lpstr>Методика определения индивидуальных копинг-стратегий Э. Хайма 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совместную работу!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 «Агрессивное поведение и его последствия»</dc:title>
  <dc:creator>Windows User</dc:creator>
  <cp:lastModifiedBy>Бушкова</cp:lastModifiedBy>
  <cp:revision>12</cp:revision>
  <dcterms:created xsi:type="dcterms:W3CDTF">2015-10-23T08:40:56Z</dcterms:created>
  <dcterms:modified xsi:type="dcterms:W3CDTF">2018-01-31T12:48:30Z</dcterms:modified>
</cp:coreProperties>
</file>