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6" autoAdjust="0"/>
    <p:restoredTop sz="94689" autoAdjust="0"/>
  </p:normalViewPr>
  <p:slideViewPr>
    <p:cSldViewPr>
      <p:cViewPr varScale="1">
        <p:scale>
          <a:sx n="55" d="100"/>
          <a:sy n="55" d="100"/>
        </p:scale>
        <p:origin x="66" y="4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7000">
              <a:schemeClr val="tx1">
                <a:lumMod val="75000"/>
              </a:schemeClr>
            </a:gs>
            <a:gs pos="3000">
              <a:schemeClr val="bg2">
                <a:shade val="45000"/>
                <a:satMod val="120000"/>
              </a:schemeClr>
            </a:gs>
          </a:gsLst>
          <a:path path="circle">
            <a:fillToRect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3"/>
          <p:cNvSpPr txBox="1">
            <a:spLocks/>
          </p:cNvSpPr>
          <p:nvPr/>
        </p:nvSpPr>
        <p:spPr>
          <a:xfrm rot="19535159">
            <a:off x="709188" y="1915445"/>
            <a:ext cx="7643192" cy="3033078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t="100000" r="100000"/>
            </a:path>
            <a:tileRect l="-100000" b="-100000"/>
          </a:gradFill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100" b="1" i="0" u="none" strike="noStrike" kern="1200" cap="none" spc="0" normalizeH="0" baseline="0" noProof="0" dirty="0">
              <a:ln w="6350">
                <a:noFill/>
              </a:ln>
              <a:solidFill>
                <a:schemeClr val="bg2">
                  <a:lumMod val="50000"/>
                </a:schemeClr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Заголовок 3"/>
          <p:cNvSpPr txBox="1">
            <a:spLocks/>
          </p:cNvSpPr>
          <p:nvPr/>
        </p:nvSpPr>
        <p:spPr>
          <a:xfrm rot="2972742">
            <a:off x="1189849" y="1713570"/>
            <a:ext cx="7643192" cy="3033078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t="100000" r="100000"/>
            </a:path>
            <a:tileRect l="-100000" b="-100000"/>
          </a:gradFill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100" b="1" i="0" u="none" strike="noStrike" kern="1200" cap="none" spc="0" normalizeH="0" baseline="0" noProof="0" dirty="0">
              <a:ln w="6350">
                <a:noFill/>
              </a:ln>
              <a:solidFill>
                <a:schemeClr val="bg2">
                  <a:lumMod val="50000"/>
                </a:schemeClr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1484784"/>
            <a:ext cx="7643192" cy="2711641"/>
          </a:xfrm>
          <a:gradFill flip="none" rotWithShape="1">
            <a:gsLst>
              <a:gs pos="0">
                <a:schemeClr val="accent1">
                  <a:lumMod val="75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t="100000" r="100000"/>
            </a:path>
            <a:tileRect l="-100000" b="-100000"/>
          </a:gradFill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bg1"/>
                </a:solidFill>
                <a:effectLst/>
                <a:latin typeface="Arial Black" panose="020B0A04020102020204" pitchFamily="34" charset="0"/>
              </a:rPr>
              <a:t>Делители и  кратные</a:t>
            </a:r>
            <a:endParaRPr lang="ru-RU" sz="4800" dirty="0">
              <a:solidFill>
                <a:schemeClr val="bg1"/>
              </a:solidFill>
              <a:effectLst/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6" grpId="0" animBg="1"/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10346"/>
          </a:xfrm>
          <a:gradFill>
            <a:gsLst>
              <a:gs pos="7000">
                <a:schemeClr val="accent1">
                  <a:lumMod val="75000"/>
                </a:schemeClr>
              </a:gs>
              <a:gs pos="1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t="100000" r="100000"/>
            </a:path>
          </a:gradFill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chemeClr val="tx2">
                    <a:lumMod val="25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tx2">
                    <a:lumMod val="25000"/>
                  </a:schemeClr>
                </a:solidFill>
              </a:rPr>
            </a:br>
            <a:r>
              <a:rPr lang="ru-RU" sz="3100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Остаток при  делении  40  на  5  равен  нулю.</a:t>
            </a:r>
            <a:br>
              <a:rPr lang="ru-RU" sz="3100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100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3100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100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40 = 5 ∙ 8 + 0</a:t>
            </a:r>
            <a:br>
              <a:rPr lang="ru-RU" sz="3100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100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3100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100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В  таком  случае  говорят, что  число  40  делится  нацело  на  </a:t>
            </a:r>
            <a:r>
              <a:rPr lang="ru-RU" sz="3100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5.</a:t>
            </a:r>
            <a:r>
              <a:rPr lang="ru-RU" sz="3100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3100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3100" dirty="0">
              <a:solidFill>
                <a:schemeClr val="bg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3573016"/>
            <a:ext cx="8229600" cy="2952328"/>
          </a:xfrm>
          <a:gradFill>
            <a:gsLst>
              <a:gs pos="0">
                <a:schemeClr val="accent1">
                  <a:lumMod val="75000"/>
                </a:schemeClr>
              </a:gs>
              <a:gs pos="15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t="100000" r="100000"/>
            </a:path>
          </a:gradFill>
        </p:spPr>
        <p:txBody>
          <a:bodyPr>
            <a:noAutofit/>
          </a:bodyPr>
          <a:lstStyle/>
          <a:p>
            <a:pPr marL="137160" indent="0" algn="ctr">
              <a:buNone/>
            </a:pPr>
            <a:endParaRPr lang="ru-RU" b="1" dirty="0" smtClean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marL="137160" indent="0" algn="ctr">
              <a:buNone/>
            </a:pPr>
            <a:r>
              <a:rPr lang="ru-RU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Натуральное  </a:t>
            </a:r>
            <a:r>
              <a:rPr lang="ru-RU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число  </a:t>
            </a:r>
            <a:r>
              <a:rPr lang="en-US" b="1" i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a</a:t>
            </a:r>
            <a:r>
              <a:rPr lang="en-US" b="1" i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 </a:t>
            </a:r>
            <a:r>
              <a:rPr lang="ru-RU" b="1" i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 </a:t>
            </a:r>
            <a:r>
              <a:rPr lang="ru-RU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делится  нацело  на  натуральное  число  </a:t>
            </a:r>
            <a:r>
              <a:rPr lang="en-US" b="1" i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b</a:t>
            </a:r>
            <a:r>
              <a:rPr lang="ru-RU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, если  найдется  натуральное  число  </a:t>
            </a:r>
            <a:r>
              <a:rPr lang="ru-RU" b="1" i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с</a:t>
            </a:r>
            <a:r>
              <a:rPr lang="ru-RU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  такое,  </a:t>
            </a:r>
            <a:r>
              <a:rPr lang="ru-RU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что  </a:t>
            </a:r>
            <a:r>
              <a:rPr lang="ru-RU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справедливо  равенство                                                                        </a:t>
            </a:r>
          </a:p>
          <a:p>
            <a:pPr algn="ctr">
              <a:buNone/>
            </a:pPr>
            <a:r>
              <a:rPr lang="en-US" b="1" i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a</a:t>
            </a:r>
            <a:r>
              <a:rPr lang="ru-RU" b="1" i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 </a:t>
            </a:r>
            <a:r>
              <a:rPr lang="en-US" b="1" i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=</a:t>
            </a:r>
            <a:r>
              <a:rPr lang="ru-RU" b="1" i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 </a:t>
            </a:r>
            <a:r>
              <a:rPr lang="en-US" b="1" i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b</a:t>
            </a:r>
            <a:r>
              <a:rPr lang="ru-RU" b="1" i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 </a:t>
            </a:r>
            <a:r>
              <a:rPr lang="en-US" b="1" i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∙</a:t>
            </a:r>
            <a:r>
              <a:rPr lang="ru-RU" b="1" i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 </a:t>
            </a:r>
            <a:r>
              <a:rPr lang="en-US" b="1" i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c</a:t>
            </a:r>
            <a:endParaRPr lang="ru-RU" b="1" dirty="0" smtClean="0">
              <a:solidFill>
                <a:srgbClr val="C00000"/>
              </a:solidFill>
              <a:latin typeface="Arial Black" panose="020B0A04020102020204" pitchFamily="34" charset="0"/>
            </a:endParaRPr>
          </a:p>
          <a:p>
            <a:pPr algn="ctr">
              <a:buNone/>
            </a:pPr>
            <a:r>
              <a:rPr lang="ru-RU" b="1" dirty="0" smtClean="0">
                <a:solidFill>
                  <a:schemeClr val="tx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 </a:t>
            </a:r>
            <a:endParaRPr lang="ru-RU" b="1" dirty="0">
              <a:solidFill>
                <a:schemeClr val="tx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332656"/>
            <a:ext cx="8229600" cy="2794000"/>
          </a:xfrm>
          <a:gradFill>
            <a:gsLst>
              <a:gs pos="0">
                <a:schemeClr val="accent1">
                  <a:lumMod val="75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t="100000" r="100000"/>
            </a:path>
          </a:gradFill>
        </p:spPr>
        <p:txBody>
          <a:bodyPr>
            <a:normAutofit/>
          </a:bodyPr>
          <a:lstStyle/>
          <a:p>
            <a:r>
              <a:rPr lang="ru-RU" sz="3200" b="0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Если натуральное  число  </a:t>
            </a:r>
            <a:r>
              <a:rPr lang="en-US" sz="3200" b="0" i="1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ru-RU" sz="3200" b="0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делится  нацело  на  натуральное  число  </a:t>
            </a:r>
            <a:r>
              <a:rPr lang="en-US" sz="3200" b="0" i="1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ru-RU" sz="3200" b="0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 число </a:t>
            </a:r>
            <a:r>
              <a:rPr lang="en-US" sz="3200" b="0" i="1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ru-RU" sz="3200" b="0" i="1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sz="3200" b="0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называют </a:t>
            </a:r>
            <a:r>
              <a:rPr lang="ru-RU" sz="3200" b="0" i="1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b="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кратным</a:t>
            </a:r>
            <a:r>
              <a:rPr lang="ru-RU" sz="3200" b="0" i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b="0" i="1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b="0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числа </a:t>
            </a:r>
            <a:r>
              <a:rPr lang="en-US" sz="3200" b="0" i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ru-RU" sz="3200" b="0" i="1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а  </a:t>
            </a:r>
            <a:r>
              <a:rPr lang="ru-RU" sz="3200" b="0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число</a:t>
            </a:r>
            <a:r>
              <a:rPr lang="ru-RU" sz="3200" b="0" i="1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0" i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ru-RU" sz="3200" b="0" i="1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ru-RU" sz="3200" b="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делителем</a:t>
            </a:r>
            <a:r>
              <a:rPr lang="ru-RU" sz="3200" b="0" i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b="0" i="1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b="0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числа</a:t>
            </a:r>
            <a:r>
              <a:rPr lang="ru-RU" sz="3200" b="0" i="1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sz="3200" b="0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0" i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ru-RU" sz="3200" b="0" i="1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ru-RU" sz="3200" b="0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b="0" i="1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ru-RU" sz="3200" b="0" dirty="0">
              <a:solidFill>
                <a:schemeClr val="bg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611560" y="3501008"/>
            <a:ext cx="8244408" cy="2664024"/>
          </a:xfrm>
          <a:gradFill>
            <a:gsLst>
              <a:gs pos="0">
                <a:schemeClr val="accent1">
                  <a:lumMod val="75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t="100000" r="100000"/>
            </a:path>
          </a:gradFill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1, 2, 4, 5, 8, 10, 20, 40  являются                              </a:t>
            </a:r>
          </a:p>
          <a:p>
            <a:pPr>
              <a:buNone/>
            </a:pPr>
            <a:r>
              <a:rPr lang="ru-RU" sz="32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ru-RU" sz="3200" i="1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делителями </a:t>
            </a:r>
            <a:r>
              <a:rPr lang="ru-RU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числа  </a:t>
            </a:r>
            <a:r>
              <a:rPr lang="ru-RU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40.</a:t>
            </a:r>
          </a:p>
          <a:p>
            <a:pPr>
              <a:buNone/>
            </a:pPr>
            <a:r>
              <a:rPr lang="ru-RU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  </a:t>
            </a:r>
            <a:r>
              <a:rPr lang="ru-RU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число  40  является </a:t>
            </a:r>
            <a:r>
              <a:rPr lang="ru-RU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i="1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кратным</a:t>
            </a:r>
            <a:r>
              <a:rPr lang="ru-RU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каждого  из  этих  </a:t>
            </a:r>
            <a:r>
              <a:rPr lang="ru-RU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чисел.</a:t>
            </a:r>
            <a:endParaRPr lang="ru-RU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7416824" cy="1152128"/>
          </a:xfrm>
          <a:gradFill>
            <a:gsLst>
              <a:gs pos="0">
                <a:schemeClr val="accent1">
                  <a:lumMod val="75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t="100000" r="100000"/>
            </a:path>
          </a:gradFill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Запишите  все  делители  числа  </a:t>
            </a:r>
            <a:r>
              <a:rPr lang="ru-RU" sz="3600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8.</a:t>
            </a:r>
            <a:endParaRPr lang="ru-RU" dirty="0">
              <a:solidFill>
                <a:schemeClr val="bg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644008" y="1340768"/>
            <a:ext cx="4499992" cy="1008112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t="100000" r="100000"/>
            </a:path>
          </a:gradFill>
        </p:spPr>
        <p:txBody>
          <a:bodyPr vert="horz" anchor="ctr">
            <a:normAutofit fontScale="975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C0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1;  2;  4;  8</a:t>
            </a:r>
            <a:endParaRPr kumimoji="0" lang="ru-RU" sz="3200" b="1" i="0" u="none" strike="noStrike" kern="1200" cap="none" spc="0" normalizeH="0" baseline="0" noProof="0" dirty="0">
              <a:ln w="6350">
                <a:noFill/>
              </a:ln>
              <a:solidFill>
                <a:srgbClr val="C00000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79512" y="2564904"/>
            <a:ext cx="7416824" cy="1152128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t="100000" r="100000"/>
            </a:path>
          </a:gradFill>
        </p:spPr>
        <p:txBody>
          <a:bodyPr vert="horz" anchor="ctr">
            <a:normAutofit fontScale="975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 w="6350">
                  <a:noFill/>
                </a:ln>
                <a:solidFill>
                  <a:schemeClr val="bg1"/>
                </a:solidFill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Запишите  все  кратные  числа  </a:t>
            </a:r>
            <a:r>
              <a:rPr kumimoji="0" lang="ru-RU" sz="3200" b="1" i="0" u="none" strike="noStrike" kern="1200" cap="none" spc="0" normalizeH="0" baseline="0" noProof="0" dirty="0" smtClean="0">
                <a:ln w="6350">
                  <a:noFill/>
                </a:ln>
                <a:solidFill>
                  <a:schemeClr val="bg1"/>
                </a:solidFill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8.</a:t>
            </a:r>
            <a:endParaRPr kumimoji="0" lang="ru-RU" sz="32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644008" y="3501008"/>
            <a:ext cx="4499992" cy="1008112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t="100000" r="100000"/>
            </a:path>
          </a:gradFill>
        </p:spPr>
        <p:txBody>
          <a:bodyPr vert="horz" anchor="ctr">
            <a:normAutofit fontScale="9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C0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8; 16; 24; 32; 40  и  т.д.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dirty="0" smtClean="0">
                <a:ln w="6350">
                  <a:noFill/>
                </a:ln>
                <a:solidFill>
                  <a:srgbClr val="C0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(все  перечислить  нельзя)</a:t>
            </a:r>
            <a:endParaRPr kumimoji="0" lang="ru-RU" sz="3200" b="1" i="0" u="none" strike="noStrike" kern="1200" cap="none" spc="0" normalizeH="0" baseline="0" noProof="0" dirty="0">
              <a:ln w="6350">
                <a:noFill/>
              </a:ln>
              <a:solidFill>
                <a:srgbClr val="C00000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323528" y="5013176"/>
            <a:ext cx="8496944" cy="1368152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t="100000" r="100000"/>
            </a:path>
          </a:gradFill>
        </p:spPr>
        <p:txBody>
          <a:bodyPr vert="horz" anchor="ctr">
            <a:normAutofit fontScale="82500" lnSpcReduction="1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lvl="0" algn="ctr">
              <a:spcBef>
                <a:spcPct val="0"/>
              </a:spcBef>
            </a:pPr>
            <a:r>
              <a:rPr lang="ru-RU" sz="3200" b="1" dirty="0" smtClean="0">
                <a:ln w="6350">
                  <a:noFill/>
                </a:ln>
                <a:solidFill>
                  <a:srgbClr val="C00000"/>
                </a:solidFill>
                <a:latin typeface="Arial Black" panose="020B0A04020102020204" pitchFamily="34" charset="0"/>
                <a:ea typeface="+mj-ea"/>
                <a:cs typeface="+mj-cs"/>
              </a:rPr>
              <a:t>Для  любого  натурального  числа  </a:t>
            </a:r>
            <a:r>
              <a:rPr lang="en-US" sz="3200" b="1" dirty="0" smtClean="0">
                <a:ln w="6350">
                  <a:noFill/>
                </a:ln>
                <a:solidFill>
                  <a:srgbClr val="C00000"/>
                </a:solidFill>
                <a:latin typeface="Arial Black" panose="020B0A04020102020204" pitchFamily="34" charset="0"/>
                <a:ea typeface="+mj-ea"/>
                <a:cs typeface="+mj-cs"/>
              </a:rPr>
              <a:t> </a:t>
            </a:r>
            <a:r>
              <a:rPr lang="en-US" sz="3200" b="1" i="1" dirty="0" smtClean="0">
                <a:ln w="6350">
                  <a:noFill/>
                </a:ln>
                <a:solidFill>
                  <a:srgbClr val="C00000"/>
                </a:solidFill>
                <a:latin typeface="Arial Black" panose="020B0A04020102020204" pitchFamily="34" charset="0"/>
                <a:ea typeface="+mj-ea"/>
                <a:cs typeface="+mj-cs"/>
              </a:rPr>
              <a:t>a</a:t>
            </a:r>
            <a:r>
              <a:rPr lang="ru-RU" sz="3200" b="1" i="1" dirty="0" smtClean="0">
                <a:ln w="6350">
                  <a:noFill/>
                </a:ln>
                <a:solidFill>
                  <a:srgbClr val="C00000"/>
                </a:solidFill>
                <a:latin typeface="Arial Black" panose="020B0A04020102020204" pitchFamily="34" charset="0"/>
                <a:ea typeface="+mj-ea"/>
                <a:cs typeface="+mj-cs"/>
              </a:rPr>
              <a:t> </a:t>
            </a:r>
          </a:p>
          <a:p>
            <a:pPr lvl="0" algn="ctr">
              <a:spcBef>
                <a:spcPct val="0"/>
              </a:spcBef>
            </a:pPr>
            <a:r>
              <a:rPr lang="ru-RU" sz="3200" b="1" dirty="0" smtClean="0">
                <a:ln w="6350">
                  <a:noFill/>
                </a:ln>
                <a:solidFill>
                  <a:srgbClr val="C00000"/>
                </a:solidFill>
                <a:latin typeface="Arial Black" panose="020B0A04020102020204" pitchFamily="34" charset="0"/>
                <a:ea typeface="+mj-ea"/>
                <a:cs typeface="+mj-cs"/>
              </a:rPr>
              <a:t>каждое  из  чисел  </a:t>
            </a:r>
            <a:r>
              <a:rPr lang="en-US" sz="3200" b="1" i="1" dirty="0" smtClean="0">
                <a:ln w="6350">
                  <a:noFill/>
                </a:ln>
                <a:solidFill>
                  <a:srgbClr val="C00000"/>
                </a:solidFill>
                <a:latin typeface="Arial Black" panose="020B0A04020102020204" pitchFamily="34" charset="0"/>
                <a:ea typeface="+mj-ea"/>
                <a:cs typeface="+mj-cs"/>
              </a:rPr>
              <a:t>a</a:t>
            </a:r>
            <a:r>
              <a:rPr lang="ru-RU" sz="3200" b="1" i="1" dirty="0" smtClean="0">
                <a:ln w="6350">
                  <a:noFill/>
                </a:ln>
                <a:solidFill>
                  <a:srgbClr val="C00000"/>
                </a:solidFill>
                <a:latin typeface="Arial Black" panose="020B0A04020102020204" pitchFamily="34" charset="0"/>
                <a:ea typeface="+mj-ea"/>
                <a:cs typeface="+mj-cs"/>
              </a:rPr>
              <a:t> ∙ 1 ,</a:t>
            </a:r>
            <a:r>
              <a:rPr lang="en-US" sz="3200" b="1" i="1" dirty="0" smtClean="0">
                <a:ln w="6350">
                  <a:noFill/>
                </a:ln>
                <a:solidFill>
                  <a:srgbClr val="C00000"/>
                </a:solidFill>
                <a:latin typeface="Arial Black" panose="020B0A04020102020204" pitchFamily="34" charset="0"/>
                <a:ea typeface="+mj-ea"/>
                <a:cs typeface="+mj-cs"/>
              </a:rPr>
              <a:t>a</a:t>
            </a:r>
            <a:r>
              <a:rPr lang="ru-RU" sz="3200" b="1" i="1" dirty="0" smtClean="0">
                <a:ln w="6350">
                  <a:noFill/>
                </a:ln>
                <a:solidFill>
                  <a:srgbClr val="C00000"/>
                </a:solidFill>
                <a:latin typeface="Arial Black" panose="020B0A04020102020204" pitchFamily="34" charset="0"/>
              </a:rPr>
              <a:t> ∙2,</a:t>
            </a:r>
            <a:r>
              <a:rPr lang="ru-RU" sz="3200" b="1" i="1" dirty="0" smtClean="0">
                <a:ln w="6350">
                  <a:noFill/>
                </a:ln>
                <a:solidFill>
                  <a:srgbClr val="C00000"/>
                </a:solidFill>
                <a:latin typeface="Arial Black" panose="020B0A04020102020204" pitchFamily="34" charset="0"/>
                <a:ea typeface="+mj-ea"/>
                <a:cs typeface="+mj-cs"/>
              </a:rPr>
              <a:t> </a:t>
            </a:r>
            <a:r>
              <a:rPr lang="en-US" sz="3200" b="1" i="1" dirty="0" smtClean="0">
                <a:ln w="6350">
                  <a:noFill/>
                </a:ln>
                <a:solidFill>
                  <a:srgbClr val="C00000"/>
                </a:solidFill>
                <a:latin typeface="Arial Black" panose="020B0A04020102020204" pitchFamily="34" charset="0"/>
                <a:ea typeface="+mj-ea"/>
                <a:cs typeface="+mj-cs"/>
              </a:rPr>
              <a:t>a</a:t>
            </a:r>
            <a:r>
              <a:rPr lang="ru-RU" sz="3200" b="1" i="1" dirty="0" smtClean="0">
                <a:ln w="6350">
                  <a:noFill/>
                </a:ln>
                <a:solidFill>
                  <a:srgbClr val="C00000"/>
                </a:solidFill>
                <a:latin typeface="Arial Black" panose="020B0A04020102020204" pitchFamily="34" charset="0"/>
              </a:rPr>
              <a:t> ∙ 3, </a:t>
            </a:r>
            <a:r>
              <a:rPr lang="en-US" sz="3200" b="1" i="1" dirty="0" smtClean="0">
                <a:ln w="6350">
                  <a:noFill/>
                </a:ln>
                <a:solidFill>
                  <a:srgbClr val="C00000"/>
                </a:solidFill>
                <a:latin typeface="Arial Black" panose="020B0A04020102020204" pitchFamily="34" charset="0"/>
                <a:ea typeface="+mj-ea"/>
                <a:cs typeface="+mj-cs"/>
              </a:rPr>
              <a:t>a</a:t>
            </a:r>
            <a:r>
              <a:rPr lang="ru-RU" sz="3200" b="1" i="1" dirty="0" smtClean="0">
                <a:ln w="6350">
                  <a:noFill/>
                </a:ln>
                <a:solidFill>
                  <a:srgbClr val="C00000"/>
                </a:solidFill>
                <a:latin typeface="Arial Black" panose="020B0A04020102020204" pitchFamily="34" charset="0"/>
              </a:rPr>
              <a:t> ∙ 4</a:t>
            </a:r>
            <a:r>
              <a:rPr lang="ru-RU" sz="3200" b="1" dirty="0" smtClean="0">
                <a:ln w="6350">
                  <a:noFill/>
                </a:ln>
                <a:solidFill>
                  <a:srgbClr val="C00000"/>
                </a:solidFill>
                <a:latin typeface="Arial Black" panose="020B0A04020102020204" pitchFamily="34" charset="0"/>
              </a:rPr>
              <a:t> …..</a:t>
            </a:r>
          </a:p>
          <a:p>
            <a:pPr lvl="0" algn="ctr">
              <a:spcBef>
                <a:spcPct val="0"/>
              </a:spcBef>
            </a:pPr>
            <a:r>
              <a:rPr lang="ru-RU" sz="3200" b="1" dirty="0" smtClean="0">
                <a:ln w="6350">
                  <a:noFill/>
                </a:ln>
                <a:solidFill>
                  <a:srgbClr val="C00000"/>
                </a:solidFill>
                <a:latin typeface="Arial Black" panose="020B0A04020102020204" pitchFamily="34" charset="0"/>
              </a:rPr>
              <a:t> является  кратным  числа </a:t>
            </a:r>
            <a:r>
              <a:rPr lang="en-US" sz="3200" b="1" i="1" dirty="0" smtClean="0">
                <a:ln w="6350">
                  <a:noFill/>
                </a:ln>
                <a:solidFill>
                  <a:srgbClr val="C00000"/>
                </a:solidFill>
                <a:latin typeface="Arial Black" panose="020B0A04020102020204" pitchFamily="34" charset="0"/>
              </a:rPr>
              <a:t>a</a:t>
            </a:r>
            <a:r>
              <a:rPr lang="ru-RU" sz="3200" b="1" i="1" dirty="0" smtClean="0">
                <a:ln w="6350">
                  <a:noFill/>
                </a:ln>
                <a:solidFill>
                  <a:srgbClr val="C00000"/>
                </a:solidFill>
                <a:latin typeface="Arial Black" panose="020B0A04020102020204" pitchFamily="34" charset="0"/>
              </a:rPr>
              <a:t>.</a:t>
            </a:r>
            <a:endParaRPr kumimoji="0" lang="ru-RU" sz="3200" b="1" i="0" u="none" kern="1200" cap="none" spc="0" normalizeH="0" baseline="0" noProof="0" dirty="0">
              <a:ln w="6350">
                <a:noFill/>
              </a:ln>
              <a:solidFill>
                <a:srgbClr val="C00000"/>
              </a:solidFill>
              <a:uLnTx/>
              <a:uFillTx/>
              <a:latin typeface="Arial Black" panose="020B0A04020102020204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6" grpId="0" animBg="1"/>
      <p:bldP spid="7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17649"/>
            <a:ext cx="8280920" cy="2304256"/>
          </a:xfrm>
          <a:gradFill>
            <a:gsLst>
              <a:gs pos="0">
                <a:schemeClr val="accent1">
                  <a:lumMod val="75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t="100000" r="100000"/>
            </a:path>
          </a:gradFill>
        </p:spPr>
        <p:txBody>
          <a:bodyPr>
            <a:normAutofit/>
          </a:bodyPr>
          <a:lstStyle/>
          <a:p>
            <a:pPr algn="l"/>
            <a:r>
              <a:rPr lang="ru-RU" sz="3200" b="0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Наименьшим  делителем  любого  натурального  числа </a:t>
            </a:r>
            <a:r>
              <a:rPr lang="en-US" sz="3200" i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ru-RU" sz="3200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b="0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b="0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является  </a:t>
            </a:r>
            <a:r>
              <a:rPr lang="ru-RU" sz="3200" b="0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число  1,</a:t>
            </a:r>
            <a:br>
              <a:rPr lang="ru-RU" sz="3200" b="0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200" b="0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а  наибольшим – само  число </a:t>
            </a:r>
            <a:r>
              <a:rPr lang="en-US" sz="3200" i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ru-RU" sz="3200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3200" dirty="0">
              <a:solidFill>
                <a:srgbClr val="C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051720" y="2785732"/>
            <a:ext cx="6804248" cy="2002234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t="100000" r="100000"/>
            </a:path>
          </a:gradFill>
        </p:spPr>
        <p:txBody>
          <a:bodyPr vert="horz" anchor="ctr">
            <a:normAutofit lnSpcReduction="1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lvl="0" algn="ctr">
              <a:spcBef>
                <a:spcPct val="0"/>
              </a:spcBef>
            </a:pPr>
            <a:r>
              <a:rPr kumimoji="0" lang="ru-RU" sz="3200" i="0" u="none" strike="noStrike" kern="1200" cap="none" spc="0" normalizeH="0" baseline="0" noProof="0" dirty="0" smtClean="0">
                <a:ln w="6350"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Если  каждое  из  чисел </a:t>
            </a:r>
            <a:r>
              <a:rPr lang="en-US" sz="32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ru-RU" sz="32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 </a:t>
            </a:r>
            <a:r>
              <a:rPr lang="en-US" sz="32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ru-RU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делится  нацело  на  число  </a:t>
            </a:r>
            <a:r>
              <a:rPr lang="en-US" sz="32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ru-RU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 </a:t>
            </a:r>
          </a:p>
          <a:p>
            <a:pPr lvl="0" algn="ctr">
              <a:spcBef>
                <a:spcPct val="0"/>
              </a:spcBef>
            </a:pPr>
            <a:r>
              <a:rPr lang="ru-RU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то  и  сумма </a:t>
            </a:r>
            <a:r>
              <a:rPr lang="en-US" sz="32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ru-RU" sz="32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+</a:t>
            </a:r>
            <a:r>
              <a:rPr lang="en-US" sz="32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</a:t>
            </a:r>
            <a:r>
              <a:rPr lang="ru-RU" sz="32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также  </a:t>
            </a:r>
          </a:p>
          <a:p>
            <a:pPr lvl="0" algn="ctr">
              <a:spcBef>
                <a:spcPct val="0"/>
              </a:spcBef>
            </a:pPr>
            <a:r>
              <a:rPr lang="ru-RU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делится  на  число  </a:t>
            </a:r>
            <a:r>
              <a:rPr lang="en-US" sz="32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ru-RU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ru-RU" sz="3200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ru-RU" sz="3200" i="1" u="none" strike="noStrike" kern="1200" cap="none" spc="0" normalizeH="0" baseline="0" noProof="0" dirty="0" smtClean="0">
                <a:ln w="6350"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 </a:t>
            </a:r>
            <a:endParaRPr kumimoji="0" lang="ru-RU" sz="3200" i="1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51520" y="5085184"/>
            <a:ext cx="8784976" cy="1570186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t="100000" r="100000"/>
            </a:path>
          </a:gradFill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514350" lvl="0" indent="-514350" algn="ctr">
              <a:spcBef>
                <a:spcPct val="0"/>
              </a:spcBef>
              <a:buAutoNum type="arabicPlain" startAt="12"/>
            </a:pPr>
            <a:r>
              <a:rPr kumimoji="0" lang="ru-RU" sz="3200" b="1" i="1" u="none" strike="noStrike" kern="1200" cap="none" spc="0" normalizeH="0" noProof="0" dirty="0" smtClean="0">
                <a:ln w="6350">
                  <a:noFill/>
                </a:ln>
                <a:solidFill>
                  <a:schemeClr val="tx2">
                    <a:lumMod val="2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делится  на  4, </a:t>
            </a:r>
          </a:p>
          <a:p>
            <a:pPr marL="514350" lvl="0" indent="-514350" algn="ctr">
              <a:spcBef>
                <a:spcPct val="0"/>
              </a:spcBef>
              <a:buAutoNum type="arabicPlain" startAt="16"/>
            </a:pPr>
            <a:r>
              <a:rPr kumimoji="0" lang="ru-RU" sz="3200" b="1" i="1" u="none" strike="noStrike" kern="1200" cap="none" spc="0" normalizeH="0" noProof="0" dirty="0" smtClean="0">
                <a:ln w="6350">
                  <a:noFill/>
                </a:ln>
                <a:solidFill>
                  <a:schemeClr val="tx2">
                    <a:lumMod val="2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делится  на  4, </a:t>
            </a:r>
          </a:p>
          <a:p>
            <a:pPr marL="514350" lvl="0" indent="-514350" algn="ctr">
              <a:spcBef>
                <a:spcPct val="0"/>
              </a:spcBef>
            </a:pPr>
            <a:r>
              <a:rPr kumimoji="0" lang="ru-RU" sz="3200" b="1" i="1" u="none" strike="noStrike" kern="1200" cap="none" spc="0" normalizeH="0" noProof="0" dirty="0" smtClean="0">
                <a:ln w="6350">
                  <a:noFill/>
                </a:ln>
                <a:solidFill>
                  <a:schemeClr val="tx2">
                    <a:lumMod val="2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значит,  (12+16)  делится  на  4</a:t>
            </a:r>
            <a:endParaRPr kumimoji="0" lang="ru-RU" sz="3200" b="1" i="1" u="none" strike="noStrike" kern="1200" cap="none" spc="0" normalizeH="0" baseline="0" noProof="0" dirty="0">
              <a:ln w="6350">
                <a:noFill/>
              </a:ln>
              <a:solidFill>
                <a:schemeClr val="tx2">
                  <a:lumMod val="2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10346"/>
          </a:xfrm>
          <a:gradFill>
            <a:gsLst>
              <a:gs pos="0">
                <a:schemeClr val="accent1">
                  <a:lumMod val="75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t="100000" r="100000"/>
            </a:path>
          </a:gradFill>
        </p:spPr>
        <p:txBody>
          <a:bodyPr>
            <a:normAutofit/>
          </a:bodyPr>
          <a:lstStyle/>
          <a:p>
            <a:r>
              <a:rPr lang="ru-RU" sz="3200" b="0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Если  ни  число </a:t>
            </a:r>
            <a:r>
              <a:rPr lang="en-US" sz="3200" b="0" i="1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ru-RU" sz="3200" b="0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и  ни  число  </a:t>
            </a:r>
            <a:r>
              <a:rPr lang="en-US" sz="3200" b="0" i="1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ru-RU" sz="3200" b="0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не  делятся  на  число  </a:t>
            </a:r>
            <a:r>
              <a:rPr lang="en-US" sz="3200" b="0" i="1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ru-RU" sz="3200" b="0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то  их  сумма  </a:t>
            </a:r>
            <a:r>
              <a:rPr lang="en-US" sz="3200" b="0" i="1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 + b</a:t>
            </a:r>
            <a:r>
              <a:rPr lang="ru-RU" sz="3200" b="0" i="1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sz="3200" b="0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может  делиться, а  может  не  делиться  нацело  на число </a:t>
            </a:r>
            <a:r>
              <a:rPr lang="en-US" sz="3200" b="0" i="1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ru-RU" sz="3200" b="0" i="1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ru-RU" sz="3200" b="0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3200" b="0" dirty="0">
              <a:solidFill>
                <a:schemeClr val="bg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67544" y="3789040"/>
            <a:ext cx="8229600" cy="2880320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t="100000" r="100000"/>
            </a:path>
          </a:gradFill>
        </p:spPr>
        <p:txBody>
          <a:bodyPr vert="horz" anchor="ctr">
            <a:normAutofit lnSpcReduction="1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742950" marR="0" lvl="0" indent="-74295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3200" i="0" u="none" strike="noStrike" kern="1200" cap="none" spc="0" normalizeH="0" baseline="0" noProof="0" dirty="0" smtClean="0">
              <a:ln w="6350">
                <a:noFill/>
              </a:ln>
              <a:solidFill>
                <a:schemeClr val="tx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742950" marR="0" lvl="0" indent="-74295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i="0" u="none" strike="noStrike" kern="1200" cap="none" spc="0" normalizeH="0" baseline="0" noProof="0" dirty="0" smtClean="0">
                <a:ln w="6350">
                  <a:noFill/>
                </a:ln>
                <a:solidFill>
                  <a:schemeClr val="bg1"/>
                </a:solidFill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9 не  делится  на  5,    7  не  делится  на  5</a:t>
            </a:r>
          </a:p>
          <a:p>
            <a:pPr marL="742950" marR="0" lvl="0" indent="-74295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i="0" u="none" strike="noStrike" kern="1200" cap="none" spc="0" normalizeH="0" baseline="0" noProof="0" dirty="0" smtClean="0">
                <a:ln w="6350">
                  <a:noFill/>
                </a:ln>
                <a:solidFill>
                  <a:schemeClr val="bg1"/>
                </a:solidFill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(9 + 7)  не  делится  на  </a:t>
            </a:r>
            <a:r>
              <a:rPr kumimoji="0" lang="ru-RU" sz="3200" i="0" u="none" strike="noStrike" kern="1200" cap="none" spc="0" normalizeH="0" baseline="0" noProof="0" dirty="0" smtClean="0">
                <a:ln w="6350">
                  <a:noFill/>
                </a:ln>
                <a:solidFill>
                  <a:schemeClr val="bg1"/>
                </a:solidFill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5.</a:t>
            </a:r>
            <a:endParaRPr kumimoji="0" lang="ru-RU" sz="3200" i="0" u="none" strike="noStrike" kern="1200" cap="none" spc="0" normalizeH="0" baseline="0" noProof="0" dirty="0" smtClean="0">
              <a:ln w="6350">
                <a:noFill/>
              </a:ln>
              <a:solidFill>
                <a:schemeClr val="bg1"/>
              </a:solidFill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marL="742950" marR="0" lvl="0" indent="-74295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ru-RU" sz="3200" dirty="0" smtClean="0">
              <a:ln w="6350">
                <a:noFill/>
              </a:ln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marL="742950" marR="0" lvl="0" indent="-74295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3200" dirty="0" smtClean="0">
                <a:ln w="6350">
                  <a:noFill/>
                </a:ln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4  не  делится  на  3,   8  не делится  на  3</a:t>
            </a:r>
          </a:p>
          <a:p>
            <a:pPr marL="742950" marR="0" lvl="0" indent="-74295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3200" dirty="0" smtClean="0">
                <a:ln w="6350">
                  <a:noFill/>
                </a:ln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 ( 4 + 8)  делится  на  </a:t>
            </a:r>
            <a:r>
              <a:rPr lang="ru-RU" sz="3200" dirty="0" smtClean="0">
                <a:ln w="6350">
                  <a:noFill/>
                </a:ln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3.</a:t>
            </a:r>
            <a:endParaRPr lang="ru-RU" sz="3200" dirty="0" smtClean="0">
              <a:ln w="6350">
                <a:noFill/>
              </a:ln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marL="742950" marR="0" lvl="0" indent="-74295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4100" b="0" i="0" u="none" strike="noStrike" kern="1200" cap="none" spc="0" normalizeH="0" baseline="0" noProof="0" dirty="0">
              <a:ln w="6350">
                <a:noFill/>
              </a:ln>
              <a:solidFill>
                <a:schemeClr val="tx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3010346"/>
          </a:xfrm>
          <a:gradFill>
            <a:gsLst>
              <a:gs pos="0">
                <a:schemeClr val="accent1">
                  <a:lumMod val="75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t="100000" r="100000"/>
            </a:path>
          </a:gradFill>
        </p:spPr>
        <p:txBody>
          <a:bodyPr>
            <a:normAutofit/>
          </a:bodyPr>
          <a:lstStyle/>
          <a:p>
            <a:r>
              <a:rPr lang="ru-RU" sz="3200" b="0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Если  число </a:t>
            </a:r>
            <a:r>
              <a:rPr lang="en-US" sz="3200" b="0" i="1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ru-RU" sz="3200" b="0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делится  нацело  на    число  </a:t>
            </a:r>
            <a:r>
              <a:rPr lang="en-US" sz="3200" b="0" i="1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ru-RU" sz="3200" b="0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а  число  </a:t>
            </a:r>
            <a:r>
              <a:rPr lang="en-US" sz="3200" b="0" i="1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ru-RU" sz="3200" b="0" i="1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не  </a:t>
            </a:r>
            <a:r>
              <a:rPr lang="ru-RU" sz="3200" b="0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делится  нацело  на    число  </a:t>
            </a:r>
            <a:r>
              <a:rPr lang="en-US" sz="3200" b="0" i="1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ru-RU" sz="3200" b="0" i="1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3200" b="0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то  их  </a:t>
            </a:r>
            <a:r>
              <a:rPr lang="en-US" sz="3200" b="0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b="0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сумма  не  делится  нацело  на  число  </a:t>
            </a:r>
            <a:r>
              <a:rPr lang="en-US" sz="3200" b="0" i="1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ru-RU" sz="3200" b="0" i="1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ru-RU" sz="3200" b="0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3200" b="0" dirty="0">
              <a:solidFill>
                <a:schemeClr val="bg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39552" y="4077072"/>
            <a:ext cx="8229600" cy="2088232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t="100000" r="100000"/>
            </a:path>
          </a:gradFill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742950" marR="0" lvl="0" indent="-74295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3200" i="0" u="none" strike="noStrike" kern="1200" cap="none" spc="0" normalizeH="0" baseline="0" noProof="0" dirty="0" smtClean="0">
              <a:ln w="6350">
                <a:noFill/>
              </a:ln>
              <a:solidFill>
                <a:schemeClr val="tx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742950" marR="0" lvl="0" indent="-74295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ru-RU" sz="3200" dirty="0" smtClean="0">
              <a:ln w="6350">
                <a:noFill/>
              </a:ln>
              <a:solidFill>
                <a:schemeClr val="tx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marL="742950" marR="0" lvl="0" indent="-74295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3200" dirty="0" smtClean="0">
                <a:ln w="6350">
                  <a:noFill/>
                </a:ln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8</a:t>
            </a:r>
            <a:r>
              <a:rPr kumimoji="0" lang="ru-RU" sz="3200" i="0" u="none" strike="noStrike" kern="1200" cap="none" spc="0" normalizeH="0" baseline="0" noProof="0" dirty="0" smtClean="0">
                <a:ln w="6350">
                  <a:noFill/>
                </a:ln>
                <a:solidFill>
                  <a:schemeClr val="bg1"/>
                </a:solidFill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 делится  на  4,    7  не  делится  на  4</a:t>
            </a:r>
          </a:p>
          <a:p>
            <a:pPr marL="742950" marR="0" lvl="0" indent="-74295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i="0" u="none" strike="noStrike" kern="1200" cap="none" spc="0" normalizeH="0" baseline="0" noProof="0" dirty="0" smtClean="0">
                <a:ln w="6350">
                  <a:noFill/>
                </a:ln>
                <a:solidFill>
                  <a:schemeClr val="bg1"/>
                </a:solidFill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(8 + 7)  не  делится  на  </a:t>
            </a:r>
            <a:r>
              <a:rPr kumimoji="0" lang="ru-RU" sz="3200" i="0" u="none" strike="noStrike" kern="1200" cap="none" spc="0" normalizeH="0" baseline="0" noProof="0" dirty="0" smtClean="0">
                <a:ln w="6350">
                  <a:noFill/>
                </a:ln>
                <a:solidFill>
                  <a:schemeClr val="bg1"/>
                </a:solidFill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4.</a:t>
            </a:r>
            <a:endParaRPr kumimoji="0" lang="ru-RU" sz="3200" i="0" u="none" strike="noStrike" kern="1200" cap="none" spc="0" normalizeH="0" baseline="0" noProof="0" dirty="0" smtClean="0">
              <a:ln w="6350">
                <a:noFill/>
              </a:ln>
              <a:solidFill>
                <a:schemeClr val="bg1"/>
              </a:solidFill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marL="742950" marR="0" lvl="0" indent="-74295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ru-RU" sz="3200" dirty="0" smtClean="0">
              <a:ln w="6350">
                <a:noFill/>
              </a:ln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marL="742950" marR="0" lvl="0" indent="-74295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4100" b="0" i="0" u="none" strike="noStrike" kern="1200" cap="none" spc="0" normalizeH="0" baseline="0" noProof="0" dirty="0">
              <a:ln w="6350">
                <a:noFill/>
              </a:ln>
              <a:solidFill>
                <a:schemeClr val="tx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353" y="110952"/>
            <a:ext cx="7966629" cy="576064"/>
          </a:xfrm>
          <a:gradFill>
            <a:gsLst>
              <a:gs pos="0">
                <a:schemeClr val="accent1">
                  <a:lumMod val="75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t="100000" r="100000"/>
            </a:path>
          </a:gradFill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effectLst/>
              </a:rPr>
              <a:t>1. Верно  ли  утверждение:</a:t>
            </a:r>
            <a:endParaRPr lang="ru-RU" sz="2800" dirty="0">
              <a:solidFill>
                <a:schemeClr val="bg1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23" y="687016"/>
            <a:ext cx="7992888" cy="3096344"/>
          </a:xfrm>
          <a:gradFill>
            <a:gsLst>
              <a:gs pos="0">
                <a:schemeClr val="accent1">
                  <a:lumMod val="75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t="100000" r="100000"/>
            </a:path>
          </a:gradFill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число  6  является  делителем  24  </a:t>
            </a:r>
          </a:p>
          <a:p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2)число  6  кратно  24</a:t>
            </a:r>
          </a:p>
          <a:p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3) число  9  является  делителем  99</a:t>
            </a:r>
          </a:p>
          <a:p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4)число  5  является  делителем  51</a:t>
            </a:r>
          </a:p>
          <a:p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5)число  18  кратно  числу  3</a:t>
            </a:r>
          </a:p>
          <a:p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6)число  28  кратно  числу 8</a:t>
            </a:r>
            <a:endParaRPr lang="ru-RU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853842" y="3912913"/>
            <a:ext cx="8316416" cy="764704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t="100000" r="100000"/>
            </a:path>
          </a:gradFill>
        </p:spPr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 w="6350">
                <a:noFill/>
              </a:ln>
              <a:solidFill>
                <a:schemeClr val="tx2">
                  <a:lumMod val="25000"/>
                </a:schemeClr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 w="6350">
                  <a:noFill/>
                </a:ln>
                <a:solidFill>
                  <a:schemeClr val="bg1"/>
                </a:solidFill>
                <a:uLnTx/>
                <a:uFillTx/>
                <a:latin typeface="+mj-lt"/>
                <a:ea typeface="+mj-ea"/>
                <a:cs typeface="+mj-cs"/>
              </a:rPr>
              <a:t>2. Какие</a:t>
            </a:r>
            <a:r>
              <a:rPr kumimoji="0" lang="ru-RU" sz="2800" b="1" i="0" u="none" strike="noStrike" kern="1200" cap="none" spc="0" normalizeH="0" noProof="0" dirty="0" smtClean="0">
                <a:ln w="6350">
                  <a:noFill/>
                </a:ln>
                <a:solidFill>
                  <a:schemeClr val="bg1"/>
                </a:solidFill>
                <a:uLnTx/>
                <a:uFillTx/>
                <a:latin typeface="+mj-lt"/>
                <a:ea typeface="+mj-ea"/>
                <a:cs typeface="+mj-cs"/>
              </a:rPr>
              <a:t>  из  чисел 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 smtClean="0">
                <a:ln w="6350">
                  <a:noFill/>
                </a:ln>
                <a:solidFill>
                  <a:schemeClr val="bg1"/>
                </a:solidFill>
                <a:latin typeface="+mj-lt"/>
                <a:ea typeface="+mj-ea"/>
                <a:cs typeface="+mj-cs"/>
              </a:rPr>
              <a:t>                        2, 3, 4, 6, 8, 9, 10, 12 , 15, 16, 18, 30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dirty="0" smtClean="0">
                <a:ln w="6350">
                  <a:noFill/>
                </a:ln>
                <a:solidFill>
                  <a:schemeClr val="tx2">
                    <a:lumMod val="25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                                                             </a:t>
            </a:r>
            <a:endParaRPr kumimoji="0" lang="ru-RU" sz="3200" b="1" i="0" u="none" strike="noStrike" kern="1200" cap="none" spc="0" normalizeH="0" baseline="0" noProof="0" dirty="0">
              <a:ln w="6350">
                <a:noFill/>
              </a:ln>
              <a:solidFill>
                <a:schemeClr val="tx2">
                  <a:lumMod val="25000"/>
                </a:schemeClr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827584" y="4697760"/>
            <a:ext cx="8316416" cy="2160240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t="100000" r="100000"/>
            </a:path>
          </a:gradFill>
        </p:spPr>
        <p:txBody>
          <a:bodyPr vert="horz">
            <a:noAutofit/>
          </a:bodyPr>
          <a:lstStyle/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tabLst/>
              <a:defRPr/>
            </a:pPr>
            <a:r>
              <a:rPr kumimoji="0" lang="ru-RU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1) являются  делителями  24  </a:t>
            </a: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tabLst/>
              <a:defRPr/>
            </a:pPr>
            <a:r>
              <a:rPr kumimoji="0" lang="ru-RU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2)</a:t>
            </a:r>
            <a:r>
              <a:rPr kumimoji="0" lang="ru-RU" sz="280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 являются  кратными  6</a:t>
            </a:r>
            <a:endParaRPr kumimoji="0" lang="ru-RU" sz="280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tabLst/>
              <a:defRPr/>
            </a:pPr>
            <a:r>
              <a:rPr kumimoji="0" lang="ru-RU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3) являются  делителями  20  и  24</a:t>
            </a: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tabLst/>
              <a:defRPr/>
            </a:pP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4) являются  делителями  24  и  кратными  4</a:t>
            </a:r>
            <a:endParaRPr kumimoji="0" lang="ru-RU" sz="28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uiExpand="1" build="p" animBg="1"/>
      <p:bldP spid="4" grpId="0" animBg="1"/>
      <p:bldP spid="5" grpId="0" uiExpand="1" build="allAtOnce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429</TotalTime>
  <Words>420</Words>
  <Application>Microsoft Office PowerPoint</Application>
  <PresentationFormat>Экран (4:3)</PresentationFormat>
  <Paragraphs>52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6" baseType="lpstr">
      <vt:lpstr>Arial</vt:lpstr>
      <vt:lpstr>Arial Black</vt:lpstr>
      <vt:lpstr>Calibri</vt:lpstr>
      <vt:lpstr>Cambria</vt:lpstr>
      <vt:lpstr>Wingdings</vt:lpstr>
      <vt:lpstr>Wingdings 2</vt:lpstr>
      <vt:lpstr>Wingdings 3</vt:lpstr>
      <vt:lpstr>Апекс</vt:lpstr>
      <vt:lpstr>Делители и  кратные</vt:lpstr>
      <vt:lpstr> Остаток при  делении  40  на  5  равен  нулю.  40 = 5 ∙ 8 + 0  В  таком  случае  говорят, что  число  40  делится  нацело  на  5. </vt:lpstr>
      <vt:lpstr>Если натуральное  число  a  делится  нацело  на  натуральное  число  b,  число a  называют  кратным  числа b, а  число b – делителем  числа   a.   </vt:lpstr>
      <vt:lpstr>Запишите  все  делители  числа  8.</vt:lpstr>
      <vt:lpstr>Наименьшим  делителем  любого  натурального  числа a  является  число  1, а  наибольшим – само  число a .</vt:lpstr>
      <vt:lpstr>Если  ни  число a  и  ни  число  b  не  делятся  на  число  k, то  их  сумма  a + b  может  делиться, а  может  не  делиться  нацело  на число k. </vt:lpstr>
      <vt:lpstr>Если  число a  делится  нацело  на    число  k, а  число  b  не  делится  нацело  на    число  k, то  их   сумма  не  делится  нацело  на  число  k. </vt:lpstr>
      <vt:lpstr>1. Верно  ли  утверждение: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Делители и  кратные</dc:title>
  <dc:creator>123</dc:creator>
  <cp:lastModifiedBy>user</cp:lastModifiedBy>
  <cp:revision>22</cp:revision>
  <dcterms:created xsi:type="dcterms:W3CDTF">2014-07-17T04:58:39Z</dcterms:created>
  <dcterms:modified xsi:type="dcterms:W3CDTF">2017-09-05T17:02:04Z</dcterms:modified>
</cp:coreProperties>
</file>