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7" r:id="rId4"/>
    <p:sldId id="259" r:id="rId5"/>
    <p:sldId id="258" r:id="rId6"/>
    <p:sldId id="260" r:id="rId7"/>
    <p:sldId id="262" r:id="rId8"/>
    <p:sldId id="266" r:id="rId9"/>
    <p:sldId id="261" r:id="rId10"/>
    <p:sldId id="273" r:id="rId11"/>
    <p:sldId id="267" r:id="rId12"/>
    <p:sldId id="268" r:id="rId13"/>
    <p:sldId id="269" r:id="rId14"/>
    <p:sldId id="270" r:id="rId15"/>
    <p:sldId id="271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55" autoAdjust="0"/>
  </p:normalViewPr>
  <p:slideViewPr>
    <p:cSldViewPr>
      <p:cViewPr varScale="1">
        <p:scale>
          <a:sx n="81" d="100"/>
          <a:sy n="81" d="100"/>
        </p:scale>
        <p:origin x="44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A2E9A1-19D3-43EF-818B-B0F6C765700F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BFCDB8D-9A96-408F-9F99-0F093CECF9DF}">
      <dgm:prSet phldrT="[Текст]"/>
      <dgm:spPr/>
      <dgm:t>
        <a:bodyPr/>
        <a:lstStyle/>
        <a:p>
          <a:r>
            <a:rPr lang="ru-RU" dirty="0" smtClean="0"/>
            <a:t>Портфолио</a:t>
          </a:r>
          <a:endParaRPr lang="ru-RU" dirty="0"/>
        </a:p>
      </dgm:t>
    </dgm:pt>
    <dgm:pt modelId="{8DB88D2F-734D-45E4-93E3-B2CDF897C7C9}" type="parTrans" cxnId="{C07D190C-9B66-4D46-B93F-1AD733BE3D15}">
      <dgm:prSet/>
      <dgm:spPr/>
      <dgm:t>
        <a:bodyPr/>
        <a:lstStyle/>
        <a:p>
          <a:endParaRPr lang="ru-RU"/>
        </a:p>
      </dgm:t>
    </dgm:pt>
    <dgm:pt modelId="{151E8B66-5790-4134-AD71-F0C26161CFFD}" type="sibTrans" cxnId="{C07D190C-9B66-4D46-B93F-1AD733BE3D15}">
      <dgm:prSet/>
      <dgm:spPr/>
      <dgm:t>
        <a:bodyPr/>
        <a:lstStyle/>
        <a:p>
          <a:endParaRPr lang="ru-RU"/>
        </a:p>
      </dgm:t>
    </dgm:pt>
    <dgm:pt modelId="{52254326-AA4F-4502-83F6-054940F5034C}">
      <dgm:prSet phldrT="[Текст]"/>
      <dgm:spPr/>
      <dgm:t>
        <a:bodyPr/>
        <a:lstStyle/>
        <a:p>
          <a:r>
            <a:rPr lang="ru-RU" dirty="0" smtClean="0"/>
            <a:t>Творческий отчет</a:t>
          </a:r>
          <a:endParaRPr lang="ru-RU" dirty="0"/>
        </a:p>
      </dgm:t>
    </dgm:pt>
    <dgm:pt modelId="{E2FA44F5-2C5F-4139-AA93-905C507C872C}" type="parTrans" cxnId="{B841FE54-2569-4925-A889-20FD9B675C67}">
      <dgm:prSet/>
      <dgm:spPr/>
      <dgm:t>
        <a:bodyPr/>
        <a:lstStyle/>
        <a:p>
          <a:endParaRPr lang="ru-RU"/>
        </a:p>
      </dgm:t>
    </dgm:pt>
    <dgm:pt modelId="{342377B6-21D0-4BA4-ACE7-A5414272D15E}" type="sibTrans" cxnId="{B841FE54-2569-4925-A889-20FD9B675C67}">
      <dgm:prSet/>
      <dgm:spPr/>
      <dgm:t>
        <a:bodyPr/>
        <a:lstStyle/>
        <a:p>
          <a:endParaRPr lang="ru-RU"/>
        </a:p>
      </dgm:t>
    </dgm:pt>
    <dgm:pt modelId="{94B0DDF0-13E4-42EE-8E14-8129918C57D5}">
      <dgm:prSet phldrT="[Текст]"/>
      <dgm:spPr/>
      <dgm:t>
        <a:bodyPr/>
        <a:lstStyle/>
        <a:p>
          <a:r>
            <a:rPr lang="ru-RU" dirty="0" smtClean="0"/>
            <a:t>Мастер -класс</a:t>
          </a:r>
          <a:endParaRPr lang="ru-RU" dirty="0"/>
        </a:p>
      </dgm:t>
    </dgm:pt>
    <dgm:pt modelId="{ABFF032D-81E4-49B0-8DFC-F52F60C7ABA7}" type="parTrans" cxnId="{1843C59F-DB58-4CC6-88D0-A295CAE08B39}">
      <dgm:prSet/>
      <dgm:spPr/>
      <dgm:t>
        <a:bodyPr/>
        <a:lstStyle/>
        <a:p>
          <a:endParaRPr lang="ru-RU"/>
        </a:p>
      </dgm:t>
    </dgm:pt>
    <dgm:pt modelId="{697FA6BE-118E-4676-9252-713CADABF2CD}" type="sibTrans" cxnId="{1843C59F-DB58-4CC6-88D0-A295CAE08B39}">
      <dgm:prSet/>
      <dgm:spPr/>
      <dgm:t>
        <a:bodyPr/>
        <a:lstStyle/>
        <a:p>
          <a:endParaRPr lang="ru-RU"/>
        </a:p>
      </dgm:t>
    </dgm:pt>
    <dgm:pt modelId="{8583C326-32F4-41F3-A475-35B8438DC237}" type="pres">
      <dgm:prSet presAssocID="{C3A2E9A1-19D3-43EF-818B-B0F6C765700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FE9845C-69D2-4DC7-AD2D-8D3FA9FBDA4E}" type="pres">
      <dgm:prSet presAssocID="{C3A2E9A1-19D3-43EF-818B-B0F6C765700F}" presName="Name1" presStyleCnt="0"/>
      <dgm:spPr/>
    </dgm:pt>
    <dgm:pt modelId="{D6445E0D-4F12-4B14-A276-16B5D4F66B9F}" type="pres">
      <dgm:prSet presAssocID="{C3A2E9A1-19D3-43EF-818B-B0F6C765700F}" presName="cycle" presStyleCnt="0"/>
      <dgm:spPr/>
    </dgm:pt>
    <dgm:pt modelId="{32C4DBD6-024C-4828-AA35-08513CC5EB97}" type="pres">
      <dgm:prSet presAssocID="{C3A2E9A1-19D3-43EF-818B-B0F6C765700F}" presName="srcNode" presStyleLbl="node1" presStyleIdx="0" presStyleCnt="3"/>
      <dgm:spPr/>
    </dgm:pt>
    <dgm:pt modelId="{FF0B48EC-3185-4B93-AD97-2D5AAB1263B5}" type="pres">
      <dgm:prSet presAssocID="{C3A2E9A1-19D3-43EF-818B-B0F6C765700F}" presName="conn" presStyleLbl="parChTrans1D2" presStyleIdx="0" presStyleCnt="1"/>
      <dgm:spPr/>
      <dgm:t>
        <a:bodyPr/>
        <a:lstStyle/>
        <a:p>
          <a:endParaRPr lang="ru-RU"/>
        </a:p>
      </dgm:t>
    </dgm:pt>
    <dgm:pt modelId="{EE0B851C-E0F5-4F98-BEDD-A18FAFA200A1}" type="pres">
      <dgm:prSet presAssocID="{C3A2E9A1-19D3-43EF-818B-B0F6C765700F}" presName="extraNode" presStyleLbl="node1" presStyleIdx="0" presStyleCnt="3"/>
      <dgm:spPr/>
    </dgm:pt>
    <dgm:pt modelId="{CDBA9ACA-709E-4263-AACE-67D787CBAE00}" type="pres">
      <dgm:prSet presAssocID="{C3A2E9A1-19D3-43EF-818B-B0F6C765700F}" presName="dstNode" presStyleLbl="node1" presStyleIdx="0" presStyleCnt="3"/>
      <dgm:spPr/>
    </dgm:pt>
    <dgm:pt modelId="{D361FE1C-06AE-4E82-80CF-92FE81D8E4E8}" type="pres">
      <dgm:prSet presAssocID="{0BFCDB8D-9A96-408F-9F99-0F093CECF9DF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C82133-11C5-4706-B181-296356701C38}" type="pres">
      <dgm:prSet presAssocID="{0BFCDB8D-9A96-408F-9F99-0F093CECF9DF}" presName="accent_1" presStyleCnt="0"/>
      <dgm:spPr/>
    </dgm:pt>
    <dgm:pt modelId="{E8615D26-8F1B-4330-9688-5126437F7EBE}" type="pres">
      <dgm:prSet presAssocID="{0BFCDB8D-9A96-408F-9F99-0F093CECF9DF}" presName="accentRepeatNode" presStyleLbl="solidFgAcc1" presStyleIdx="0" presStyleCnt="3"/>
      <dgm:spPr/>
    </dgm:pt>
    <dgm:pt modelId="{AAF17495-2B8F-4D69-BE09-B08A653E2549}" type="pres">
      <dgm:prSet presAssocID="{52254326-AA4F-4502-83F6-054940F5034C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71EB21-6D2F-4CB0-AAB8-9F45BAB31EAE}" type="pres">
      <dgm:prSet presAssocID="{52254326-AA4F-4502-83F6-054940F5034C}" presName="accent_2" presStyleCnt="0"/>
      <dgm:spPr/>
    </dgm:pt>
    <dgm:pt modelId="{E459405B-850B-4BB8-A53A-898657025F7B}" type="pres">
      <dgm:prSet presAssocID="{52254326-AA4F-4502-83F6-054940F5034C}" presName="accentRepeatNode" presStyleLbl="solidFgAcc1" presStyleIdx="1" presStyleCnt="3"/>
      <dgm:spPr/>
    </dgm:pt>
    <dgm:pt modelId="{EF119411-6C27-4ED1-8E8E-6E25DEDF7AFA}" type="pres">
      <dgm:prSet presAssocID="{94B0DDF0-13E4-42EE-8E14-8129918C57D5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CE25B3-AABB-4687-9EF1-C64800129498}" type="pres">
      <dgm:prSet presAssocID="{94B0DDF0-13E4-42EE-8E14-8129918C57D5}" presName="accent_3" presStyleCnt="0"/>
      <dgm:spPr/>
    </dgm:pt>
    <dgm:pt modelId="{1AFAEE10-91C9-4DF7-9CC6-89660D730790}" type="pres">
      <dgm:prSet presAssocID="{94B0DDF0-13E4-42EE-8E14-8129918C57D5}" presName="accentRepeatNode" presStyleLbl="solidFgAcc1" presStyleIdx="2" presStyleCnt="3"/>
      <dgm:spPr/>
    </dgm:pt>
  </dgm:ptLst>
  <dgm:cxnLst>
    <dgm:cxn modelId="{C07D190C-9B66-4D46-B93F-1AD733BE3D15}" srcId="{C3A2E9A1-19D3-43EF-818B-B0F6C765700F}" destId="{0BFCDB8D-9A96-408F-9F99-0F093CECF9DF}" srcOrd="0" destOrd="0" parTransId="{8DB88D2F-734D-45E4-93E3-B2CDF897C7C9}" sibTransId="{151E8B66-5790-4134-AD71-F0C26161CFFD}"/>
    <dgm:cxn modelId="{CB081405-D245-4FA6-95E0-A5EA66820A4D}" type="presOf" srcId="{0BFCDB8D-9A96-408F-9F99-0F093CECF9DF}" destId="{D361FE1C-06AE-4E82-80CF-92FE81D8E4E8}" srcOrd="0" destOrd="0" presId="urn:microsoft.com/office/officeart/2008/layout/VerticalCurvedList"/>
    <dgm:cxn modelId="{1843C59F-DB58-4CC6-88D0-A295CAE08B39}" srcId="{C3A2E9A1-19D3-43EF-818B-B0F6C765700F}" destId="{94B0DDF0-13E4-42EE-8E14-8129918C57D5}" srcOrd="2" destOrd="0" parTransId="{ABFF032D-81E4-49B0-8DFC-F52F60C7ABA7}" sibTransId="{697FA6BE-118E-4676-9252-713CADABF2CD}"/>
    <dgm:cxn modelId="{A3B5BDFF-6B2A-46D8-94CE-7163AFEDDD46}" type="presOf" srcId="{151E8B66-5790-4134-AD71-F0C26161CFFD}" destId="{FF0B48EC-3185-4B93-AD97-2D5AAB1263B5}" srcOrd="0" destOrd="0" presId="urn:microsoft.com/office/officeart/2008/layout/VerticalCurvedList"/>
    <dgm:cxn modelId="{5267B144-11A6-4CE1-AD4C-856F5AD6DC4F}" type="presOf" srcId="{94B0DDF0-13E4-42EE-8E14-8129918C57D5}" destId="{EF119411-6C27-4ED1-8E8E-6E25DEDF7AFA}" srcOrd="0" destOrd="0" presId="urn:microsoft.com/office/officeart/2008/layout/VerticalCurvedList"/>
    <dgm:cxn modelId="{27E99000-952D-46C1-B92B-B4131B1F0A4D}" type="presOf" srcId="{52254326-AA4F-4502-83F6-054940F5034C}" destId="{AAF17495-2B8F-4D69-BE09-B08A653E2549}" srcOrd="0" destOrd="0" presId="urn:microsoft.com/office/officeart/2008/layout/VerticalCurvedList"/>
    <dgm:cxn modelId="{B841FE54-2569-4925-A889-20FD9B675C67}" srcId="{C3A2E9A1-19D3-43EF-818B-B0F6C765700F}" destId="{52254326-AA4F-4502-83F6-054940F5034C}" srcOrd="1" destOrd="0" parTransId="{E2FA44F5-2C5F-4139-AA93-905C507C872C}" sibTransId="{342377B6-21D0-4BA4-ACE7-A5414272D15E}"/>
    <dgm:cxn modelId="{E3E9F7AD-7774-4D88-ADEF-A6E065CC60F8}" type="presOf" srcId="{C3A2E9A1-19D3-43EF-818B-B0F6C765700F}" destId="{8583C326-32F4-41F3-A475-35B8438DC237}" srcOrd="0" destOrd="0" presId="urn:microsoft.com/office/officeart/2008/layout/VerticalCurvedList"/>
    <dgm:cxn modelId="{96FE7B39-3693-4875-9376-1586086A5252}" type="presParOf" srcId="{8583C326-32F4-41F3-A475-35B8438DC237}" destId="{DFE9845C-69D2-4DC7-AD2D-8D3FA9FBDA4E}" srcOrd="0" destOrd="0" presId="urn:microsoft.com/office/officeart/2008/layout/VerticalCurvedList"/>
    <dgm:cxn modelId="{17D9F628-1906-46AA-ABAB-7E747CC2E5F8}" type="presParOf" srcId="{DFE9845C-69D2-4DC7-AD2D-8D3FA9FBDA4E}" destId="{D6445E0D-4F12-4B14-A276-16B5D4F66B9F}" srcOrd="0" destOrd="0" presId="urn:microsoft.com/office/officeart/2008/layout/VerticalCurvedList"/>
    <dgm:cxn modelId="{7BBCB4A5-EC9A-4DBE-BB7F-D423D8E2CDC8}" type="presParOf" srcId="{D6445E0D-4F12-4B14-A276-16B5D4F66B9F}" destId="{32C4DBD6-024C-4828-AA35-08513CC5EB97}" srcOrd="0" destOrd="0" presId="urn:microsoft.com/office/officeart/2008/layout/VerticalCurvedList"/>
    <dgm:cxn modelId="{9F2DF012-F2CD-4FFE-B68B-74B3527E088B}" type="presParOf" srcId="{D6445E0D-4F12-4B14-A276-16B5D4F66B9F}" destId="{FF0B48EC-3185-4B93-AD97-2D5AAB1263B5}" srcOrd="1" destOrd="0" presId="urn:microsoft.com/office/officeart/2008/layout/VerticalCurvedList"/>
    <dgm:cxn modelId="{B0C87441-67D7-4031-805E-03B543FC53B1}" type="presParOf" srcId="{D6445E0D-4F12-4B14-A276-16B5D4F66B9F}" destId="{EE0B851C-E0F5-4F98-BEDD-A18FAFA200A1}" srcOrd="2" destOrd="0" presId="urn:microsoft.com/office/officeart/2008/layout/VerticalCurvedList"/>
    <dgm:cxn modelId="{4FEFB83A-9588-4560-A838-DD856E4F4778}" type="presParOf" srcId="{D6445E0D-4F12-4B14-A276-16B5D4F66B9F}" destId="{CDBA9ACA-709E-4263-AACE-67D787CBAE00}" srcOrd="3" destOrd="0" presId="urn:microsoft.com/office/officeart/2008/layout/VerticalCurvedList"/>
    <dgm:cxn modelId="{069C08D0-AA94-40F4-BE25-8D0900951937}" type="presParOf" srcId="{DFE9845C-69D2-4DC7-AD2D-8D3FA9FBDA4E}" destId="{D361FE1C-06AE-4E82-80CF-92FE81D8E4E8}" srcOrd="1" destOrd="0" presId="urn:microsoft.com/office/officeart/2008/layout/VerticalCurvedList"/>
    <dgm:cxn modelId="{8B86D595-B7ED-46DD-B130-267AB23EAE57}" type="presParOf" srcId="{DFE9845C-69D2-4DC7-AD2D-8D3FA9FBDA4E}" destId="{2EC82133-11C5-4706-B181-296356701C38}" srcOrd="2" destOrd="0" presId="urn:microsoft.com/office/officeart/2008/layout/VerticalCurvedList"/>
    <dgm:cxn modelId="{D90DB6C9-CDC6-4981-BB6C-78D05CE66C43}" type="presParOf" srcId="{2EC82133-11C5-4706-B181-296356701C38}" destId="{E8615D26-8F1B-4330-9688-5126437F7EBE}" srcOrd="0" destOrd="0" presId="urn:microsoft.com/office/officeart/2008/layout/VerticalCurvedList"/>
    <dgm:cxn modelId="{BCA466AB-B535-4A4B-B584-253A1762E951}" type="presParOf" srcId="{DFE9845C-69D2-4DC7-AD2D-8D3FA9FBDA4E}" destId="{AAF17495-2B8F-4D69-BE09-B08A653E2549}" srcOrd="3" destOrd="0" presId="urn:microsoft.com/office/officeart/2008/layout/VerticalCurvedList"/>
    <dgm:cxn modelId="{07A2A9E2-FC42-4BD4-845E-99E29E4CE1A6}" type="presParOf" srcId="{DFE9845C-69D2-4DC7-AD2D-8D3FA9FBDA4E}" destId="{D871EB21-6D2F-4CB0-AAB8-9F45BAB31EAE}" srcOrd="4" destOrd="0" presId="urn:microsoft.com/office/officeart/2008/layout/VerticalCurvedList"/>
    <dgm:cxn modelId="{AA5CBF93-FFF2-46D9-B431-875924A590E0}" type="presParOf" srcId="{D871EB21-6D2F-4CB0-AAB8-9F45BAB31EAE}" destId="{E459405B-850B-4BB8-A53A-898657025F7B}" srcOrd="0" destOrd="0" presId="urn:microsoft.com/office/officeart/2008/layout/VerticalCurvedList"/>
    <dgm:cxn modelId="{D384F20A-9FE4-456B-A244-6056145119C5}" type="presParOf" srcId="{DFE9845C-69D2-4DC7-AD2D-8D3FA9FBDA4E}" destId="{EF119411-6C27-4ED1-8E8E-6E25DEDF7AFA}" srcOrd="5" destOrd="0" presId="urn:microsoft.com/office/officeart/2008/layout/VerticalCurvedList"/>
    <dgm:cxn modelId="{0EBC0DC4-D282-4A5B-8F47-3295D9659A5E}" type="presParOf" srcId="{DFE9845C-69D2-4DC7-AD2D-8D3FA9FBDA4E}" destId="{FECE25B3-AABB-4687-9EF1-C64800129498}" srcOrd="6" destOrd="0" presId="urn:microsoft.com/office/officeart/2008/layout/VerticalCurvedList"/>
    <dgm:cxn modelId="{A2F5A22D-7DB4-48A6-AAD3-DF743EA80ADD}" type="presParOf" srcId="{FECE25B3-AABB-4687-9EF1-C64800129498}" destId="{1AFAEE10-91C9-4DF7-9CC6-89660D73079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A2E9A1-19D3-43EF-818B-B0F6C765700F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BFCDB8D-9A96-408F-9F99-0F093CECF9DF}">
      <dgm:prSet phldrT="[Текст]"/>
      <dgm:spPr/>
      <dgm:t>
        <a:bodyPr/>
        <a:lstStyle/>
        <a:p>
          <a:r>
            <a:rPr lang="ru-RU" dirty="0" smtClean="0"/>
            <a:t>Творческая мастерская</a:t>
          </a:r>
          <a:endParaRPr lang="ru-RU" dirty="0"/>
        </a:p>
      </dgm:t>
    </dgm:pt>
    <dgm:pt modelId="{8DB88D2F-734D-45E4-93E3-B2CDF897C7C9}" type="parTrans" cxnId="{C07D190C-9B66-4D46-B93F-1AD733BE3D15}">
      <dgm:prSet/>
      <dgm:spPr/>
      <dgm:t>
        <a:bodyPr/>
        <a:lstStyle/>
        <a:p>
          <a:endParaRPr lang="ru-RU"/>
        </a:p>
      </dgm:t>
    </dgm:pt>
    <dgm:pt modelId="{151E8B66-5790-4134-AD71-F0C26161CFFD}" type="sibTrans" cxnId="{C07D190C-9B66-4D46-B93F-1AD733BE3D15}">
      <dgm:prSet/>
      <dgm:spPr/>
      <dgm:t>
        <a:bodyPr/>
        <a:lstStyle/>
        <a:p>
          <a:endParaRPr lang="ru-RU"/>
        </a:p>
      </dgm:t>
    </dgm:pt>
    <dgm:pt modelId="{52254326-AA4F-4502-83F6-054940F5034C}">
      <dgm:prSet phldrT="[Текст]"/>
      <dgm:spPr/>
      <dgm:t>
        <a:bodyPr/>
        <a:lstStyle/>
        <a:p>
          <a:r>
            <a:rPr lang="ru-RU" dirty="0" smtClean="0"/>
            <a:t>Педагогический проект</a:t>
          </a:r>
          <a:endParaRPr lang="ru-RU" dirty="0"/>
        </a:p>
      </dgm:t>
    </dgm:pt>
    <dgm:pt modelId="{E2FA44F5-2C5F-4139-AA93-905C507C872C}" type="parTrans" cxnId="{B841FE54-2569-4925-A889-20FD9B675C67}">
      <dgm:prSet/>
      <dgm:spPr/>
      <dgm:t>
        <a:bodyPr/>
        <a:lstStyle/>
        <a:p>
          <a:endParaRPr lang="ru-RU"/>
        </a:p>
      </dgm:t>
    </dgm:pt>
    <dgm:pt modelId="{342377B6-21D0-4BA4-ACE7-A5414272D15E}" type="sibTrans" cxnId="{B841FE54-2569-4925-A889-20FD9B675C67}">
      <dgm:prSet/>
      <dgm:spPr/>
      <dgm:t>
        <a:bodyPr/>
        <a:lstStyle/>
        <a:p>
          <a:endParaRPr lang="ru-RU"/>
        </a:p>
      </dgm:t>
    </dgm:pt>
    <dgm:pt modelId="{94B0DDF0-13E4-42EE-8E14-8129918C57D5}">
      <dgm:prSet phldrT="[Текст]"/>
      <dgm:spPr/>
      <dgm:t>
        <a:bodyPr/>
        <a:lstStyle/>
        <a:p>
          <a:r>
            <a:rPr lang="ru-RU" dirty="0" smtClean="0"/>
            <a:t>Отчет и презентация о инновационной деятельности</a:t>
          </a:r>
          <a:endParaRPr lang="ru-RU" dirty="0"/>
        </a:p>
      </dgm:t>
    </dgm:pt>
    <dgm:pt modelId="{ABFF032D-81E4-49B0-8DFC-F52F60C7ABA7}" type="parTrans" cxnId="{1843C59F-DB58-4CC6-88D0-A295CAE08B39}">
      <dgm:prSet/>
      <dgm:spPr/>
      <dgm:t>
        <a:bodyPr/>
        <a:lstStyle/>
        <a:p>
          <a:endParaRPr lang="ru-RU"/>
        </a:p>
      </dgm:t>
    </dgm:pt>
    <dgm:pt modelId="{697FA6BE-118E-4676-9252-713CADABF2CD}" type="sibTrans" cxnId="{1843C59F-DB58-4CC6-88D0-A295CAE08B39}">
      <dgm:prSet/>
      <dgm:spPr/>
      <dgm:t>
        <a:bodyPr/>
        <a:lstStyle/>
        <a:p>
          <a:endParaRPr lang="ru-RU"/>
        </a:p>
      </dgm:t>
    </dgm:pt>
    <dgm:pt modelId="{8583C326-32F4-41F3-A475-35B8438DC237}" type="pres">
      <dgm:prSet presAssocID="{C3A2E9A1-19D3-43EF-818B-B0F6C765700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FE9845C-69D2-4DC7-AD2D-8D3FA9FBDA4E}" type="pres">
      <dgm:prSet presAssocID="{C3A2E9A1-19D3-43EF-818B-B0F6C765700F}" presName="Name1" presStyleCnt="0"/>
      <dgm:spPr/>
    </dgm:pt>
    <dgm:pt modelId="{D6445E0D-4F12-4B14-A276-16B5D4F66B9F}" type="pres">
      <dgm:prSet presAssocID="{C3A2E9A1-19D3-43EF-818B-B0F6C765700F}" presName="cycle" presStyleCnt="0"/>
      <dgm:spPr/>
    </dgm:pt>
    <dgm:pt modelId="{32C4DBD6-024C-4828-AA35-08513CC5EB97}" type="pres">
      <dgm:prSet presAssocID="{C3A2E9A1-19D3-43EF-818B-B0F6C765700F}" presName="srcNode" presStyleLbl="node1" presStyleIdx="0" presStyleCnt="3"/>
      <dgm:spPr/>
    </dgm:pt>
    <dgm:pt modelId="{FF0B48EC-3185-4B93-AD97-2D5AAB1263B5}" type="pres">
      <dgm:prSet presAssocID="{C3A2E9A1-19D3-43EF-818B-B0F6C765700F}" presName="conn" presStyleLbl="parChTrans1D2" presStyleIdx="0" presStyleCnt="1"/>
      <dgm:spPr/>
      <dgm:t>
        <a:bodyPr/>
        <a:lstStyle/>
        <a:p>
          <a:endParaRPr lang="ru-RU"/>
        </a:p>
      </dgm:t>
    </dgm:pt>
    <dgm:pt modelId="{EE0B851C-E0F5-4F98-BEDD-A18FAFA200A1}" type="pres">
      <dgm:prSet presAssocID="{C3A2E9A1-19D3-43EF-818B-B0F6C765700F}" presName="extraNode" presStyleLbl="node1" presStyleIdx="0" presStyleCnt="3"/>
      <dgm:spPr/>
    </dgm:pt>
    <dgm:pt modelId="{CDBA9ACA-709E-4263-AACE-67D787CBAE00}" type="pres">
      <dgm:prSet presAssocID="{C3A2E9A1-19D3-43EF-818B-B0F6C765700F}" presName="dstNode" presStyleLbl="node1" presStyleIdx="0" presStyleCnt="3"/>
      <dgm:spPr/>
    </dgm:pt>
    <dgm:pt modelId="{D361FE1C-06AE-4E82-80CF-92FE81D8E4E8}" type="pres">
      <dgm:prSet presAssocID="{0BFCDB8D-9A96-408F-9F99-0F093CECF9DF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C82133-11C5-4706-B181-296356701C38}" type="pres">
      <dgm:prSet presAssocID="{0BFCDB8D-9A96-408F-9F99-0F093CECF9DF}" presName="accent_1" presStyleCnt="0"/>
      <dgm:spPr/>
    </dgm:pt>
    <dgm:pt modelId="{E8615D26-8F1B-4330-9688-5126437F7EBE}" type="pres">
      <dgm:prSet presAssocID="{0BFCDB8D-9A96-408F-9F99-0F093CECF9DF}" presName="accentRepeatNode" presStyleLbl="solidFgAcc1" presStyleIdx="0" presStyleCnt="3"/>
      <dgm:spPr/>
    </dgm:pt>
    <dgm:pt modelId="{AAF17495-2B8F-4D69-BE09-B08A653E2549}" type="pres">
      <dgm:prSet presAssocID="{52254326-AA4F-4502-83F6-054940F5034C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71EB21-6D2F-4CB0-AAB8-9F45BAB31EAE}" type="pres">
      <dgm:prSet presAssocID="{52254326-AA4F-4502-83F6-054940F5034C}" presName="accent_2" presStyleCnt="0"/>
      <dgm:spPr/>
    </dgm:pt>
    <dgm:pt modelId="{E459405B-850B-4BB8-A53A-898657025F7B}" type="pres">
      <dgm:prSet presAssocID="{52254326-AA4F-4502-83F6-054940F5034C}" presName="accentRepeatNode" presStyleLbl="solidFgAcc1" presStyleIdx="1" presStyleCnt="3"/>
      <dgm:spPr/>
    </dgm:pt>
    <dgm:pt modelId="{EF119411-6C27-4ED1-8E8E-6E25DEDF7AFA}" type="pres">
      <dgm:prSet presAssocID="{94B0DDF0-13E4-42EE-8E14-8129918C57D5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CE25B3-AABB-4687-9EF1-C64800129498}" type="pres">
      <dgm:prSet presAssocID="{94B0DDF0-13E4-42EE-8E14-8129918C57D5}" presName="accent_3" presStyleCnt="0"/>
      <dgm:spPr/>
    </dgm:pt>
    <dgm:pt modelId="{1AFAEE10-91C9-4DF7-9CC6-89660D730790}" type="pres">
      <dgm:prSet presAssocID="{94B0DDF0-13E4-42EE-8E14-8129918C57D5}" presName="accentRepeatNode" presStyleLbl="solidFgAcc1" presStyleIdx="2" presStyleCnt="3"/>
      <dgm:spPr/>
    </dgm:pt>
  </dgm:ptLst>
  <dgm:cxnLst>
    <dgm:cxn modelId="{C07D190C-9B66-4D46-B93F-1AD733BE3D15}" srcId="{C3A2E9A1-19D3-43EF-818B-B0F6C765700F}" destId="{0BFCDB8D-9A96-408F-9F99-0F093CECF9DF}" srcOrd="0" destOrd="0" parTransId="{8DB88D2F-734D-45E4-93E3-B2CDF897C7C9}" sibTransId="{151E8B66-5790-4134-AD71-F0C26161CFFD}"/>
    <dgm:cxn modelId="{0725664E-0242-436F-8E8F-EFD2D56EF46B}" type="presOf" srcId="{52254326-AA4F-4502-83F6-054940F5034C}" destId="{AAF17495-2B8F-4D69-BE09-B08A653E2549}" srcOrd="0" destOrd="0" presId="urn:microsoft.com/office/officeart/2008/layout/VerticalCurvedList"/>
    <dgm:cxn modelId="{B0B98702-EB04-446B-A5BD-8D450CE36066}" type="presOf" srcId="{151E8B66-5790-4134-AD71-F0C26161CFFD}" destId="{FF0B48EC-3185-4B93-AD97-2D5AAB1263B5}" srcOrd="0" destOrd="0" presId="urn:microsoft.com/office/officeart/2008/layout/VerticalCurvedList"/>
    <dgm:cxn modelId="{1843C59F-DB58-4CC6-88D0-A295CAE08B39}" srcId="{C3A2E9A1-19D3-43EF-818B-B0F6C765700F}" destId="{94B0DDF0-13E4-42EE-8E14-8129918C57D5}" srcOrd="2" destOrd="0" parTransId="{ABFF032D-81E4-49B0-8DFC-F52F60C7ABA7}" sibTransId="{697FA6BE-118E-4676-9252-713CADABF2CD}"/>
    <dgm:cxn modelId="{F616F8C6-18B3-4350-AF58-9BEF4084B1F4}" type="presOf" srcId="{94B0DDF0-13E4-42EE-8E14-8129918C57D5}" destId="{EF119411-6C27-4ED1-8E8E-6E25DEDF7AFA}" srcOrd="0" destOrd="0" presId="urn:microsoft.com/office/officeart/2008/layout/VerticalCurvedList"/>
    <dgm:cxn modelId="{9CA0946D-7AC5-42C1-B83C-717E217F7651}" type="presOf" srcId="{C3A2E9A1-19D3-43EF-818B-B0F6C765700F}" destId="{8583C326-32F4-41F3-A475-35B8438DC237}" srcOrd="0" destOrd="0" presId="urn:microsoft.com/office/officeart/2008/layout/VerticalCurvedList"/>
    <dgm:cxn modelId="{3776EEAF-DC5A-4895-A07F-785C98E5974A}" type="presOf" srcId="{0BFCDB8D-9A96-408F-9F99-0F093CECF9DF}" destId="{D361FE1C-06AE-4E82-80CF-92FE81D8E4E8}" srcOrd="0" destOrd="0" presId="urn:microsoft.com/office/officeart/2008/layout/VerticalCurvedList"/>
    <dgm:cxn modelId="{B841FE54-2569-4925-A889-20FD9B675C67}" srcId="{C3A2E9A1-19D3-43EF-818B-B0F6C765700F}" destId="{52254326-AA4F-4502-83F6-054940F5034C}" srcOrd="1" destOrd="0" parTransId="{E2FA44F5-2C5F-4139-AA93-905C507C872C}" sibTransId="{342377B6-21D0-4BA4-ACE7-A5414272D15E}"/>
    <dgm:cxn modelId="{CF2FD32E-2492-4188-941E-3F1F720CD3C0}" type="presParOf" srcId="{8583C326-32F4-41F3-A475-35B8438DC237}" destId="{DFE9845C-69D2-4DC7-AD2D-8D3FA9FBDA4E}" srcOrd="0" destOrd="0" presId="urn:microsoft.com/office/officeart/2008/layout/VerticalCurvedList"/>
    <dgm:cxn modelId="{AA9F37C0-3FFE-470A-8CCA-CA73E90A00CD}" type="presParOf" srcId="{DFE9845C-69D2-4DC7-AD2D-8D3FA9FBDA4E}" destId="{D6445E0D-4F12-4B14-A276-16B5D4F66B9F}" srcOrd="0" destOrd="0" presId="urn:microsoft.com/office/officeart/2008/layout/VerticalCurvedList"/>
    <dgm:cxn modelId="{C1D82926-CC12-4772-9FDD-A6F3C935B206}" type="presParOf" srcId="{D6445E0D-4F12-4B14-A276-16B5D4F66B9F}" destId="{32C4DBD6-024C-4828-AA35-08513CC5EB97}" srcOrd="0" destOrd="0" presId="urn:microsoft.com/office/officeart/2008/layout/VerticalCurvedList"/>
    <dgm:cxn modelId="{B2108362-EC9D-4EA5-8798-F76A05195EB7}" type="presParOf" srcId="{D6445E0D-4F12-4B14-A276-16B5D4F66B9F}" destId="{FF0B48EC-3185-4B93-AD97-2D5AAB1263B5}" srcOrd="1" destOrd="0" presId="urn:microsoft.com/office/officeart/2008/layout/VerticalCurvedList"/>
    <dgm:cxn modelId="{4C09B9CA-96C3-40B2-82D6-A09F5486343A}" type="presParOf" srcId="{D6445E0D-4F12-4B14-A276-16B5D4F66B9F}" destId="{EE0B851C-E0F5-4F98-BEDD-A18FAFA200A1}" srcOrd="2" destOrd="0" presId="urn:microsoft.com/office/officeart/2008/layout/VerticalCurvedList"/>
    <dgm:cxn modelId="{B5B0F7B3-5893-44E8-B152-EEBE08BEEF02}" type="presParOf" srcId="{D6445E0D-4F12-4B14-A276-16B5D4F66B9F}" destId="{CDBA9ACA-709E-4263-AACE-67D787CBAE00}" srcOrd="3" destOrd="0" presId="urn:microsoft.com/office/officeart/2008/layout/VerticalCurvedList"/>
    <dgm:cxn modelId="{9F8AC8C3-C0BF-4E33-9E9A-815607C1AA59}" type="presParOf" srcId="{DFE9845C-69D2-4DC7-AD2D-8D3FA9FBDA4E}" destId="{D361FE1C-06AE-4E82-80CF-92FE81D8E4E8}" srcOrd="1" destOrd="0" presId="urn:microsoft.com/office/officeart/2008/layout/VerticalCurvedList"/>
    <dgm:cxn modelId="{F439DAF4-A37E-482A-AC9D-C7EA705B6DFB}" type="presParOf" srcId="{DFE9845C-69D2-4DC7-AD2D-8D3FA9FBDA4E}" destId="{2EC82133-11C5-4706-B181-296356701C38}" srcOrd="2" destOrd="0" presId="urn:microsoft.com/office/officeart/2008/layout/VerticalCurvedList"/>
    <dgm:cxn modelId="{C6379A1C-BE85-4E88-A059-1BF1424AE847}" type="presParOf" srcId="{2EC82133-11C5-4706-B181-296356701C38}" destId="{E8615D26-8F1B-4330-9688-5126437F7EBE}" srcOrd="0" destOrd="0" presId="urn:microsoft.com/office/officeart/2008/layout/VerticalCurvedList"/>
    <dgm:cxn modelId="{7EC40D31-B961-4C67-B21F-59991C9A5D3B}" type="presParOf" srcId="{DFE9845C-69D2-4DC7-AD2D-8D3FA9FBDA4E}" destId="{AAF17495-2B8F-4D69-BE09-B08A653E2549}" srcOrd="3" destOrd="0" presId="urn:microsoft.com/office/officeart/2008/layout/VerticalCurvedList"/>
    <dgm:cxn modelId="{3BFCEF28-71F6-4366-B612-C91AA6766E58}" type="presParOf" srcId="{DFE9845C-69D2-4DC7-AD2D-8D3FA9FBDA4E}" destId="{D871EB21-6D2F-4CB0-AAB8-9F45BAB31EAE}" srcOrd="4" destOrd="0" presId="urn:microsoft.com/office/officeart/2008/layout/VerticalCurvedList"/>
    <dgm:cxn modelId="{2B8C877B-E616-476B-9EC3-C544F95B5FD2}" type="presParOf" srcId="{D871EB21-6D2F-4CB0-AAB8-9F45BAB31EAE}" destId="{E459405B-850B-4BB8-A53A-898657025F7B}" srcOrd="0" destOrd="0" presId="urn:microsoft.com/office/officeart/2008/layout/VerticalCurvedList"/>
    <dgm:cxn modelId="{A22B3926-E080-4C10-A9F3-FB896714B38D}" type="presParOf" srcId="{DFE9845C-69D2-4DC7-AD2D-8D3FA9FBDA4E}" destId="{EF119411-6C27-4ED1-8E8E-6E25DEDF7AFA}" srcOrd="5" destOrd="0" presId="urn:microsoft.com/office/officeart/2008/layout/VerticalCurvedList"/>
    <dgm:cxn modelId="{884C9CAC-1220-4264-9AAD-407BA2CD4B47}" type="presParOf" srcId="{DFE9845C-69D2-4DC7-AD2D-8D3FA9FBDA4E}" destId="{FECE25B3-AABB-4687-9EF1-C64800129498}" srcOrd="6" destOrd="0" presId="urn:microsoft.com/office/officeart/2008/layout/VerticalCurvedList"/>
    <dgm:cxn modelId="{451EA899-D167-42B1-94DE-C624BD5DC551}" type="presParOf" srcId="{FECE25B3-AABB-4687-9EF1-C64800129498}" destId="{1AFAEE10-91C9-4DF7-9CC6-89660D73079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0B48EC-3185-4B93-AD97-2D5AAB1263B5}">
      <dsp:nvSpPr>
        <dsp:cNvPr id="0" name=""/>
        <dsp:cNvSpPr/>
      </dsp:nvSpPr>
      <dsp:spPr>
        <a:xfrm>
          <a:off x="-3191521" y="-491143"/>
          <a:ext cx="3806374" cy="3806374"/>
        </a:xfrm>
        <a:prstGeom prst="blockArc">
          <a:avLst>
            <a:gd name="adj1" fmla="val 18900000"/>
            <a:gd name="adj2" fmla="val 2700000"/>
            <a:gd name="adj3" fmla="val 567"/>
          </a:avLst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61FE1C-06AE-4E82-80CF-92FE81D8E4E8}">
      <dsp:nvSpPr>
        <dsp:cNvPr id="0" name=""/>
        <dsp:cNvSpPr/>
      </dsp:nvSpPr>
      <dsp:spPr>
        <a:xfrm>
          <a:off x="395352" y="282408"/>
          <a:ext cx="3553148" cy="56481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8324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Портфолио</a:t>
          </a:r>
          <a:endParaRPr lang="ru-RU" sz="2700" kern="1200" dirty="0"/>
        </a:p>
      </dsp:txBody>
      <dsp:txXfrm>
        <a:off x="395352" y="282408"/>
        <a:ext cx="3553148" cy="564817"/>
      </dsp:txXfrm>
    </dsp:sp>
    <dsp:sp modelId="{E8615D26-8F1B-4330-9688-5126437F7EBE}">
      <dsp:nvSpPr>
        <dsp:cNvPr id="0" name=""/>
        <dsp:cNvSpPr/>
      </dsp:nvSpPr>
      <dsp:spPr>
        <a:xfrm>
          <a:off x="42341" y="211806"/>
          <a:ext cx="706022" cy="7060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AF17495-2B8F-4D69-BE09-B08A653E2549}">
      <dsp:nvSpPr>
        <dsp:cNvPr id="0" name=""/>
        <dsp:cNvSpPr/>
      </dsp:nvSpPr>
      <dsp:spPr>
        <a:xfrm>
          <a:off x="600663" y="1129635"/>
          <a:ext cx="3347836" cy="564817"/>
        </a:xfrm>
        <a:prstGeom prst="rect">
          <a:avLst/>
        </a:prstGeom>
        <a:gradFill rotWithShape="0">
          <a:gsLst>
            <a:gs pos="0">
              <a:schemeClr val="accent2">
                <a:hueOff val="-6750035"/>
                <a:satOff val="-50000"/>
                <a:lumOff val="1333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6750035"/>
                <a:satOff val="-50000"/>
                <a:lumOff val="1333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6750035"/>
                <a:satOff val="-50000"/>
                <a:lumOff val="1333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8324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Творческий отчет</a:t>
          </a:r>
          <a:endParaRPr lang="ru-RU" sz="2700" kern="1200" dirty="0"/>
        </a:p>
      </dsp:txBody>
      <dsp:txXfrm>
        <a:off x="600663" y="1129635"/>
        <a:ext cx="3347836" cy="564817"/>
      </dsp:txXfrm>
    </dsp:sp>
    <dsp:sp modelId="{E459405B-850B-4BB8-A53A-898657025F7B}">
      <dsp:nvSpPr>
        <dsp:cNvPr id="0" name=""/>
        <dsp:cNvSpPr/>
      </dsp:nvSpPr>
      <dsp:spPr>
        <a:xfrm>
          <a:off x="247652" y="1059033"/>
          <a:ext cx="706022" cy="7060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6750035"/>
              <a:satOff val="-50000"/>
              <a:lumOff val="1333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F119411-6C27-4ED1-8E8E-6E25DEDF7AFA}">
      <dsp:nvSpPr>
        <dsp:cNvPr id="0" name=""/>
        <dsp:cNvSpPr/>
      </dsp:nvSpPr>
      <dsp:spPr>
        <a:xfrm>
          <a:off x="395352" y="1976861"/>
          <a:ext cx="3553148" cy="564817"/>
        </a:xfrm>
        <a:prstGeom prst="rect">
          <a:avLst/>
        </a:prstGeom>
        <a:gradFill rotWithShape="0">
          <a:gsLst>
            <a:gs pos="0">
              <a:schemeClr val="accent2">
                <a:hueOff val="-13500070"/>
                <a:satOff val="-100000"/>
                <a:lumOff val="2666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3500070"/>
                <a:satOff val="-100000"/>
                <a:lumOff val="2666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3500070"/>
                <a:satOff val="-100000"/>
                <a:lumOff val="2666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8324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Мастер -класс</a:t>
          </a:r>
          <a:endParaRPr lang="ru-RU" sz="2700" kern="1200" dirty="0"/>
        </a:p>
      </dsp:txBody>
      <dsp:txXfrm>
        <a:off x="395352" y="1976861"/>
        <a:ext cx="3553148" cy="564817"/>
      </dsp:txXfrm>
    </dsp:sp>
    <dsp:sp modelId="{1AFAEE10-91C9-4DF7-9CC6-89660D730790}">
      <dsp:nvSpPr>
        <dsp:cNvPr id="0" name=""/>
        <dsp:cNvSpPr/>
      </dsp:nvSpPr>
      <dsp:spPr>
        <a:xfrm>
          <a:off x="42341" y="1906259"/>
          <a:ext cx="706022" cy="7060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3500070"/>
              <a:satOff val="-100000"/>
              <a:lumOff val="2666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0B48EC-3185-4B93-AD97-2D5AAB1263B5}">
      <dsp:nvSpPr>
        <dsp:cNvPr id="0" name=""/>
        <dsp:cNvSpPr/>
      </dsp:nvSpPr>
      <dsp:spPr>
        <a:xfrm>
          <a:off x="-3191521" y="-491143"/>
          <a:ext cx="3806374" cy="3806374"/>
        </a:xfrm>
        <a:prstGeom prst="blockArc">
          <a:avLst>
            <a:gd name="adj1" fmla="val 18900000"/>
            <a:gd name="adj2" fmla="val 2700000"/>
            <a:gd name="adj3" fmla="val 567"/>
          </a:avLst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61FE1C-06AE-4E82-80CF-92FE81D8E4E8}">
      <dsp:nvSpPr>
        <dsp:cNvPr id="0" name=""/>
        <dsp:cNvSpPr/>
      </dsp:nvSpPr>
      <dsp:spPr>
        <a:xfrm>
          <a:off x="395352" y="282408"/>
          <a:ext cx="3553148" cy="56481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8324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Творческая мастерская</a:t>
          </a:r>
          <a:endParaRPr lang="ru-RU" sz="1700" kern="1200" dirty="0"/>
        </a:p>
      </dsp:txBody>
      <dsp:txXfrm>
        <a:off x="395352" y="282408"/>
        <a:ext cx="3553148" cy="564817"/>
      </dsp:txXfrm>
    </dsp:sp>
    <dsp:sp modelId="{E8615D26-8F1B-4330-9688-5126437F7EBE}">
      <dsp:nvSpPr>
        <dsp:cNvPr id="0" name=""/>
        <dsp:cNvSpPr/>
      </dsp:nvSpPr>
      <dsp:spPr>
        <a:xfrm>
          <a:off x="42341" y="211806"/>
          <a:ext cx="706022" cy="7060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AF17495-2B8F-4D69-BE09-B08A653E2549}">
      <dsp:nvSpPr>
        <dsp:cNvPr id="0" name=""/>
        <dsp:cNvSpPr/>
      </dsp:nvSpPr>
      <dsp:spPr>
        <a:xfrm>
          <a:off x="600663" y="1129635"/>
          <a:ext cx="3347836" cy="564817"/>
        </a:xfrm>
        <a:prstGeom prst="rect">
          <a:avLst/>
        </a:prstGeom>
        <a:gradFill rotWithShape="0">
          <a:gsLst>
            <a:gs pos="0">
              <a:schemeClr val="accent2">
                <a:hueOff val="-6750035"/>
                <a:satOff val="-50000"/>
                <a:lumOff val="1333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6750035"/>
                <a:satOff val="-50000"/>
                <a:lumOff val="1333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6750035"/>
                <a:satOff val="-50000"/>
                <a:lumOff val="1333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8324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Педагогический проект</a:t>
          </a:r>
          <a:endParaRPr lang="ru-RU" sz="1700" kern="1200" dirty="0"/>
        </a:p>
      </dsp:txBody>
      <dsp:txXfrm>
        <a:off x="600663" y="1129635"/>
        <a:ext cx="3347836" cy="564817"/>
      </dsp:txXfrm>
    </dsp:sp>
    <dsp:sp modelId="{E459405B-850B-4BB8-A53A-898657025F7B}">
      <dsp:nvSpPr>
        <dsp:cNvPr id="0" name=""/>
        <dsp:cNvSpPr/>
      </dsp:nvSpPr>
      <dsp:spPr>
        <a:xfrm>
          <a:off x="247652" y="1059033"/>
          <a:ext cx="706022" cy="7060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6750035"/>
              <a:satOff val="-50000"/>
              <a:lumOff val="1333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F119411-6C27-4ED1-8E8E-6E25DEDF7AFA}">
      <dsp:nvSpPr>
        <dsp:cNvPr id="0" name=""/>
        <dsp:cNvSpPr/>
      </dsp:nvSpPr>
      <dsp:spPr>
        <a:xfrm>
          <a:off x="395352" y="1976861"/>
          <a:ext cx="3553148" cy="564817"/>
        </a:xfrm>
        <a:prstGeom prst="rect">
          <a:avLst/>
        </a:prstGeom>
        <a:gradFill rotWithShape="0">
          <a:gsLst>
            <a:gs pos="0">
              <a:schemeClr val="accent2">
                <a:hueOff val="-13500070"/>
                <a:satOff val="-100000"/>
                <a:lumOff val="2666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3500070"/>
                <a:satOff val="-100000"/>
                <a:lumOff val="2666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3500070"/>
                <a:satOff val="-100000"/>
                <a:lumOff val="2666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8324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Отчет и презентация о инновационной деятельности</a:t>
          </a:r>
          <a:endParaRPr lang="ru-RU" sz="1700" kern="1200" dirty="0"/>
        </a:p>
      </dsp:txBody>
      <dsp:txXfrm>
        <a:off x="395352" y="1976861"/>
        <a:ext cx="3553148" cy="564817"/>
      </dsp:txXfrm>
    </dsp:sp>
    <dsp:sp modelId="{1AFAEE10-91C9-4DF7-9CC6-89660D730790}">
      <dsp:nvSpPr>
        <dsp:cNvPr id="0" name=""/>
        <dsp:cNvSpPr/>
      </dsp:nvSpPr>
      <dsp:spPr>
        <a:xfrm>
          <a:off x="42341" y="1906259"/>
          <a:ext cx="706022" cy="70602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3500070"/>
              <a:satOff val="-100000"/>
              <a:lumOff val="2666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ru-RU" smtClean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39" name="Arc 3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828800"/>
            <a:ext cx="45720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4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dt" sz="quarter" idx="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08B2350-A591-469C-8067-E439CE87511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6061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DF22B-CA6D-45F8-A7BB-25DB700E29FC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341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A3DB4-921D-44DB-9FF2-98A2C3C2851C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350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B5936-2A8A-46A8-A017-F61C96F4768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081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22F6A-7CFE-41BE-8CF8-26E7A9A3584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7768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5F86B-8F33-4977-9D83-57813DC508B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4247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F2236-6A03-4414-8334-BB5A5FDB514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9169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3EBE2-71DC-40C6-86B0-7480654B45B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688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 userDrawn="1"/>
        </p:nvSpPr>
        <p:spPr bwMode="auto">
          <a:xfrm>
            <a:off x="179512" y="6507342"/>
            <a:ext cx="150874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14F67-F590-4C6D-A03A-81D48EF1005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4741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DE3C0-B1FD-4692-AEC6-AFAFDBA1AC2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656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508115-0071-4EA1-8D18-1C808B25A640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9213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ru-RU" smtClean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39" name="Arc 3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828800"/>
            <a:ext cx="45720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4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dt" sz="quarter" idx="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08B2350-A591-469C-8067-E439CE87511A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0071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DF22B-CA6D-45F8-A7BB-25DB700E29FC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475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A3DB4-921D-44DB-9FF2-98A2C3C2851C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2564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B5936-2A8A-46A8-A017-F61C96F4768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8029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22F6A-7CFE-41BE-8CF8-26E7A9A35843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4709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5F86B-8F33-4977-9D83-57813DC508BD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3528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F2236-6A03-4414-8334-BB5A5FDB514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079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3EBE2-71DC-40C6-86B0-7480654B45B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120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14F67-F590-4C6D-A03A-81D48EF10058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7891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DE3C0-B1FD-4692-AEC6-AFAFDBA1AC2B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6959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508115-0071-4EA1-8D18-1C808B25A640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7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79512" y="188640"/>
            <a:ext cx="1512168" cy="65527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1835696" y="188640"/>
            <a:ext cx="7147126" cy="6526508"/>
          </a:xfrm>
          <a:prstGeom prst="rect">
            <a:avLst/>
          </a:prstGeom>
          <a:blipFill>
            <a:blip r:embed="rId13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solidFill>
              <a:schemeClr val="accent3">
                <a:lumMod val="75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7524328" y="0"/>
            <a:ext cx="16196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2" name="Picture 4" descr="http://www.playcast.ru/uploads/2015/02/09/12027652.png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79511" y="332657"/>
            <a:ext cx="3235649" cy="6408712"/>
          </a:xfrm>
          <a:prstGeom prst="rect">
            <a:avLst/>
          </a:prstGeom>
          <a:noFill/>
        </p:spPr>
      </p:pic>
      <p:pic>
        <p:nvPicPr>
          <p:cNvPr id="45" name="Picture 4" descr="http://img-fotki.yandex.ru/get/5409/47407354.274/0_8e961_2109d486_S.png"/>
          <p:cNvPicPr>
            <a:picLocks noChangeAspect="1" noChangeArrowheads="1"/>
          </p:cNvPicPr>
          <p:nvPr userDrawn="1"/>
        </p:nvPicPr>
        <p:blipFill>
          <a:blip r:embed="rId15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24328" y="5733256"/>
            <a:ext cx="1428750" cy="89535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rc 2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E4494A-70AB-444F-9875-834382464272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5255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anose="020B0606020202030204" pitchFamily="34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anose="020B0606020202030204" pitchFamily="34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anose="020B0606020202030204" pitchFamily="34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anose="020B0606020202030204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anose="020B0606020202030204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anose="020B0606020202030204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anose="020B0606020202030204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anose="020B0606020202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anose="05000000000000000000" pitchFamily="2" charset="2"/>
        <a:buChar char="u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«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rc 2"/>
          <p:cNvSpPr>
            <a:spLocks/>
          </p:cNvSpPr>
          <p:nvPr/>
        </p:nvSpPr>
        <p:spPr bwMode="auto">
          <a:xfrm>
            <a:off x="0" y="842963"/>
            <a:ext cx="2897188" cy="60150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E4494A-70AB-444F-9875-834382464272}" type="slidenum">
              <a:rPr lang="ru-RU" alt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33749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anose="020B0606020202030204" pitchFamily="34" charset="0"/>
        </a:defRPr>
      </a:lvl2pPr>
      <a:lvl3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anose="020B0606020202030204" pitchFamily="34" charset="0"/>
        </a:defRPr>
      </a:lvl3pPr>
      <a:lvl4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anose="020B0606020202030204" pitchFamily="34" charset="0"/>
        </a:defRPr>
      </a:lvl4pPr>
      <a:lvl5pPr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anose="020B0606020202030204" pitchFamily="34" charset="0"/>
        </a:defRPr>
      </a:lvl5pPr>
      <a:lvl6pPr marL="4572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anose="020B0606020202030204" pitchFamily="34" charset="0"/>
        </a:defRPr>
      </a:lvl6pPr>
      <a:lvl7pPr marL="9144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anose="020B0606020202030204" pitchFamily="34" charset="0"/>
        </a:defRPr>
      </a:lvl7pPr>
      <a:lvl8pPr marL="13716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anose="020B0606020202030204" pitchFamily="34" charset="0"/>
        </a:defRPr>
      </a:lvl8pPr>
      <a:lvl9pPr marL="1828800" algn="l" rtl="0" fontAlgn="base">
        <a:lnSpc>
          <a:spcPct val="70000"/>
        </a:lnSpc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Arial Narrow" panose="020B0606020202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anose="05000000000000000000" pitchFamily="2" charset="2"/>
        <a:buChar char="u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«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691680" y="908720"/>
            <a:ext cx="7200799" cy="5470866"/>
            <a:chOff x="2062116" y="1009296"/>
            <a:chExt cx="6248654" cy="5759734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187089" y="1009296"/>
              <a:ext cx="6123681" cy="30134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Индивидуальный образовательный маршрут педагога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062116" y="6088572"/>
              <a:ext cx="5084703" cy="6804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МБДОУ «Д/сад № 48» г. Ачинска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2017г.</a:t>
              </a:r>
              <a:endParaRPr lang="ru-RU" dirty="0">
                <a:solidFill>
                  <a:schemeClr val="accent3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1988840"/>
            <a:ext cx="763284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solidFill>
                  <a:schemeClr val="bg1"/>
                </a:solidFill>
              </a:rPr>
              <a:t>Психолого-педагогическое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Изучение и  систематизация материалов методической, педагогической и психологической литературы.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Повышение педагогической квалификации, переосмысление содержания своей работы в свете инновационных технологий обучения.</a:t>
            </a:r>
          </a:p>
          <a:p>
            <a:pPr algn="just"/>
            <a:endParaRPr lang="ru-RU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38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1988840"/>
            <a:ext cx="763284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solidFill>
                  <a:schemeClr val="bg1"/>
                </a:solidFill>
              </a:rPr>
              <a:t>Методическое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Совершенствовать знания содержания системно-</a:t>
            </a:r>
            <a:r>
              <a:rPr lang="ru-RU" sz="1600" i="1" dirty="0" err="1" smtClean="0">
                <a:solidFill>
                  <a:schemeClr val="bg1"/>
                </a:solidFill>
              </a:rPr>
              <a:t>деятельностного</a:t>
            </a:r>
            <a:r>
              <a:rPr lang="ru-RU" sz="1600" i="1" dirty="0" smtClean="0">
                <a:solidFill>
                  <a:schemeClr val="bg1"/>
                </a:solidFill>
              </a:rPr>
              <a:t> подхода.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Знакомиться с новыми формами, методами и приёмами воспитания и обучения.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Повышение своего уровня педагогического мастерства на МО.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Изучать опыт работы лучших педагогов ДОО, города, региона через Интернет.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Знакомиться с содержанием работы с детьми ОВЗ.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Посещать НОД проводимые коллегами и участвовать в обмене опытом.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Периодически проводить самоанализ профессиональной деятельности.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Внедрять в педагогический процесс новые формы индивидуализации.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Посещение семинаров. Выступление перед коллегами на МО, педсоветах, конференциях.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Обобщение и распространение собственного педагогического опыта.</a:t>
            </a:r>
          </a:p>
          <a:p>
            <a:pPr marL="457200" indent="-457200" algn="just">
              <a:buFont typeface="+mj-lt"/>
              <a:buAutoNum type="arabicPeriod"/>
            </a:pPr>
            <a:endParaRPr lang="ru-RU" sz="1600" i="1" dirty="0" smtClean="0">
              <a:solidFill>
                <a:schemeClr val="bg1"/>
              </a:solidFill>
            </a:endParaRPr>
          </a:p>
          <a:p>
            <a:pPr algn="just"/>
            <a:endParaRPr lang="ru-RU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65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1700808"/>
            <a:ext cx="763284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solidFill>
                  <a:schemeClr val="bg1"/>
                </a:solidFill>
              </a:rPr>
              <a:t>Информационно-компьютерные технологии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Изучать информационно-компьютерные технологии и внедрять их в педагогический процесс.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Совершенствовать навыки работы на компьютере.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Создать персональный сайт и ежемесячно его пополнять.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Создать электронную почту для контакта с единомышленниками.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Освоение новых компьютерных программ и ТСО (мультимедийный проектор).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Составление мультимедийных презентаций о работе.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Сбор и анализ в Интернете информации по обучению, педагогике и психологии.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Разработать комплект сценариев с применением информационных технологий и формировать копилку методических материалов.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Разработать пакет тестового материала в электронном виде.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Разработать комплект тематических занятий, родительских собраний, внеклассных мероприятий в электронном варианте и использовать их в процессе воспитательной работы.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Участие в конкурсах в Интернете.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Помещение своих разработок на сайтах в Интернете.</a:t>
            </a:r>
          </a:p>
          <a:p>
            <a:pPr marL="457200" indent="-457200" algn="just">
              <a:buFont typeface="+mj-lt"/>
              <a:buAutoNum type="arabicPeriod"/>
            </a:pPr>
            <a:endParaRPr lang="ru-RU" sz="1600" i="1" dirty="0" smtClean="0">
              <a:solidFill>
                <a:schemeClr val="bg1"/>
              </a:solidFill>
            </a:endParaRPr>
          </a:p>
          <a:p>
            <a:pPr algn="just"/>
            <a:endParaRPr lang="ru-RU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50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1700808"/>
            <a:ext cx="763284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solidFill>
                  <a:schemeClr val="bg1"/>
                </a:solidFill>
              </a:rPr>
              <a:t>Охрана здоровья</a:t>
            </a:r>
          </a:p>
          <a:p>
            <a:pPr algn="just"/>
            <a:r>
              <a:rPr lang="ru-RU" sz="1600" i="1" dirty="0" smtClean="0">
                <a:solidFill>
                  <a:schemeClr val="bg1"/>
                </a:solidFill>
              </a:rPr>
              <a:t>Внедрять </a:t>
            </a:r>
            <a:r>
              <a:rPr lang="ru-RU" sz="1600" i="1" dirty="0" err="1" smtClean="0">
                <a:solidFill>
                  <a:schemeClr val="bg1"/>
                </a:solidFill>
              </a:rPr>
              <a:t>здоровьесберегающие</a:t>
            </a:r>
            <a:r>
              <a:rPr lang="ru-RU" sz="1600" i="1" dirty="0" smtClean="0">
                <a:solidFill>
                  <a:schemeClr val="bg1"/>
                </a:solidFill>
              </a:rPr>
              <a:t> технологии.</a:t>
            </a:r>
          </a:p>
          <a:p>
            <a:pPr algn="just"/>
            <a:endParaRPr lang="ru-RU" sz="1600" i="1" dirty="0">
              <a:solidFill>
                <a:schemeClr val="bg1"/>
              </a:solidFill>
            </a:endParaRPr>
          </a:p>
          <a:p>
            <a:pPr algn="just"/>
            <a:endParaRPr lang="ru-RU" sz="1600" i="1" dirty="0" smtClean="0">
              <a:solidFill>
                <a:schemeClr val="bg1"/>
              </a:solidFill>
            </a:endParaRPr>
          </a:p>
          <a:p>
            <a:pPr algn="just"/>
            <a:endParaRPr lang="ru-RU" sz="1600" i="1" dirty="0">
              <a:solidFill>
                <a:schemeClr val="bg1"/>
              </a:solidFill>
            </a:endParaRPr>
          </a:p>
          <a:p>
            <a:pPr algn="just"/>
            <a:endParaRPr lang="ru-RU" sz="1600" i="1" dirty="0" smtClean="0">
              <a:solidFill>
                <a:schemeClr val="bg1"/>
              </a:solidFill>
            </a:endParaRPr>
          </a:p>
          <a:p>
            <a:pPr algn="just"/>
            <a:endParaRPr lang="ru-RU" sz="1600" i="1" dirty="0">
              <a:solidFill>
                <a:schemeClr val="bg1"/>
              </a:solidFill>
            </a:endParaRPr>
          </a:p>
          <a:p>
            <a:pPr algn="just"/>
            <a:endParaRPr lang="ru-RU" sz="1600" i="1" dirty="0" smtClean="0">
              <a:solidFill>
                <a:schemeClr val="bg1"/>
              </a:solidFill>
            </a:endParaRPr>
          </a:p>
          <a:p>
            <a:pPr algn="just"/>
            <a:endParaRPr lang="ru-RU" sz="1600" i="1" dirty="0">
              <a:solidFill>
                <a:schemeClr val="bg1"/>
              </a:solidFill>
            </a:endParaRPr>
          </a:p>
          <a:p>
            <a:pPr algn="just"/>
            <a:endParaRPr lang="ru-RU" sz="1600" i="1" dirty="0" smtClean="0">
              <a:solidFill>
                <a:schemeClr val="bg1"/>
              </a:solidFill>
            </a:endParaRPr>
          </a:p>
          <a:p>
            <a:pPr algn="just"/>
            <a:endParaRPr lang="ru-RU" sz="1600" i="1" dirty="0">
              <a:solidFill>
                <a:schemeClr val="bg1"/>
              </a:solidFill>
            </a:endParaRPr>
          </a:p>
          <a:p>
            <a:pPr algn="just"/>
            <a:r>
              <a:rPr lang="ru-RU" sz="2400" b="1" i="1" dirty="0" smtClean="0">
                <a:solidFill>
                  <a:schemeClr val="bg1"/>
                </a:solidFill>
              </a:rPr>
              <a:t>По каждому направлению определяются показатели, виды деятельности и сроки исполнения.</a:t>
            </a:r>
          </a:p>
          <a:p>
            <a:pPr algn="just"/>
            <a:endParaRPr lang="ru-RU" sz="1600" i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484784"/>
            <a:ext cx="3066643" cy="299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42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>
            <a:off x="1547813" y="333375"/>
            <a:ext cx="6840537" cy="1143000"/>
          </a:xfrm>
        </p:spPr>
        <p:txBody>
          <a:bodyPr/>
          <a:lstStyle/>
          <a:p>
            <a:pPr algn="ctr"/>
            <a:r>
              <a:rPr lang="ru-RU" altLang="ru-RU" sz="4400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Формы самообразовательной деятельности:</a:t>
            </a:r>
            <a:endParaRPr lang="ru-RU" altLang="ru-RU" sz="4400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060848"/>
            <a:ext cx="806489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chemeClr val="bg1"/>
                </a:solidFill>
              </a:rPr>
              <a:t>Курсы повышения квалификации;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chemeClr val="bg1"/>
                </a:solidFill>
              </a:rPr>
              <a:t>Методические практикумы в ДОО;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chemeClr val="bg1"/>
                </a:solidFill>
              </a:rPr>
              <a:t>Обсуждение специальной педагогической и психологической литературы;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chemeClr val="bg1"/>
                </a:solidFill>
              </a:rPr>
              <a:t>Подготовка к аттестации;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chemeClr val="bg1"/>
                </a:solidFill>
              </a:rPr>
              <a:t>Научно – практические конференции;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chemeClr val="bg1"/>
                </a:solidFill>
              </a:rPr>
              <a:t>Обобщение своего опыта работы и представление его в публикациях;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chemeClr val="bg1"/>
                </a:solidFill>
              </a:rPr>
              <a:t>Освоение информационных технологий образования и воспитания;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chemeClr val="bg1"/>
                </a:solidFill>
              </a:rPr>
              <a:t>Теоретические семинары по проблемам повышения качества образования и личностно- профессионального развития педагога;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chemeClr val="bg1"/>
                </a:solidFill>
              </a:rPr>
              <a:t>Обсуждение проблем самообразования на заседаниях методического совета, методических объединений воспитателей, в проблемных группах;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chemeClr val="bg1"/>
                </a:solidFill>
              </a:rPr>
              <a:t>Работа творческих мастерских;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dirty="0" smtClean="0">
                <a:solidFill>
                  <a:schemeClr val="bg1"/>
                </a:solidFill>
              </a:rPr>
              <a:t>Проведение самоанализа деятельности педагога за год, рефлексия своего опыта.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ru-RU" dirty="0" smtClean="0">
              <a:solidFill>
                <a:schemeClr val="bg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ru-RU" dirty="0" smtClean="0">
              <a:solidFill>
                <a:schemeClr val="bg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ru-RU" dirty="0" smtClean="0">
              <a:solidFill>
                <a:schemeClr val="bg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ru-RU" dirty="0" smtClean="0">
              <a:solidFill>
                <a:schemeClr val="bg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70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>
            <a:off x="1547813" y="333375"/>
            <a:ext cx="6840537" cy="1143000"/>
          </a:xfrm>
        </p:spPr>
        <p:txBody>
          <a:bodyPr/>
          <a:lstStyle/>
          <a:p>
            <a:pPr algn="ctr"/>
            <a:r>
              <a:rPr lang="ru-RU" altLang="ru-RU" sz="4400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Ожидаемые результаты:</a:t>
            </a:r>
            <a:endParaRPr lang="ru-RU" altLang="ru-RU" sz="4400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060848"/>
            <a:ext cx="835292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</a:rPr>
              <a:t>Повышение уровня педагогической компетенции;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</a:rPr>
              <a:t>Разработанные и изданные методические пособия, статьи, программы, сценарии и др.;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</a:rPr>
              <a:t>Разработка дидактических материалов, тестов, наглядностей;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</a:rPr>
              <a:t>Разработка и проведение НОД с включением инновационных технологий;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</a:rPr>
              <a:t>Проведение семинаров, конференций, мастер-классов.</a:t>
            </a:r>
          </a:p>
        </p:txBody>
      </p:sp>
    </p:spTree>
    <p:extLst>
      <p:ext uri="{BB962C8B-B14F-4D97-AF65-F5344CB8AC3E}">
        <p14:creationId xmlns:p14="http://schemas.microsoft.com/office/powerpoint/2010/main" val="370828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>
            <a:off x="1547813" y="333375"/>
            <a:ext cx="6840537" cy="1143000"/>
          </a:xfrm>
        </p:spPr>
        <p:txBody>
          <a:bodyPr/>
          <a:lstStyle/>
          <a:p>
            <a:pPr algn="ctr"/>
            <a:r>
              <a:rPr lang="ru-RU" altLang="ru-RU" sz="4400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Формы представления результатов педагогической деятельности:</a:t>
            </a:r>
            <a:endParaRPr lang="ru-RU" altLang="ru-RU" sz="4400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21152404"/>
              </p:ext>
            </p:extLst>
          </p:nvPr>
        </p:nvGraphicFramePr>
        <p:xfrm>
          <a:off x="755576" y="2348880"/>
          <a:ext cx="3984104" cy="2824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4085250731"/>
              </p:ext>
            </p:extLst>
          </p:nvPr>
        </p:nvGraphicFramePr>
        <p:xfrm>
          <a:off x="4716016" y="2348880"/>
          <a:ext cx="3984104" cy="2824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56408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>
            <a:off x="1547813" y="333375"/>
            <a:ext cx="6840537" cy="1143000"/>
          </a:xfrm>
        </p:spPr>
        <p:txBody>
          <a:bodyPr/>
          <a:lstStyle/>
          <a:p>
            <a:pPr algn="ctr"/>
            <a:r>
              <a:rPr lang="ru-RU" altLang="ru-RU" sz="6600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Пример оформления таблицы:</a:t>
            </a:r>
            <a:endParaRPr lang="ru-RU" altLang="ru-RU" sz="6600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140130"/>
              </p:ext>
            </p:extLst>
          </p:nvPr>
        </p:nvGraphicFramePr>
        <p:xfrm>
          <a:off x="683568" y="1916832"/>
          <a:ext cx="8208912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152128"/>
                <a:gridCol w="936104"/>
                <a:gridCol w="1800200"/>
                <a:gridCol w="1080120"/>
                <a:gridCol w="16561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Направление работы</a:t>
                      </a:r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Действия и мероприятия, проведенные в процессе работы над  темой</a:t>
                      </a:r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Сроки</a:t>
                      </a:r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Форма представления результата своей</a:t>
                      </a:r>
                      <a:r>
                        <a:rPr lang="ru-RU" sz="1200" b="0" baseline="0" dirty="0" smtClean="0"/>
                        <a:t> работы</a:t>
                      </a:r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Где, когда, кем заслушивается</a:t>
                      </a:r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Результаты проделанной работы. Отметка о выполнении</a:t>
                      </a:r>
                      <a:endParaRPr lang="ru-RU" sz="12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Профессиональное</a:t>
                      </a:r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1. Изучение </a:t>
                      </a:r>
                      <a:r>
                        <a:rPr lang="ru-RU" sz="1200" b="0" dirty="0" smtClean="0"/>
                        <a:t>ФГОС</a:t>
                      </a:r>
                      <a:r>
                        <a:rPr lang="ru-RU" sz="1200" b="0" baseline="0" dirty="0" smtClean="0"/>
                        <a:t> ДО</a:t>
                      </a:r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В течении года</a:t>
                      </a:r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Аукцион педагогических идей</a:t>
                      </a:r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Педсовет, </a:t>
                      </a:r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/>
                        <a:t>????</a:t>
                      </a:r>
                      <a:endParaRPr lang="ru-RU" sz="12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</a:t>
                      </a:r>
                      <a:r>
                        <a:rPr lang="ru-RU" sz="1200" baseline="0" dirty="0" smtClean="0"/>
                        <a:t> Разработка календарно – </a:t>
                      </a:r>
                      <a:r>
                        <a:rPr lang="ru-RU" sz="1200" baseline="0" dirty="0" err="1" smtClean="0"/>
                        <a:t>тематическогого</a:t>
                      </a:r>
                      <a:r>
                        <a:rPr lang="ru-RU" sz="1200" baseline="0" dirty="0" smtClean="0"/>
                        <a:t> плана в соответствии с требованиями ФГОС и реализуемой программы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Август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Творческий отчет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/>
                        <a:t>творческие отчеты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59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7200" dirty="0">
                <a:solidFill>
                  <a:schemeClr val="bg2"/>
                </a:solidFill>
                <a:latin typeface="Monotype Corsiva" panose="03010101010201010101" pitchFamily="66" charset="0"/>
              </a:rPr>
              <a:t>Заголовок слайда</a:t>
            </a:r>
          </a:p>
        </p:txBody>
      </p:sp>
      <p:pic>
        <p:nvPicPr>
          <p:cNvPr id="43013" name="Picture 5" descr="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62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8354" y="404664"/>
            <a:ext cx="9292929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u="sng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Monotype Corsiva" panose="03010101010201010101" pitchFamily="66" charset="0"/>
              </a:rPr>
              <a:t>Индивидуальный образовательный </a:t>
            </a:r>
          </a:p>
          <a:p>
            <a:pPr algn="ctr"/>
            <a:r>
              <a:rPr lang="ru-RU" sz="4000" b="1" u="sng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м</a:t>
            </a:r>
            <a:r>
              <a:rPr lang="ru-RU" sz="4000" b="1" u="sng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Monotype Corsiva" panose="03010101010201010101" pitchFamily="66" charset="0"/>
              </a:rPr>
              <a:t>аршрут- </a:t>
            </a:r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Monotype Corsiva" panose="03010101010201010101" pitchFamily="66" charset="0"/>
              </a:rPr>
              <a:t>это личный, отличающийся </a:t>
            </a:r>
          </a:p>
          <a:p>
            <a:pPr algn="ctr"/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Monotype Corsiva" panose="03010101010201010101" pitchFamily="66" charset="0"/>
              </a:rPr>
              <a:t>характерными признаками путь</a:t>
            </a:r>
          </a:p>
          <a:p>
            <a:pPr algn="ctr"/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с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ледования, который представляет</a:t>
            </a:r>
          </a:p>
          <a:p>
            <a:pPr algn="ctr"/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с</a:t>
            </a:r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Monotype Corsiva" panose="03010101010201010101" pitchFamily="66" charset="0"/>
              </a:rPr>
              <a:t>обой целенаправленно проектируемую</a:t>
            </a:r>
          </a:p>
          <a:p>
            <a:pPr algn="ctr"/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образовательную программу, обеспечивающую </a:t>
            </a:r>
          </a:p>
          <a:p>
            <a:pPr algn="ctr"/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педагогу р</a:t>
            </a:r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Monotype Corsiva" panose="03010101010201010101" pitchFamily="66" charset="0"/>
              </a:rPr>
              <a:t>азработку и реализацию личной </a:t>
            </a:r>
          </a:p>
          <a:p>
            <a:pPr algn="ctr"/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п</a:t>
            </a:r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Monotype Corsiva" panose="03010101010201010101" pitchFamily="66" charset="0"/>
              </a:rPr>
              <a:t>рограммы профессионального развития </a:t>
            </a:r>
          </a:p>
          <a:p>
            <a:pPr algn="ctr"/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Monotype Corsiva" panose="03010101010201010101" pitchFamily="66" charset="0"/>
              </a:rPr>
              <a:t>при осуществлении методического </a:t>
            </a:r>
          </a:p>
          <a:p>
            <a:pPr algn="ctr"/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Monotype Corsiva" panose="03010101010201010101" pitchFamily="66" charset="0"/>
              </a:rPr>
              <a:t>сопровождения.</a:t>
            </a:r>
            <a:endParaRPr lang="ru-RU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25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>
            <a:off x="1547813" y="333375"/>
            <a:ext cx="6840537" cy="1143000"/>
          </a:xfrm>
        </p:spPr>
        <p:txBody>
          <a:bodyPr/>
          <a:lstStyle/>
          <a:p>
            <a:pPr algn="ctr"/>
            <a:r>
              <a:rPr lang="ru-RU" altLang="ru-RU" sz="6600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Алгоритм разработки ИОМ:</a:t>
            </a:r>
            <a:endParaRPr lang="ru-RU" altLang="ru-RU" sz="6600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2132856"/>
            <a:ext cx="75608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4000" i="1" dirty="0" smtClean="0">
                <a:solidFill>
                  <a:schemeClr val="bg1"/>
                </a:solidFill>
              </a:rPr>
              <a:t>Этап самоопределения; </a:t>
            </a:r>
            <a:endParaRPr lang="ru-RU" sz="4000" i="1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4000" i="1" dirty="0">
                <a:solidFill>
                  <a:schemeClr val="bg1"/>
                </a:solidFill>
              </a:rPr>
              <a:t>Этап построения </a:t>
            </a:r>
            <a:r>
              <a:rPr lang="ru-RU" sz="4000" i="1" dirty="0" smtClean="0">
                <a:solidFill>
                  <a:schemeClr val="bg1"/>
                </a:solidFill>
              </a:rPr>
              <a:t>ИОМ;</a:t>
            </a:r>
            <a:endParaRPr lang="ru-RU" sz="4000" i="1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4000" i="1" dirty="0">
                <a:solidFill>
                  <a:schemeClr val="bg1"/>
                </a:solidFill>
              </a:rPr>
              <a:t>Этап оформления </a:t>
            </a:r>
            <a:r>
              <a:rPr lang="ru-RU" sz="4000" i="1" dirty="0" smtClean="0">
                <a:solidFill>
                  <a:schemeClr val="bg1"/>
                </a:solidFill>
              </a:rPr>
              <a:t>ИОМ;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4000" i="1" dirty="0" smtClean="0">
                <a:solidFill>
                  <a:schemeClr val="bg1"/>
                </a:solidFill>
              </a:rPr>
              <a:t>Реализация ИОМ;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4000" i="1" dirty="0" smtClean="0">
                <a:solidFill>
                  <a:schemeClr val="bg1"/>
                </a:solidFill>
              </a:rPr>
              <a:t>Рефлексия эффективности ИОМ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09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>
            <a:off x="1547813" y="333375"/>
            <a:ext cx="6840537" cy="1143000"/>
          </a:xfrm>
        </p:spPr>
        <p:txBody>
          <a:bodyPr/>
          <a:lstStyle/>
          <a:p>
            <a:pPr algn="ctr"/>
            <a:r>
              <a:rPr lang="ru-RU" altLang="ru-RU" sz="4000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Структура индивидуального маршрута профессионального развития педагога</a:t>
            </a:r>
            <a:endParaRPr lang="ru-RU" altLang="ru-RU" sz="4000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51657" y="2204864"/>
            <a:ext cx="76328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u="sng" dirty="0" smtClean="0">
                <a:solidFill>
                  <a:schemeClr val="bg1"/>
                </a:solidFill>
              </a:rPr>
              <a:t>Титульный лист</a:t>
            </a:r>
          </a:p>
          <a:p>
            <a:pPr algn="ctr"/>
            <a:endParaRPr lang="ru-RU" sz="2800" i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i="1" dirty="0" smtClean="0">
                <a:solidFill>
                  <a:schemeClr val="bg1"/>
                </a:solidFill>
              </a:rPr>
              <a:t>Название ОУ</a:t>
            </a:r>
          </a:p>
          <a:p>
            <a:pPr algn="ctr"/>
            <a:r>
              <a:rPr lang="ru-RU" sz="2800" i="1" dirty="0" smtClean="0">
                <a:solidFill>
                  <a:schemeClr val="bg1"/>
                </a:solidFill>
              </a:rPr>
              <a:t>ИОМП</a:t>
            </a:r>
          </a:p>
          <a:p>
            <a:pPr algn="ctr"/>
            <a:r>
              <a:rPr lang="ru-RU" sz="2800" i="1" dirty="0" smtClean="0">
                <a:solidFill>
                  <a:schemeClr val="bg1"/>
                </a:solidFill>
              </a:rPr>
              <a:t>ФИО педагога</a:t>
            </a:r>
          </a:p>
          <a:p>
            <a:pPr algn="ctr"/>
            <a:r>
              <a:rPr lang="ru-RU" sz="2800" i="1" dirty="0" smtClean="0">
                <a:solidFill>
                  <a:schemeClr val="bg1"/>
                </a:solidFill>
              </a:rPr>
              <a:t>Город, год создания</a:t>
            </a:r>
            <a:endParaRPr lang="ru-RU" sz="2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1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1364774"/>
            <a:ext cx="763284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u="sng" dirty="0" smtClean="0">
                <a:solidFill>
                  <a:schemeClr val="bg1"/>
                </a:solidFill>
              </a:rPr>
              <a:t>Информационная справка об авторе ИОМ</a:t>
            </a:r>
            <a:endParaRPr lang="ru-RU" sz="2800" i="1" dirty="0" smtClean="0">
              <a:solidFill>
                <a:schemeClr val="bg1"/>
              </a:solidFill>
            </a:endParaRPr>
          </a:p>
          <a:p>
            <a:endParaRPr lang="ru-RU" sz="2800" i="1" dirty="0" smtClean="0">
              <a:solidFill>
                <a:schemeClr val="bg1"/>
              </a:solidFill>
            </a:endParaRPr>
          </a:p>
          <a:p>
            <a:r>
              <a:rPr lang="ru-RU" sz="2800" i="1" dirty="0" smtClean="0">
                <a:solidFill>
                  <a:schemeClr val="bg1"/>
                </a:solidFill>
              </a:rPr>
              <a:t>ФИО:</a:t>
            </a:r>
          </a:p>
          <a:p>
            <a:r>
              <a:rPr lang="ru-RU" sz="2800" i="1" dirty="0" smtClean="0">
                <a:solidFill>
                  <a:schemeClr val="bg1"/>
                </a:solidFill>
              </a:rPr>
              <a:t>Занимаемая должность:</a:t>
            </a:r>
          </a:p>
          <a:p>
            <a:r>
              <a:rPr lang="ru-RU" sz="2800" i="1" dirty="0" smtClean="0">
                <a:solidFill>
                  <a:schemeClr val="bg1"/>
                </a:solidFill>
              </a:rPr>
              <a:t>Образование:</a:t>
            </a:r>
          </a:p>
          <a:p>
            <a:r>
              <a:rPr lang="ru-RU" sz="2800" i="1" dirty="0" smtClean="0">
                <a:solidFill>
                  <a:schemeClr val="bg1"/>
                </a:solidFill>
              </a:rPr>
              <a:t>Дата прохождения аттестации:</a:t>
            </a:r>
          </a:p>
          <a:p>
            <a:r>
              <a:rPr lang="ru-RU" sz="2800" i="1" dirty="0" smtClean="0">
                <a:solidFill>
                  <a:schemeClr val="bg1"/>
                </a:solidFill>
              </a:rPr>
              <a:t>Квалификационная категория:</a:t>
            </a:r>
          </a:p>
          <a:p>
            <a:r>
              <a:rPr lang="ru-RU" sz="2800" i="1" dirty="0" smtClean="0">
                <a:solidFill>
                  <a:schemeClr val="bg1"/>
                </a:solidFill>
              </a:rPr>
              <a:t>Дата прохождения курсов повышения квалификации:</a:t>
            </a:r>
          </a:p>
          <a:p>
            <a:r>
              <a:rPr lang="ru-RU" sz="2800" i="1" dirty="0" smtClean="0">
                <a:solidFill>
                  <a:schemeClr val="bg1"/>
                </a:solidFill>
              </a:rPr>
              <a:t>Педагогический стаж:</a:t>
            </a:r>
          </a:p>
          <a:p>
            <a:r>
              <a:rPr lang="ru-RU" sz="2800" i="1" dirty="0" smtClean="0">
                <a:solidFill>
                  <a:schemeClr val="bg1"/>
                </a:solidFill>
              </a:rPr>
              <a:t>Кредо:</a:t>
            </a:r>
          </a:p>
          <a:p>
            <a:endParaRPr lang="ru-RU" sz="4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16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1364774"/>
            <a:ext cx="828092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u="sng" dirty="0" smtClean="0">
                <a:solidFill>
                  <a:schemeClr val="bg1"/>
                </a:solidFill>
              </a:rPr>
              <a:t>Пояснительная записка (анализ ситуации, выделение проблемы)</a:t>
            </a:r>
            <a:endParaRPr lang="ru-RU" sz="2800" i="1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bg1"/>
                </a:solidFill>
              </a:rPr>
              <a:t>Индивидуальная тема по самообразованию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bg1"/>
                </a:solidFill>
              </a:rPr>
              <a:t>Цель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bg1"/>
                </a:solidFill>
              </a:rPr>
              <a:t>Задачи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bg1"/>
                </a:solidFill>
              </a:rPr>
              <a:t>Форма самообразования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bg1"/>
                </a:solidFill>
              </a:rPr>
              <a:t>Предполагаемый результат (для педагога, для воспитанников)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bg1"/>
                </a:solidFill>
              </a:rPr>
              <a:t>Сроки работы над проблемой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chemeClr val="bg1"/>
                </a:solidFill>
              </a:rPr>
              <a:t>Форма отчета о проделанной работе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i="1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i="1" dirty="0" smtClean="0">
              <a:solidFill>
                <a:schemeClr val="bg1"/>
              </a:solidFill>
            </a:endParaRPr>
          </a:p>
          <a:p>
            <a:endParaRPr lang="ru-RU" sz="4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92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>
            <a:off x="1547813" y="333375"/>
            <a:ext cx="6840537" cy="1143000"/>
          </a:xfrm>
        </p:spPr>
        <p:txBody>
          <a:bodyPr/>
          <a:lstStyle/>
          <a:p>
            <a:pPr algn="ctr"/>
            <a:r>
              <a:rPr lang="ru-RU" altLang="ru-RU" sz="6600" dirty="0" smtClean="0">
                <a:solidFill>
                  <a:schemeClr val="bg2"/>
                </a:solidFill>
                <a:latin typeface="Monotype Corsiva" panose="03010101010201010101" pitchFamily="66" charset="0"/>
              </a:rPr>
              <a:t>Матрица ИОМ:</a:t>
            </a:r>
            <a:endParaRPr lang="ru-RU" altLang="ru-RU" sz="6600" dirty="0">
              <a:solidFill>
                <a:schemeClr val="bg2"/>
              </a:solidFill>
              <a:latin typeface="Monotype Corsiva" panose="03010101010201010101" pitchFamily="66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836707"/>
              </p:ext>
            </p:extLst>
          </p:nvPr>
        </p:nvGraphicFramePr>
        <p:xfrm>
          <a:off x="683568" y="1916832"/>
          <a:ext cx="8208912" cy="302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224136"/>
                <a:gridCol w="936104"/>
                <a:gridCol w="1800200"/>
                <a:gridCol w="1080120"/>
                <a:gridCol w="16561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Направление работы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Действия и мероприятия, проведенные в процессе работы над  темой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Сроки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Форма представления результата своей</a:t>
                      </a:r>
                      <a:r>
                        <a:rPr lang="ru-RU" sz="1600" b="0" baseline="0" dirty="0" smtClean="0"/>
                        <a:t> работы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Где, когда, кем заслушивается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Результаты проделанной работы. Отметка о выполнении</a:t>
                      </a:r>
                      <a:endParaRPr lang="ru-RU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930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87824" y="2924944"/>
            <a:ext cx="3816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Направления деятельности в ИОМ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 bwMode="auto">
          <a:xfrm>
            <a:off x="4860032" y="4005064"/>
            <a:ext cx="36004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Прямая со стрелкой 11"/>
          <p:cNvCxnSpPr/>
          <p:nvPr/>
        </p:nvCxnSpPr>
        <p:spPr bwMode="auto">
          <a:xfrm>
            <a:off x="6804248" y="3879051"/>
            <a:ext cx="648072" cy="6300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Прямая со стрелкой 13"/>
          <p:cNvCxnSpPr/>
          <p:nvPr/>
        </p:nvCxnSpPr>
        <p:spPr bwMode="auto">
          <a:xfrm flipH="1">
            <a:off x="2411760" y="3879051"/>
            <a:ext cx="576064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Прямая со стрелкой 15"/>
          <p:cNvCxnSpPr/>
          <p:nvPr/>
        </p:nvCxnSpPr>
        <p:spPr bwMode="auto">
          <a:xfrm flipH="1" flipV="1">
            <a:off x="2411760" y="2564904"/>
            <a:ext cx="1008112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Прямая со стрелкой 18"/>
          <p:cNvCxnSpPr/>
          <p:nvPr/>
        </p:nvCxnSpPr>
        <p:spPr bwMode="auto">
          <a:xfrm flipV="1">
            <a:off x="6012160" y="2348880"/>
            <a:ext cx="432048" cy="79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1043608" y="2046040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Профессиональное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88124" y="1887215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Методическое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9552" y="4797152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Психолого-педагогическое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97656" y="4797152"/>
            <a:ext cx="3541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solidFill>
                  <a:schemeClr val="bg1"/>
                </a:solidFill>
              </a:rPr>
              <a:t>Здоровьесберегающие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00192" y="4671139"/>
            <a:ext cx="2663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Информационно – компьютерные технологии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89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1988840"/>
            <a:ext cx="763284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Что может включать каждое направление?</a:t>
            </a:r>
          </a:p>
          <a:p>
            <a:pPr algn="just"/>
            <a:r>
              <a:rPr lang="ru-RU" b="1" i="1" dirty="0" smtClean="0">
                <a:solidFill>
                  <a:schemeClr val="bg1"/>
                </a:solidFill>
              </a:rPr>
              <a:t>Профессиональное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Изучить новые образовательные стандарты, уяснить их особенности.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Изучение образовательной программы ДОО, уяснение их особенностей и требований.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Разработать комплексно-тематическое планирование по темам в соответствии требований ФГОС и образовательной программы ДОО.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Знакомиться с новыми педагогическими технологиями через предметные издания и Интернет.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Плановое повышение квалификации на курсах для воспитателей.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Плановая аттестация на подтверждение (повышение) квалификационной категории.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Профессиональные публикации, брошюры.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1600" i="1" dirty="0" smtClean="0">
                <a:solidFill>
                  <a:schemeClr val="bg1"/>
                </a:solidFill>
              </a:rPr>
              <a:t>Участие в конкурсах профессионального мастерства.</a:t>
            </a:r>
          </a:p>
          <a:p>
            <a:pPr marL="457200" indent="-457200" algn="just">
              <a:buFont typeface="+mj-lt"/>
              <a:buAutoNum type="arabicPeriod"/>
            </a:pPr>
            <a:endParaRPr lang="ru-RU" sz="1600" i="1" dirty="0" smtClean="0">
              <a:solidFill>
                <a:schemeClr val="bg1"/>
              </a:solidFill>
            </a:endParaRPr>
          </a:p>
          <a:p>
            <a:pPr algn="just"/>
            <a:endParaRPr lang="ru-RU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54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eneric">
  <a:themeElements>
    <a:clrScheme name="Generic 1">
      <a:dk1>
        <a:srgbClr val="800000"/>
      </a:dk1>
      <a:lt1>
        <a:srgbClr val="FFFFFF"/>
      </a:lt1>
      <a:dk2>
        <a:srgbClr val="000000"/>
      </a:dk2>
      <a:lt2>
        <a:srgbClr val="FFFFCC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800000"/>
      </a:hlink>
      <a:folHlink>
        <a:srgbClr val="660066"/>
      </a:folHlink>
    </a:clrScheme>
    <a:fontScheme name="Generic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Generic">
  <a:themeElements>
    <a:clrScheme name="Generic 1">
      <a:dk1>
        <a:srgbClr val="800000"/>
      </a:dk1>
      <a:lt1>
        <a:srgbClr val="FFFFFF"/>
      </a:lt1>
      <a:dk2>
        <a:srgbClr val="000000"/>
      </a:dk2>
      <a:lt2>
        <a:srgbClr val="FFFFCC"/>
      </a:lt2>
      <a:accent1>
        <a:srgbClr val="777777"/>
      </a:accent1>
      <a:accent2>
        <a:srgbClr val="0033CC"/>
      </a:accent2>
      <a:accent3>
        <a:srgbClr val="AAAAAA"/>
      </a:accent3>
      <a:accent4>
        <a:srgbClr val="DADADA"/>
      </a:accent4>
      <a:accent5>
        <a:srgbClr val="BDBDBD"/>
      </a:accent5>
      <a:accent6>
        <a:srgbClr val="002DB9"/>
      </a:accent6>
      <a:hlink>
        <a:srgbClr val="800000"/>
      </a:hlink>
      <a:folHlink>
        <a:srgbClr val="660066"/>
      </a:folHlink>
    </a:clrScheme>
    <a:fontScheme name="Generic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1410</TotalTime>
  <Words>765</Words>
  <Application>Microsoft Office PowerPoint</Application>
  <PresentationFormat>Экран (4:3)</PresentationFormat>
  <Paragraphs>153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8" baseType="lpstr">
      <vt:lpstr>Arial</vt:lpstr>
      <vt:lpstr>Arial Narrow</vt:lpstr>
      <vt:lpstr>Calibri</vt:lpstr>
      <vt:lpstr>Courier New</vt:lpstr>
      <vt:lpstr>Monotype Corsiva</vt:lpstr>
      <vt:lpstr>Tahoma</vt:lpstr>
      <vt:lpstr>Times New Roman</vt:lpstr>
      <vt:lpstr>Wingdings</vt:lpstr>
      <vt:lpstr>1_Тема Office</vt:lpstr>
      <vt:lpstr>Generic</vt:lpstr>
      <vt:lpstr>1_Generic</vt:lpstr>
      <vt:lpstr>Презентация PowerPoint</vt:lpstr>
      <vt:lpstr>Заголовок слайда</vt:lpstr>
      <vt:lpstr>Алгоритм разработки ИОМ:</vt:lpstr>
      <vt:lpstr>Структура индивидуального маршрута профессионального развития педагога</vt:lpstr>
      <vt:lpstr>Презентация PowerPoint</vt:lpstr>
      <vt:lpstr>Презентация PowerPoint</vt:lpstr>
      <vt:lpstr>Матрица ИОМ: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самообразовательной деятельности:</vt:lpstr>
      <vt:lpstr>Ожидаемые результаты:</vt:lpstr>
      <vt:lpstr>Формы представления результатов педагогической деятельности:</vt:lpstr>
      <vt:lpstr>Пример оформления таблицы: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RePack by Diakov</cp:lastModifiedBy>
  <cp:revision>33</cp:revision>
  <dcterms:created xsi:type="dcterms:W3CDTF">2014-07-06T18:18:01Z</dcterms:created>
  <dcterms:modified xsi:type="dcterms:W3CDTF">2017-12-20T08:40:20Z</dcterms:modified>
</cp:coreProperties>
</file>