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7" r:id="rId5"/>
    <p:sldId id="265" r:id="rId6"/>
    <p:sldId id="266" r:id="rId7"/>
    <p:sldId id="267" r:id="rId8"/>
    <p:sldId id="258" r:id="rId9"/>
    <p:sldId id="269" r:id="rId10"/>
    <p:sldId id="270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279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DD3FE5C-685E-40DC-8B47-8DF64F779F51}" type="datetime1">
              <a:rPr lang="ru-RU" smtClean="0"/>
              <a:t>24.01.2018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50AD62A-9EE1-43E3-A7E5-D268F71DF3E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64482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B52D75A-407D-4103-A02A-5E07FB0FD905}" type="datetime1">
              <a:rPr lang="ru-RU" noProof="0" smtClean="0"/>
              <a:t>24.01.2018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534C2EF-8A97-4DAF-B099-E567883644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8091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ru-RU" noProof="0" smtClean="0"/>
              <a:t>1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856160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ru-RU" noProof="0" smtClean="0"/>
              <a:t>10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7295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ПРИМЕЧАНИЕ. Чтобы изменить изображения на этом слайде, выберите рисунок и удалите его. Затем нажмите значок вставки рисунка в заполнителе, чтобы вставить собственное изображение.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534C2EF-8A97-4DAF-B099-E567883644D6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6014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ПРИМЕЧАНИЕ. Чтобы изменить изображения на этом слайде, выберите рисунок и удалите его. Затем нажмите значок вставки рисунка в заполнителе, чтобы вставить собственное изображение.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534C2EF-8A97-4DAF-B099-E567883644D6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7004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ПРИМЕЧАНИЕ. Чтобы изменить изображения на этом слайде, выберите рисунок и удалите его. Затем нажмите значок вставки рисунка в заполнителе, чтобы вставить собственное изображение.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534C2EF-8A97-4DAF-B099-E567883644D6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521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85184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ru-RU" noProof="0" smtClean="0"/>
              <a:t>6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80795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ru-RU" noProof="0" smtClean="0"/>
              <a:t>7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90454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ru-RU" noProof="0" smtClean="0"/>
              <a:t>8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720250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534C2EF-8A97-4DAF-B099-E567883644D6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83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" r="323" b="422"/>
          <a:stretch/>
        </p:blipFill>
        <p:spPr>
          <a:xfrm>
            <a:off x="1524" y="1"/>
            <a:ext cx="1218895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rtlCol="0" anchor="b">
            <a:normAutofit/>
          </a:bodyPr>
          <a:lstStyle>
            <a:lvl1pPr algn="l">
              <a:defRPr sz="44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 rtlCol="0"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445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580" y="5791200"/>
            <a:ext cx="8115419" cy="7016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7" name="Полилиния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5" name="Рисунок 14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4"/>
          </p:nvPr>
        </p:nvSpPr>
        <p:spPr>
          <a:xfrm>
            <a:off x="1028581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8" name="Полилиния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9" name="Рисунок 18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0" name="Текст 16"/>
          <p:cNvSpPr>
            <a:spLocks noGrp="1"/>
          </p:cNvSpPr>
          <p:nvPr>
            <p:ph type="body" sz="quarter" idx="16"/>
          </p:nvPr>
        </p:nvSpPr>
        <p:spPr>
          <a:xfrm>
            <a:off x="5566714" y="5181600"/>
            <a:ext cx="3566160" cy="493776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3777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 rtlCol="0"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7" name="Полилиния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5" name="Рисунок 14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8" name="Полилиния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9" name="Рисунок 18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2" name="Полилиния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3" name="Рисунок 1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6" hasCustomPrompt="1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noProof="0" dirty="0" smtClean="0"/>
              <a:t>Щелкните значок, чтобы добавить фото</a:t>
            </a:r>
            <a:endParaRPr lang="ru-RU" noProof="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0177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Пять рисунк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77400" y="365126"/>
            <a:ext cx="2133600" cy="153987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8" name="Полилиния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9" name="Рисунок 8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0" name="Полилиния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1" name="Рисунок 10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2" name="Полилиния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3" name="Рисунок 1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4" name="Полилиния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5" name="Рисунок 14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0" name="Полилиния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21" name="Рисунок 20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646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F5B8932-1B2E-4152-972E-5DDDF189815E}" type="datetime1">
              <a:rPr lang="ru-RU" noProof="0" smtClean="0"/>
              <a:t>24.01.2018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432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4ABA02B-48D7-4F45-BDF4-92DC0DAD942C}" type="datetime1">
              <a:rPr lang="ru-RU" noProof="0" smtClean="0"/>
              <a:t>24.01.2018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262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9DDE378-217F-408E-9F08-1F2C2197986A}" type="datetime1">
              <a:rPr lang="ru-RU" noProof="0" smtClean="0"/>
              <a:t>24.01.2018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357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t="422"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rtlCol="0" anchor="b">
            <a:normAutofit/>
          </a:bodyPr>
          <a:lstStyle>
            <a:lvl1pPr>
              <a:defRPr sz="44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7950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3B390B6-A938-4A3C-81E6-728DA5F6F5C9}" type="datetime1">
              <a:rPr lang="ru-RU" noProof="0" smtClean="0"/>
              <a:t>24.01.2018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2530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2CB6574-69C6-4D24-9F36-307D5EE1909D}" type="datetime1">
              <a:rPr lang="ru-RU" noProof="0" smtClean="0"/>
              <a:t>24.01.2018</a:t>
            </a:fld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9000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B86FE35-6E1F-4337-8DC1-75284CBAFF98}" type="datetime1">
              <a:rPr lang="ru-RU" noProof="0" smtClean="0"/>
              <a:t>24.01.2018</a:t>
            </a:fld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450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C588FA2-CAE4-491F-91C5-2256E3BFB24E}" type="datetime1">
              <a:rPr lang="ru-RU" noProof="0" smtClean="0"/>
              <a:t>24.01.2018</a:t>
            </a:fld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800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A6B729A-78D4-46ED-B78F-25AAD81A9EA1}" type="datetime1">
              <a:rPr lang="ru-RU" noProof="0" smtClean="0"/>
              <a:t>24.01.2018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0735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12" name="Рисунок 11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148A9C3-BEC6-470C-8939-1BC0DFD13620}" type="datetime1">
              <a:rPr lang="ru-RU" noProof="0" smtClean="0"/>
              <a:t>24.01.2018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513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t="511" r="525" b="2999"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DC929494-1A30-419E-AF45-4DF2B34B9C72}" type="datetime1">
              <a:rPr lang="ru-RU" noProof="0" smtClean="0"/>
              <a:t>24.01.2018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algn="ctr"/>
            <a:r>
              <a:rPr lang="ru-RU" sz="5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Как помочь ребёнку адаптироваться в школе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047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9456" y="620688"/>
            <a:ext cx="9829800" cy="1082674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-RU" dirty="0"/>
              <a:t>Многие первоклассники берут с собой в школу игрушку. Не запрещайте! Объясните, что играть можно только на перемене. С любимой игрушкой маленький ученик чувствует себя защищенным.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656" y="1703363"/>
            <a:ext cx="5832648" cy="4461942"/>
          </a:xfrm>
        </p:spPr>
      </p:pic>
    </p:spTree>
    <p:extLst>
      <p:ext uri="{BB962C8B-B14F-4D97-AF65-F5344CB8AC3E}">
        <p14:creationId xmlns:p14="http://schemas.microsoft.com/office/powerpoint/2010/main" val="3032947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5600" y="2132856"/>
            <a:ext cx="73152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Не лишайте ребёнка активного отдыха из-за необходимости делать уроки. Первокласснику рекомендовано проводить в подвижных играх на свежем воздухе не менее трёх часов в день.</a:t>
            </a:r>
          </a:p>
        </p:txBody>
      </p:sp>
    </p:spTree>
    <p:extLst>
      <p:ext uri="{BB962C8B-B14F-4D97-AF65-F5344CB8AC3E}">
        <p14:creationId xmlns:p14="http://schemas.microsoft.com/office/powerpoint/2010/main" val="2669571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638" y="1052736"/>
            <a:ext cx="9829800" cy="10826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Старайтесь создать в семье условия, помогающие ребёнку адаптироваться в школе. Родительская любовь и забота, чуткость и внимание – это главное. В первый год учёбы ребёнок как никогда нуждается в них.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640" y="2135410"/>
            <a:ext cx="5472608" cy="3186038"/>
          </a:xfrm>
        </p:spPr>
      </p:pic>
    </p:spTree>
    <p:extLst>
      <p:ext uri="{BB962C8B-B14F-4D97-AF65-F5344CB8AC3E}">
        <p14:creationId xmlns:p14="http://schemas.microsoft.com/office/powerpoint/2010/main" val="2697952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5075" y="620688"/>
            <a:ext cx="9829800" cy="10826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Семейные неурядицы – враг успешной адаптации, и наоборот – комфортная психологическая атмосфера в доме поможет легче привыкнуть к новой обстановке.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680" y="1268760"/>
            <a:ext cx="5328591" cy="5589239"/>
          </a:xfrm>
        </p:spPr>
      </p:pic>
    </p:spTree>
    <p:extLst>
      <p:ext uri="{BB962C8B-B14F-4D97-AF65-F5344CB8AC3E}">
        <p14:creationId xmlns:p14="http://schemas.microsoft.com/office/powerpoint/2010/main" val="2055645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9456" y="4077072"/>
            <a:ext cx="9829800" cy="1082674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Основная родительская позиция состоит в том, что дома ни в коем случае нельзя дублировать школу и становиться вторым учителем. Задача родителей в помощи первокласснику – эмоциональная поддержка, предоставление максимально возможной самостоятельности в организации собственных действий по выполнению правил внутреннего распорядка школы.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04836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4" y="0"/>
            <a:ext cx="7383658" cy="630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82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/>
            <a:r>
              <a:rPr lang="ru-RU" dirty="0"/>
              <a:t>Провожая малыша в первый класс, родители почему-то думают, что он автоматически переходит в другую возрастную и социальную категорию. </a:t>
            </a: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7800"/>
            <a:ext cx="5545832" cy="3781400"/>
          </a:xfrm>
        </p:spPr>
      </p:pic>
    </p:spTree>
    <p:extLst>
      <p:ext uri="{BB962C8B-B14F-4D97-AF65-F5344CB8AC3E}">
        <p14:creationId xmlns:p14="http://schemas.microsoft.com/office/powerpoint/2010/main" val="2333893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2063552" y="6021288"/>
            <a:ext cx="8115419" cy="701674"/>
          </a:xfrm>
        </p:spPr>
        <p:txBody>
          <a:bodyPr rtlCol="0">
            <a:noAutofit/>
          </a:bodyPr>
          <a:lstStyle/>
          <a:p>
            <a:pPr algn="ctr"/>
            <a:r>
              <a:rPr lang="ru-RU" sz="2800" dirty="0"/>
              <a:t>Адаптация к школе – довольно длительный процесс, связанный со значительным напряжением всех систем организма. Обычно он занимает от 3-4 недель до 3-6 месяцев, а может и до года.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16" y="1113022"/>
            <a:ext cx="3960439" cy="3684130"/>
          </a:xfrm>
        </p:spPr>
      </p:pic>
      <p:pic>
        <p:nvPicPr>
          <p:cNvPr id="3" name="Рисунок 2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920" y="1113022"/>
            <a:ext cx="3960440" cy="3684130"/>
          </a:xfrm>
        </p:spPr>
      </p:pic>
    </p:spTree>
    <p:extLst>
      <p:ext uri="{BB962C8B-B14F-4D97-AF65-F5344CB8AC3E}">
        <p14:creationId xmlns:p14="http://schemas.microsoft.com/office/powerpoint/2010/main" val="3864440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15480" y="6165304"/>
            <a:ext cx="8104083" cy="579921"/>
          </a:xfrm>
        </p:spPr>
        <p:txBody>
          <a:bodyPr rtlCol="0">
            <a:noAutofit/>
          </a:bodyPr>
          <a:lstStyle/>
          <a:p>
            <a:pPr algn="ctr"/>
            <a:r>
              <a:rPr lang="ru-RU" dirty="0"/>
              <a:t>Адаптация непосредственно связана с понятием «готовность ребёнка к школе» и включает три взаимосвязанные составляющие: адаптацию физиологическую, психологическую и социальную (личностную).</a:t>
            </a: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88" y="1345568"/>
            <a:ext cx="4874224" cy="3285226"/>
          </a:xfrm>
        </p:spPr>
      </p:pic>
      <p:pic>
        <p:nvPicPr>
          <p:cNvPr id="8" name="Рисунок 7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218" y="1109743"/>
            <a:ext cx="2198251" cy="1649530"/>
          </a:xfrm>
        </p:spPr>
      </p:pic>
      <p:pic>
        <p:nvPicPr>
          <p:cNvPr id="9" name="Рисунок 8"/>
          <p:cNvPicPr>
            <a:picLocks noGrp="1" noChangeAspect="1"/>
          </p:cNvPicPr>
          <p:nvPr>
            <p:ph type="pic" sz="quarter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289" y="3203381"/>
            <a:ext cx="2554110" cy="1649530"/>
          </a:xfrm>
        </p:spPr>
      </p:pic>
    </p:spTree>
    <p:extLst>
      <p:ext uri="{BB962C8B-B14F-4D97-AF65-F5344CB8AC3E}">
        <p14:creationId xmlns:p14="http://schemas.microsoft.com/office/powerpoint/2010/main" val="2560558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3552" y="0"/>
            <a:ext cx="7315200" cy="1412776"/>
          </a:xfrm>
        </p:spPr>
        <p:txBody>
          <a:bodyPr rtlCol="0">
            <a:normAutofit/>
          </a:bodyPr>
          <a:lstStyle/>
          <a:p>
            <a:r>
              <a:rPr lang="ru-RU" b="1" dirty="0"/>
              <a:t>Рекомендации родителям: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47528" y="955576"/>
            <a:ext cx="7747248" cy="914400"/>
          </a:xfrm>
        </p:spPr>
        <p:txBody>
          <a:bodyPr rtlCol="0">
            <a:noAutofit/>
          </a:bodyPr>
          <a:lstStyle/>
          <a:p>
            <a:pPr algn="just"/>
            <a:r>
              <a:rPr lang="ru-RU" sz="3200" dirty="0" smtClean="0"/>
              <a:t>       Следить </a:t>
            </a:r>
            <a:r>
              <a:rPr lang="ru-RU" sz="3200" dirty="0"/>
              <a:t>за тем, чтобы ребёнок ложился спать в 21:00 и хорошо высыпался, обеспечить полноценное сбалансированное питание – обязательно горячий завтрак, фрукты, овощи в течение дня.</a:t>
            </a:r>
          </a:p>
        </p:txBody>
      </p:sp>
    </p:spTree>
    <p:extLst>
      <p:ext uri="{BB962C8B-B14F-4D97-AF65-F5344CB8AC3E}">
        <p14:creationId xmlns:p14="http://schemas.microsoft.com/office/powerpoint/2010/main" val="684342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/>
            <a:r>
              <a:rPr lang="ru-RU" dirty="0">
                <a:solidFill>
                  <a:schemeClr val="tx2"/>
                </a:solidFill>
              </a:rPr>
              <a:t>Очень важно во время учёбы не нагружать ребёнка занятиями в большем числе кружков и секций.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048" y="1447800"/>
            <a:ext cx="5328592" cy="3511015"/>
          </a:xfrm>
        </p:spPr>
      </p:pic>
      <p:sp>
        <p:nvSpPr>
          <p:cNvPr id="5" name="Прямоугольник 4"/>
          <p:cNvSpPr/>
          <p:nvPr/>
        </p:nvSpPr>
        <p:spPr>
          <a:xfrm>
            <a:off x="838200" y="1477945"/>
            <a:ext cx="6096000" cy="349454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Симптомы перегруженности: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Потеря аппетита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Плохое самочувствие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Нарушение сна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Обгрызание ногтей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Нервный тик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Отсутствие интереса к занятиям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00335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9727" y="742951"/>
            <a:ext cx="9829800" cy="1082674"/>
          </a:xfrm>
        </p:spPr>
        <p:txBody>
          <a:bodyPr rtlCol="0">
            <a:noAutofit/>
          </a:bodyPr>
          <a:lstStyle/>
          <a:p>
            <a:pPr algn="ctr"/>
            <a:r>
              <a:rPr lang="ru-RU" sz="2400" dirty="0">
                <a:solidFill>
                  <a:schemeClr val="tx2"/>
                </a:solidFill>
              </a:rPr>
              <a:t>Искренне интересуйтесь школьной жизнью  своего ребёнка, а не только его оценками. Спросите, что понравилось ему сегодня больше всего, с кем он дружил на перемене, что было сложно. Обсудите события школьного дня, проиграйте разные ситуации, спросив, как бы он поступил.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640" y="1825625"/>
            <a:ext cx="5472607" cy="4339679"/>
          </a:xfrm>
        </p:spPr>
      </p:pic>
    </p:spTree>
    <p:extLst>
      <p:ext uri="{BB962C8B-B14F-4D97-AF65-F5344CB8AC3E}">
        <p14:creationId xmlns:p14="http://schemas.microsoft.com/office/powerpoint/2010/main" val="1359999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1424" y="1052736"/>
            <a:ext cx="9829800" cy="1082674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-RU" dirty="0"/>
              <a:t>Не сравнивайте своего ребёнка с другими детьми и не критикуйте, не фиксируйте внимание на его неудачах и проблемах. Важно не разрушить у ребёнка веру в себя и вселить уверенность в успех.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699" y="2420888"/>
            <a:ext cx="4667250" cy="36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572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5480" y="476672"/>
            <a:ext cx="9361040" cy="1936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Узнайте у учителя, что получается у вашего малыша, а в чем он испытывает сложности. Спросите у педагога совета,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работать с ребёнком, чему уделить внимание, какую оказать помощь при возникновении трудностей.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8" y="2413100"/>
            <a:ext cx="6048672" cy="38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010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ти-друзья 16 х 9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246688_TF03896101.potx" id="{A3AB8EB1-32C8-42D1-A2F7-9C8024EB1CB7}" vid="{880779B9-4198-47E8-81D9-8281AF4E13F9}"/>
    </a:ext>
  </a:extLst>
</a:theme>
</file>

<file path=ppt/theme/theme2.xml><?xml version="1.0" encoding="utf-8"?>
<a:theme xmlns:a="http://schemas.openxmlformats.org/drawingml/2006/main" name="Тема Offic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A15C6C-6BB6-4DB6-B7D6-7F14EAB2CC5C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40262f94-9f35-4ac3-9a90-690165a166b7"/>
    <ds:schemaRef ds:uri="a4f35948-e619-41b3-aa29-22878b09cfd2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EDF6667-B669-49A4-BBE6-2132BA71C0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A369AEE-D726-45B1-ACA9-0D6048C368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презентация с детьми на школьном дворе, альбом (широкоэкранный формат)</Template>
  <TotalTime>135</TotalTime>
  <Words>525</Words>
  <Application>Microsoft Office PowerPoint</Application>
  <PresentationFormat>Широкоэкранный</PresentationFormat>
  <Paragraphs>35</Paragraphs>
  <Slides>15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Symbol</vt:lpstr>
      <vt:lpstr>Times New Roman</vt:lpstr>
      <vt:lpstr>Дети-друзья 16 х 9</vt:lpstr>
      <vt:lpstr>Как помочь ребёнку адаптироваться в школе</vt:lpstr>
      <vt:lpstr>Провожая малыша в первый класс, родители почему-то думают, что он автоматически переходит в другую возрастную и социальную категорию. </vt:lpstr>
      <vt:lpstr>Адаптация к школе – довольно длительный процесс, связанный со значительным напряжением всех систем организма. Обычно он занимает от 3-4 недель до 3-6 месяцев, а может и до года.</vt:lpstr>
      <vt:lpstr>Адаптация непосредственно связана с понятием «готовность ребёнка к школе» и включает три взаимосвязанные составляющие: адаптацию физиологическую, психологическую и социальную (личностную).</vt:lpstr>
      <vt:lpstr>Рекомендации родителям: </vt:lpstr>
      <vt:lpstr>Очень важно во время учёбы не нагружать ребёнка занятиями в большем числе кружков и секций.</vt:lpstr>
      <vt:lpstr>Искренне интересуйтесь школьной жизнью  своего ребёнка, а не только его оценками. Спросите, что понравилось ему сегодня больше всего, с кем он дружил на перемене, что было сложно. Обсудите события школьного дня, проиграйте разные ситуации, спросив, как бы он поступил.</vt:lpstr>
      <vt:lpstr>Не сравнивайте своего ребёнка с другими детьми и не критикуйте, не фиксируйте внимание на его неудачах и проблемах. Важно не разрушить у ребёнка веру в себя и вселить уверенность в успех.</vt:lpstr>
      <vt:lpstr>Презентация PowerPoint</vt:lpstr>
      <vt:lpstr>Многие первоклассники берут с собой в школу игрушку. Не запрещайте! Объясните, что играть можно только на перемене. С любимой игрушкой маленький ученик чувствует себя защищенным.</vt:lpstr>
      <vt:lpstr>Не лишайте ребёнка активного отдыха из-за необходимости делать уроки. Первокласснику рекомендовано проводить в подвижных играх на свежем воздухе не менее трёх часов в день.</vt:lpstr>
      <vt:lpstr>Старайтесь создать в семье условия, помогающие ребёнку адаптироваться в школе. Родительская любовь и забота, чуткость и внимание – это главное. В первый год учёбы ребёнок как никогда нуждается в них. </vt:lpstr>
      <vt:lpstr>Семейные неурядицы – враг успешной адаптации, и наоборот – комфортная психологическая атмосфера в доме поможет легче привыкнуть к новой обстановке. </vt:lpstr>
      <vt:lpstr>Основная родительская позиция состоит в том, что дома ни в коем случае нельзя дублировать школу и становиться вторым учителем. Задача родителей в помощи первокласснику – эмоциональная поддержка, предоставление максимально возможной самостоятельности в организации собственных действий по выполнению правил внутреннего распорядка школы.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помочь ребёнку адаптироваться в школе</dc:title>
  <dc:creator>Бушкова</dc:creator>
  <cp:keywords/>
  <cp:lastModifiedBy>Бушкова</cp:lastModifiedBy>
  <cp:revision>10</cp:revision>
  <dcterms:created xsi:type="dcterms:W3CDTF">2018-01-23T12:30:38Z</dcterms:created>
  <dcterms:modified xsi:type="dcterms:W3CDTF">2018-01-24T07:35:08Z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TC038961019991</vt:lpwstr>
  </property>
  <property fmtid="{D5CDD505-2E9C-101B-9397-08002B2CF9AE}" pid="3" name="ContentTypeId">
    <vt:lpwstr>0x010100AA3F7D94069FF64A86F7DFF56D60E3BE</vt:lpwstr>
  </property>
</Properties>
</file>