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8" r:id="rId6"/>
    <p:sldId id="282" r:id="rId7"/>
    <p:sldId id="269" r:id="rId8"/>
    <p:sldId id="281" r:id="rId9"/>
    <p:sldId id="263" r:id="rId10"/>
    <p:sldId id="264" r:id="rId11"/>
    <p:sldId id="265" r:id="rId12"/>
    <p:sldId id="266" r:id="rId13"/>
    <p:sldId id="270" r:id="rId14"/>
    <p:sldId id="275" r:id="rId15"/>
    <p:sldId id="277" r:id="rId16"/>
    <p:sldId id="285" r:id="rId17"/>
    <p:sldId id="276" r:id="rId18"/>
    <p:sldId id="271" r:id="rId19"/>
    <p:sldId id="273" r:id="rId20"/>
    <p:sldId id="284" r:id="rId21"/>
    <p:sldId id="278" r:id="rId22"/>
    <p:sldId id="279" r:id="rId23"/>
    <p:sldId id="280" r:id="rId24"/>
    <p:sldId id="272" r:id="rId25"/>
    <p:sldId id="283" r:id="rId26"/>
    <p:sldId id="260" r:id="rId27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060848"/>
            <a:ext cx="6400800" cy="10081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1975-1143-4965-A7B5-32B1D89C9025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08F7-2ADE-4C2F-874D-964E7D6C7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436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1975-1143-4965-A7B5-32B1D89C9025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08F7-2ADE-4C2F-874D-964E7D6C7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781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1975-1143-4965-A7B5-32B1D89C9025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08F7-2ADE-4C2F-874D-964E7D6C7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443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1975-1143-4965-A7B5-32B1D89C9025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08F7-2ADE-4C2F-874D-964E7D6C7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347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1975-1143-4965-A7B5-32B1D89C9025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08F7-2ADE-4C2F-874D-964E7D6C7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308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1975-1143-4965-A7B5-32B1D89C9025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08F7-2ADE-4C2F-874D-964E7D6C7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61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1975-1143-4965-A7B5-32B1D89C9025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08F7-2ADE-4C2F-874D-964E7D6C7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584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1975-1143-4965-A7B5-32B1D89C9025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08F7-2ADE-4C2F-874D-964E7D6C7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353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1975-1143-4965-A7B5-32B1D89C9025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08F7-2ADE-4C2F-874D-964E7D6C7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314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1975-1143-4965-A7B5-32B1D89C9025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08F7-2ADE-4C2F-874D-964E7D6C7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495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1975-1143-4965-A7B5-32B1D89C9025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508F7-2ADE-4C2F-874D-964E7D6C7E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85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83965"/>
            <a:ext cx="8229600" cy="44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31975-1143-4965-A7B5-32B1D89C9025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508F7-2ADE-4C2F-874D-964E7D6C7E0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937418" y="6488668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4"/>
              </a:rPr>
              <a:t>http://presentation-creation.ru/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040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МУНИЦИПАЛЬНОЕ БЮДЖЕТНОЕ ДОШКОЛЬНОЕ ОБРАЗОВАТЕЛЬНОЕ УЧРЕЖДЕНИЕ ДЕТСКИЙ САД «БЕЛЫЙ МЕДВЕЖОНОК»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ПОДГОТОВКА К ОБУЧЕНИЮ В ШКОЛЕ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5877272"/>
            <a:ext cx="3523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Педагог-психолог Е.Ф. Зимина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Учитель </a:t>
            </a:r>
            <a:r>
              <a:rPr lang="ru-RU" b="1" dirty="0" smtClean="0">
                <a:solidFill>
                  <a:srgbClr val="002060"/>
                </a:solidFill>
              </a:rPr>
              <a:t>логопед И.Ю. </a:t>
            </a:r>
            <a:r>
              <a:rPr lang="ru-RU" b="1" dirty="0" smtClean="0">
                <a:solidFill>
                  <a:srgbClr val="002060"/>
                </a:solidFill>
              </a:rPr>
              <a:t>Литвинова</a:t>
            </a:r>
            <a:endParaRPr lang="ru-RU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65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6478" y="0"/>
            <a:ext cx="5626968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Все как в настоящей школе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white bear 1\Desktop\Новая папка (2)\IMG_427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340768"/>
            <a:ext cx="5180127" cy="3459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white bear 1\Desktop\Новая папка (2)\IMG_427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46376" y="3514108"/>
            <a:ext cx="4874096" cy="3211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93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</a:rPr>
              <a:t>Шумелки</a:t>
            </a:r>
            <a:r>
              <a:rPr lang="ru-RU" sz="3200" b="1" dirty="0" smtClean="0">
                <a:solidFill>
                  <a:srgbClr val="002060"/>
                </a:solidFill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</a:rPr>
              <a:t>кричалки</a:t>
            </a:r>
            <a:r>
              <a:rPr lang="ru-RU" sz="3200" b="1" dirty="0" smtClean="0">
                <a:solidFill>
                  <a:srgbClr val="002060"/>
                </a:solidFill>
              </a:rPr>
              <a:t>, молчанки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white bear 1\Desktop\Новая папка (2)\IMG_42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23" y="1340768"/>
            <a:ext cx="4842029" cy="32280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white bear 1\Desktop\Новая папка (2)\IMG_42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7884" y="2852936"/>
            <a:ext cx="5147556" cy="3431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07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8492" y="27732"/>
            <a:ext cx="562696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РАБОТАЕМ В ПАРЕ –  УЧИМСЯ ДОГОВАРИВАТЬСЯ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099" name="Picture 3" descr="C:\Users\white bear 1\Desktop\Новая папка (2)\IMG_429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8036" y="3655522"/>
            <a:ext cx="2984500" cy="2767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white bear 1\Desktop\Новая папка (2)\IMG_431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14" y="3688982"/>
            <a:ext cx="2955233" cy="27759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white bear 1\Desktop\Новая папка (2)\IMG_431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00208" y="3598296"/>
            <a:ext cx="2872293" cy="2825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white bear 1\Desktop\Новая папка (2)\IMG_430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32" y="1134687"/>
            <a:ext cx="2915415" cy="24061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white bear 1\Desktop\Новая папка (2)\IMG_431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00208" y="1134687"/>
            <a:ext cx="2657884" cy="24417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white bear 1\Desktop\Новая папка (2)\IMG_4326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80100" y="1150787"/>
            <a:ext cx="3277123" cy="2390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27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6648"/>
            <a:ext cx="5626968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IV </a:t>
            </a:r>
            <a:r>
              <a:rPr lang="ru-RU" sz="3200" b="1" dirty="0" smtClean="0">
                <a:solidFill>
                  <a:srgbClr val="002060"/>
                </a:solidFill>
              </a:rPr>
              <a:t>Блок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Обучение грамоте и чтению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white bear 1\Desktop\Новая папка (2)\IMG_435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1124744"/>
            <a:ext cx="6027294" cy="3727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white bear 1\Desktop\Новая папка (2)\IMG_436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7204" y="3581821"/>
            <a:ext cx="5856400" cy="25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61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377776"/>
            <a:ext cx="3678560" cy="14670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Гласные звуки –главные звуки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white bear 1\Desktop\Новая папка (2)\IMG_434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6512" y="3176523"/>
            <a:ext cx="6774904" cy="32675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white bear 1\Desktop\Новая папка (2)\IMG_437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412800"/>
            <a:ext cx="4076400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98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Волшебный кубик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195" name="Picture 3" descr="C:\Users\white bear 1\Desktop\Новая папка (2)\IMG_445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879" y="2409611"/>
            <a:ext cx="6722393" cy="4059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white bear 1\Desktop\Новая папка (2)\IMG_442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4037" y="965200"/>
            <a:ext cx="4505548" cy="2558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22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овая папка\20161201_10134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150437" y="1695680"/>
            <a:ext cx="3845499" cy="47028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Новая папка\20161201_10154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3967" y="1280550"/>
            <a:ext cx="4464497" cy="5409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06081" y="125759"/>
            <a:ext cx="5626968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Вот мы  уже схемы составляем и слова сами пишем …!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97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Писать буквы,  штриховать –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это не рисовать … Но мы стараемся.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white bear 1\Desktop\Новая папка (2)\IMG_441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3104" y="3481371"/>
            <a:ext cx="3822804" cy="2792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white bear 1\Desktop\Новая папка (2)\IMG_441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484784"/>
            <a:ext cx="5148931" cy="2959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04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0"/>
            <a:ext cx="562696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Родственные слова  «растут» на нашем дереве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G:\Фото НОД родств дерево\20161208_16461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172" y="1418103"/>
            <a:ext cx="4288284" cy="51730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Фото НОД родств дерево\20161208_16443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4" y="1354956"/>
            <a:ext cx="3400982" cy="53595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12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188640"/>
            <a:ext cx="4536504" cy="108012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Мы не просто здесь играем – мы и звуки изучаем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white bear 1\Desktop\Новая папка (2)\IMG_446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1091725"/>
            <a:ext cx="4896544" cy="3810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Подготовка к школе\IMG_44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173987"/>
            <a:ext cx="5184576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05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Прямая соединительная линия 37"/>
          <p:cNvCxnSpPr/>
          <p:nvPr/>
        </p:nvCxnSpPr>
        <p:spPr>
          <a:xfrm>
            <a:off x="6360987" y="3235602"/>
            <a:ext cx="745232" cy="10817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2359833" y="341689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ПЯТЬ блоков программы</a:t>
            </a:r>
            <a:endParaRPr lang="ru-RU" sz="3200" b="1" dirty="0">
              <a:solidFill>
                <a:srgbClr val="002060"/>
              </a:solidFill>
            </a:endParaRP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5785320" y="1540963"/>
            <a:ext cx="2866119" cy="2641302"/>
            <a:chOff x="144" y="384"/>
            <a:chExt cx="2080" cy="2081"/>
          </a:xfrm>
        </p:grpSpPr>
        <p:sp>
          <p:nvSpPr>
            <p:cNvPr id="5" name="Oval 23"/>
            <p:cNvSpPr>
              <a:spLocks noChangeArrowheads="1"/>
            </p:cNvSpPr>
            <p:nvPr/>
          </p:nvSpPr>
          <p:spPr bwMode="ltGray">
            <a:xfrm>
              <a:off x="144" y="384"/>
              <a:ext cx="2080" cy="20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22353"/>
                    <a:invGamma/>
                    <a:alpha val="71001"/>
                  </a:schemeClr>
                </a:gs>
                <a:gs pos="50000">
                  <a:schemeClr val="folHlink">
                    <a:alpha val="80000"/>
                  </a:schemeClr>
                </a:gs>
                <a:gs pos="100000">
                  <a:schemeClr val="folHlink">
                    <a:gamma/>
                    <a:shade val="22353"/>
                    <a:invGamma/>
                    <a:alpha val="71001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" name="Picture 24" descr="Picture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27" y="392"/>
              <a:ext cx="1918" cy="1011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  <p:pic>
          <p:nvPicPr>
            <p:cNvPr id="7" name="Picture 25" descr="Picture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 flipV="1">
              <a:off x="228" y="1437"/>
              <a:ext cx="1918" cy="1011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</p:grp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755576" y="4161499"/>
            <a:ext cx="2868801" cy="2640903"/>
            <a:chOff x="144" y="384"/>
            <a:chExt cx="2080" cy="2081"/>
          </a:xfrm>
        </p:grpSpPr>
        <p:sp>
          <p:nvSpPr>
            <p:cNvPr id="9" name="Oval 27"/>
            <p:cNvSpPr>
              <a:spLocks noChangeArrowheads="1"/>
            </p:cNvSpPr>
            <p:nvPr/>
          </p:nvSpPr>
          <p:spPr bwMode="gray">
            <a:xfrm>
              <a:off x="144" y="384"/>
              <a:ext cx="2080" cy="208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31765"/>
                    <a:invGamma/>
                    <a:alpha val="71001"/>
                  </a:schemeClr>
                </a:gs>
                <a:gs pos="50000">
                  <a:schemeClr val="hlink">
                    <a:alpha val="80000"/>
                  </a:schemeClr>
                </a:gs>
                <a:gs pos="100000">
                  <a:schemeClr val="hlink">
                    <a:gamma/>
                    <a:shade val="31765"/>
                    <a:invGamma/>
                    <a:alpha val="71001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" name="Picture 28" descr="Picture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7" y="392"/>
              <a:ext cx="1918" cy="1011"/>
            </a:xfrm>
            <a:prstGeom prst="rect">
              <a:avLst/>
            </a:prstGeom>
            <a:noFill/>
            <a:effectLst/>
          </p:spPr>
        </p:pic>
        <p:pic>
          <p:nvPicPr>
            <p:cNvPr id="11" name="Picture 29" descr="Picture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228" y="1437"/>
              <a:ext cx="1918" cy="1011"/>
            </a:xfrm>
            <a:prstGeom prst="rect">
              <a:avLst/>
            </a:prstGeom>
            <a:noFill/>
            <a:effectLst/>
          </p:spPr>
        </p:pic>
      </p:grpSp>
      <p:sp>
        <p:nvSpPr>
          <p:cNvPr id="19" name="Text Box 37"/>
          <p:cNvSpPr txBox="1">
            <a:spLocks noChangeArrowheads="1"/>
          </p:cNvSpPr>
          <p:nvPr/>
        </p:nvSpPr>
        <p:spPr bwMode="gray">
          <a:xfrm>
            <a:off x="1216784" y="4685041"/>
            <a:ext cx="1950777" cy="1585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000000"/>
                </a:solidFill>
              </a:rPr>
              <a:t>II</a:t>
            </a:r>
            <a:r>
              <a:rPr lang="ru-RU" sz="1600" b="1" dirty="0" smtClean="0">
                <a:solidFill>
                  <a:srgbClr val="000000"/>
                </a:solidFill>
              </a:rPr>
              <a:t> БЛОК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</a:rPr>
              <a:t>направлен на развитие познавательной сферы 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0" name="Text Box 38"/>
          <p:cNvSpPr txBox="1">
            <a:spLocks noChangeArrowheads="1"/>
          </p:cNvSpPr>
          <p:nvPr/>
        </p:nvSpPr>
        <p:spPr bwMode="gray">
          <a:xfrm>
            <a:off x="6228487" y="2126213"/>
            <a:ext cx="2114001" cy="15850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000000"/>
                </a:solidFill>
              </a:rPr>
              <a:t>III</a:t>
            </a:r>
            <a:r>
              <a:rPr lang="ru-RU" sz="1600" b="1" dirty="0" smtClean="0">
                <a:solidFill>
                  <a:srgbClr val="000000"/>
                </a:solidFill>
              </a:rPr>
              <a:t> БЛОК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</a:rPr>
              <a:t>направлен на развитие ВПФ, эмоционально-волевой сферы </a:t>
            </a:r>
            <a:endParaRPr lang="en-US" b="1" dirty="0">
              <a:solidFill>
                <a:srgbClr val="002060"/>
              </a:solidFill>
            </a:endParaRPr>
          </a:p>
        </p:txBody>
      </p: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5474998" y="4199315"/>
            <a:ext cx="2862114" cy="2663299"/>
            <a:chOff x="144" y="384"/>
            <a:chExt cx="2080" cy="2081"/>
          </a:xfrm>
        </p:grpSpPr>
        <p:sp>
          <p:nvSpPr>
            <p:cNvPr id="24" name="Oval 23"/>
            <p:cNvSpPr>
              <a:spLocks noChangeArrowheads="1"/>
            </p:cNvSpPr>
            <p:nvPr/>
          </p:nvSpPr>
          <p:spPr bwMode="ltGray">
            <a:xfrm>
              <a:off x="144" y="384"/>
              <a:ext cx="2080" cy="20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22353"/>
                    <a:invGamma/>
                    <a:alpha val="71001"/>
                  </a:schemeClr>
                </a:gs>
                <a:gs pos="50000">
                  <a:schemeClr val="folHlink">
                    <a:alpha val="80000"/>
                  </a:schemeClr>
                </a:gs>
                <a:gs pos="100000">
                  <a:schemeClr val="folHlink">
                    <a:gamma/>
                    <a:shade val="22353"/>
                    <a:invGamma/>
                    <a:alpha val="71001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5" name="Picture 24" descr="Picture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27" y="392"/>
              <a:ext cx="1918" cy="1011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  <p:pic>
          <p:nvPicPr>
            <p:cNvPr id="26" name="Picture 25" descr="Picture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 flipV="1">
              <a:off x="228" y="1437"/>
              <a:ext cx="1918" cy="1011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</p:grpSp>
      <p:sp>
        <p:nvSpPr>
          <p:cNvPr id="27" name="Text Box 38"/>
          <p:cNvSpPr txBox="1">
            <a:spLocks noChangeArrowheads="1"/>
          </p:cNvSpPr>
          <p:nvPr/>
        </p:nvSpPr>
        <p:spPr bwMode="gray">
          <a:xfrm>
            <a:off x="5945956" y="4867763"/>
            <a:ext cx="2057276" cy="1308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000000"/>
                </a:solidFill>
              </a:rPr>
              <a:t>IV</a:t>
            </a:r>
            <a:r>
              <a:rPr lang="ru-RU" sz="1600" b="1" dirty="0" smtClean="0">
                <a:solidFill>
                  <a:srgbClr val="000000"/>
                </a:solidFill>
              </a:rPr>
              <a:t> БЛОК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</a:rPr>
              <a:t>направлен на обучение грамоте и чтению </a:t>
            </a:r>
            <a:endParaRPr lang="en-US" b="1" dirty="0">
              <a:solidFill>
                <a:srgbClr val="002060"/>
              </a:solidFill>
            </a:endParaRPr>
          </a:p>
        </p:txBody>
      </p:sp>
      <p:grpSp>
        <p:nvGrpSpPr>
          <p:cNvPr id="28" name="Group 22"/>
          <p:cNvGrpSpPr>
            <a:grpSpLocks/>
          </p:cNvGrpSpPr>
          <p:nvPr/>
        </p:nvGrpSpPr>
        <p:grpSpPr bwMode="auto">
          <a:xfrm>
            <a:off x="413059" y="1503668"/>
            <a:ext cx="2854874" cy="2657020"/>
            <a:chOff x="144" y="384"/>
            <a:chExt cx="2080" cy="2081"/>
          </a:xfrm>
        </p:grpSpPr>
        <p:sp>
          <p:nvSpPr>
            <p:cNvPr id="29" name="Oval 23"/>
            <p:cNvSpPr>
              <a:spLocks noChangeArrowheads="1"/>
            </p:cNvSpPr>
            <p:nvPr/>
          </p:nvSpPr>
          <p:spPr bwMode="ltGray">
            <a:xfrm>
              <a:off x="144" y="384"/>
              <a:ext cx="2080" cy="20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22353"/>
                    <a:invGamma/>
                    <a:alpha val="71001"/>
                  </a:schemeClr>
                </a:gs>
                <a:gs pos="50000">
                  <a:schemeClr val="folHlink">
                    <a:alpha val="80000"/>
                  </a:schemeClr>
                </a:gs>
                <a:gs pos="100000">
                  <a:schemeClr val="folHlink">
                    <a:gamma/>
                    <a:shade val="22353"/>
                    <a:invGamma/>
                    <a:alpha val="71001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0" name="Picture 24" descr="Picture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27" y="392"/>
              <a:ext cx="1918" cy="1011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  <p:pic>
          <p:nvPicPr>
            <p:cNvPr id="31" name="Picture 25" descr="Picture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 flipV="1">
              <a:off x="228" y="1437"/>
              <a:ext cx="1918" cy="1011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</p:grpSp>
      <p:sp>
        <p:nvSpPr>
          <p:cNvPr id="32" name="Text Box 38"/>
          <p:cNvSpPr txBox="1">
            <a:spLocks noChangeArrowheads="1"/>
          </p:cNvSpPr>
          <p:nvPr/>
        </p:nvSpPr>
        <p:spPr bwMode="gray">
          <a:xfrm>
            <a:off x="886711" y="2126213"/>
            <a:ext cx="2019166" cy="14157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000000"/>
                </a:solidFill>
              </a:rPr>
              <a:t>I</a:t>
            </a:r>
            <a:r>
              <a:rPr lang="ru-RU" sz="1600" b="1" dirty="0" smtClean="0">
                <a:solidFill>
                  <a:srgbClr val="000000"/>
                </a:solidFill>
              </a:rPr>
              <a:t> БЛОК</a:t>
            </a:r>
          </a:p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2060"/>
                </a:solidFill>
              </a:rPr>
              <a:t>направлен на развитие связной речи </a:t>
            </a:r>
            <a:endParaRPr lang="en-US" sz="2000" b="1" dirty="0">
              <a:solidFill>
                <a:srgbClr val="002060"/>
              </a:solidFill>
            </a:endParaRPr>
          </a:p>
        </p:txBody>
      </p:sp>
      <p:grpSp>
        <p:nvGrpSpPr>
          <p:cNvPr id="40" name="Group 22"/>
          <p:cNvGrpSpPr>
            <a:grpSpLocks/>
          </p:cNvGrpSpPr>
          <p:nvPr/>
        </p:nvGrpSpPr>
        <p:grpSpPr bwMode="auto">
          <a:xfrm>
            <a:off x="3088558" y="2492897"/>
            <a:ext cx="2889272" cy="2765340"/>
            <a:chOff x="144" y="384"/>
            <a:chExt cx="2080" cy="2081"/>
          </a:xfrm>
        </p:grpSpPr>
        <p:sp>
          <p:nvSpPr>
            <p:cNvPr id="41" name="Oval 23"/>
            <p:cNvSpPr>
              <a:spLocks noChangeArrowheads="1"/>
            </p:cNvSpPr>
            <p:nvPr/>
          </p:nvSpPr>
          <p:spPr bwMode="ltGray">
            <a:xfrm>
              <a:off x="144" y="384"/>
              <a:ext cx="2080" cy="208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22353"/>
                    <a:invGamma/>
                    <a:alpha val="71001"/>
                  </a:schemeClr>
                </a:gs>
                <a:gs pos="50000">
                  <a:schemeClr val="folHlink">
                    <a:alpha val="80000"/>
                  </a:schemeClr>
                </a:gs>
                <a:gs pos="100000">
                  <a:schemeClr val="folHlink">
                    <a:gamma/>
                    <a:shade val="22353"/>
                    <a:invGamma/>
                    <a:alpha val="71001"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2" name="Picture 24" descr="Picture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27" y="392"/>
              <a:ext cx="1918" cy="1011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  <p:pic>
          <p:nvPicPr>
            <p:cNvPr id="43" name="Picture 25" descr="Picture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ltGray">
            <a:xfrm flipV="1">
              <a:off x="228" y="1437"/>
              <a:ext cx="1918" cy="1011"/>
            </a:xfrm>
            <a:prstGeom prst="rect">
              <a:avLst/>
            </a:prstGeom>
            <a:noFill/>
            <a:effectLst>
              <a:outerShdw dist="35921" dir="2700000" algn="ctr" rotWithShape="0">
                <a:srgbClr val="808080"/>
              </a:outerShdw>
            </a:effectLst>
          </p:spPr>
        </p:pic>
      </p:grpSp>
      <p:sp>
        <p:nvSpPr>
          <p:cNvPr id="44" name="Text Box 38"/>
          <p:cNvSpPr txBox="1">
            <a:spLocks noChangeArrowheads="1"/>
          </p:cNvSpPr>
          <p:nvPr/>
        </p:nvSpPr>
        <p:spPr bwMode="gray">
          <a:xfrm>
            <a:off x="3486738" y="3051881"/>
            <a:ext cx="2025889" cy="20005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rgbClr val="000000"/>
                </a:solidFill>
              </a:rPr>
              <a:t>V</a:t>
            </a:r>
            <a:r>
              <a:rPr lang="ru-RU" sz="1600" b="1" dirty="0" smtClean="0">
                <a:solidFill>
                  <a:srgbClr val="000000"/>
                </a:solidFill>
              </a:rPr>
              <a:t> БЛОК</a:t>
            </a:r>
          </a:p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2060"/>
                </a:solidFill>
              </a:rPr>
              <a:t>направлен на развитие мускульной силы руки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spcBef>
                <a:spcPct val="50000"/>
              </a:spcBef>
            </a:pPr>
            <a:endParaRPr lang="ru-RU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76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white bear 1\Desktop\Новая папка (2)\IMG_444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1248" y="1340768"/>
            <a:ext cx="8544542" cy="49978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32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V </a:t>
            </a:r>
            <a:r>
              <a:rPr lang="ru-RU" sz="3200" b="1" dirty="0" smtClean="0">
                <a:solidFill>
                  <a:srgbClr val="002060"/>
                </a:solidFill>
              </a:rPr>
              <a:t>БЛОК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Волшебная палитра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white bear 1\Desktop\Волшебная палитра\IMG_11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998132" cy="3332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hite bear 1\Desktop\Волшебная палитра\IMG_09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332988"/>
            <a:ext cx="4716016" cy="31440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89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Укрепляем мускульную 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силу рук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white bear 1\Desktop\Волшебная палитра\IMG_09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617364"/>
            <a:ext cx="4243784" cy="28291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white bear 1\Desktop\Волшебная палитра\IMG_099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2121531"/>
            <a:ext cx="3658592" cy="43554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white bear 1\Desktop\Волшебная палитра\IMG_112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1344" y="1340768"/>
            <a:ext cx="2376264" cy="2120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44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91623"/>
            <a:ext cx="4176464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Вот такие мы художники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white bear 1\Desktop\Волшебная палитра\IMG_145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95222" y="264736"/>
            <a:ext cx="3517536" cy="2775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white bear 1\Desktop\Волшебная палитра\IMG_102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0225" y="3543920"/>
            <a:ext cx="4885461" cy="3192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white bear 1\Desktop\Волшебная палитра\IMG_113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71256" y="3155841"/>
            <a:ext cx="3341502" cy="35722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88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Ожидаемые результаты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16832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hangingPunct="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</a:rPr>
              <a:t>овышение </a:t>
            </a:r>
            <a:r>
              <a:rPr lang="ru-RU" sz="2800" b="1" dirty="0">
                <a:solidFill>
                  <a:srgbClr val="002060"/>
                </a:solidFill>
              </a:rPr>
              <a:t>уровня готовности воспитанников к школьному обучению;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800" b="1" dirty="0" err="1">
                <a:solidFill>
                  <a:srgbClr val="002060"/>
                </a:solidFill>
              </a:rPr>
              <a:t>С</a:t>
            </a:r>
            <a:r>
              <a:rPr lang="ru-RU" sz="2800" b="1" dirty="0" err="1" smtClean="0">
                <a:solidFill>
                  <a:srgbClr val="002060"/>
                </a:solidFill>
              </a:rPr>
              <a:t>формированность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у воспитанников понятий и умений с общим содержанием программы;</a:t>
            </a:r>
          </a:p>
          <a:p>
            <a:pPr marL="285750" lvl="0" indent="-285750" hangingPunct="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</a:rPr>
              <a:t>редоставление </a:t>
            </a:r>
            <a:r>
              <a:rPr lang="ru-RU" sz="2800" b="1" dirty="0">
                <a:solidFill>
                  <a:srgbClr val="002060"/>
                </a:solidFill>
              </a:rPr>
              <a:t>ребенку большей свободы и самостоятельности.</a:t>
            </a:r>
          </a:p>
          <a:p>
            <a:pPr marL="285750" lvl="0" indent="-285750" hangingPunct="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002060"/>
                </a:solidFill>
              </a:rPr>
              <a:t>О</a:t>
            </a:r>
            <a:r>
              <a:rPr lang="ru-RU" sz="2800" b="1" dirty="0" smtClean="0">
                <a:solidFill>
                  <a:srgbClr val="002060"/>
                </a:solidFill>
              </a:rPr>
              <a:t>тсутствие </a:t>
            </a:r>
            <a:r>
              <a:rPr lang="ru-RU" sz="2800" b="1" dirty="0" err="1">
                <a:solidFill>
                  <a:srgbClr val="002060"/>
                </a:solidFill>
              </a:rPr>
              <a:t>дезадаптированных</a:t>
            </a:r>
            <a:r>
              <a:rPr lang="ru-RU" sz="2800" b="1" dirty="0">
                <a:solidFill>
                  <a:srgbClr val="002060"/>
                </a:solidFill>
              </a:rPr>
              <a:t> детей при поступлению в школу.</a:t>
            </a:r>
          </a:p>
        </p:txBody>
      </p:sp>
    </p:spTree>
    <p:extLst>
      <p:ext uri="{BB962C8B-B14F-4D97-AF65-F5344CB8AC3E}">
        <p14:creationId xmlns:p14="http://schemas.microsoft.com/office/powerpoint/2010/main" val="2691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К ОБУЧЕНИЮ В ШКОЛЕ ГОТОВЫ!!!</a:t>
            </a:r>
            <a:endParaRPr lang="ru-RU" dirty="0"/>
          </a:p>
        </p:txBody>
      </p:sp>
      <p:pic>
        <p:nvPicPr>
          <p:cNvPr id="3" name="Picture 2" descr="C:\Users\white bear 1\Desktop\Новая папка (2)\IMG_433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556792"/>
            <a:ext cx="7452940" cy="46317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6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gray">
          <a:xfrm>
            <a:off x="2051720" y="2492896"/>
            <a:ext cx="5673180" cy="1696801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Спасибо за внимание</a:t>
            </a:r>
            <a:r>
              <a:rPr lang="en-US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 </a:t>
            </a:r>
            <a:r>
              <a:rPr lang="en-US" sz="3600" b="1" kern="10" dirty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!</a:t>
            </a:r>
            <a:endParaRPr lang="ru-RU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946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-26772" y="3890913"/>
            <a:ext cx="1861043" cy="450850"/>
            <a:chOff x="3964" y="2071"/>
            <a:chExt cx="1484" cy="330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7032" y="-41666"/>
            <a:ext cx="5626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sz="4000" dirty="0" smtClean="0"/>
              <a:t>Учителя» будущих первоклассников</a:t>
            </a:r>
            <a:endParaRPr lang="ru-RU" sz="4000" dirty="0"/>
          </a:p>
        </p:txBody>
      </p:sp>
      <p:sp>
        <p:nvSpPr>
          <p:cNvPr id="4" name="Freeform 4"/>
          <p:cNvSpPr>
            <a:spLocks/>
          </p:cNvSpPr>
          <p:nvPr/>
        </p:nvSpPr>
        <p:spPr bwMode="ltGray">
          <a:xfrm>
            <a:off x="91971" y="1532731"/>
            <a:ext cx="2436564" cy="2414785"/>
          </a:xfrm>
          <a:custGeom>
            <a:avLst/>
            <a:gdLst/>
            <a:ahLst/>
            <a:cxnLst>
              <a:cxn ang="0">
                <a:pos x="264" y="20"/>
              </a:cxn>
              <a:cxn ang="0">
                <a:pos x="286" y="52"/>
              </a:cxn>
              <a:cxn ang="0">
                <a:pos x="242" y="68"/>
              </a:cxn>
              <a:cxn ang="0">
                <a:pos x="202" y="72"/>
              </a:cxn>
              <a:cxn ang="0">
                <a:pos x="194" y="102"/>
              </a:cxn>
              <a:cxn ang="0">
                <a:pos x="140" y="114"/>
              </a:cxn>
              <a:cxn ang="0">
                <a:pos x="116" y="136"/>
              </a:cxn>
              <a:cxn ang="0">
                <a:pos x="84" y="164"/>
              </a:cxn>
              <a:cxn ang="0">
                <a:pos x="76" y="182"/>
              </a:cxn>
              <a:cxn ang="0">
                <a:pos x="60" y="224"/>
              </a:cxn>
              <a:cxn ang="0">
                <a:pos x="42" y="272"/>
              </a:cxn>
              <a:cxn ang="0">
                <a:pos x="24" y="296"/>
              </a:cxn>
              <a:cxn ang="0">
                <a:pos x="12" y="330"/>
              </a:cxn>
              <a:cxn ang="0">
                <a:pos x="16" y="352"/>
              </a:cxn>
              <a:cxn ang="0">
                <a:pos x="6" y="396"/>
              </a:cxn>
              <a:cxn ang="0">
                <a:pos x="30" y="420"/>
              </a:cxn>
              <a:cxn ang="0">
                <a:pos x="22" y="448"/>
              </a:cxn>
              <a:cxn ang="0">
                <a:pos x="38" y="472"/>
              </a:cxn>
              <a:cxn ang="0">
                <a:pos x="64" y="500"/>
              </a:cxn>
              <a:cxn ang="0">
                <a:pos x="76" y="546"/>
              </a:cxn>
              <a:cxn ang="0">
                <a:pos x="126" y="572"/>
              </a:cxn>
              <a:cxn ang="0">
                <a:pos x="130" y="602"/>
              </a:cxn>
              <a:cxn ang="0">
                <a:pos x="170" y="614"/>
              </a:cxn>
              <a:cxn ang="0">
                <a:pos x="188" y="636"/>
              </a:cxn>
              <a:cxn ang="0">
                <a:pos x="212" y="644"/>
              </a:cxn>
              <a:cxn ang="0">
                <a:pos x="238" y="662"/>
              </a:cxn>
              <a:cxn ang="0">
                <a:pos x="280" y="668"/>
              </a:cxn>
              <a:cxn ang="0">
                <a:pos x="300" y="676"/>
              </a:cxn>
              <a:cxn ang="0">
                <a:pos x="330" y="688"/>
              </a:cxn>
              <a:cxn ang="0">
                <a:pos x="350" y="694"/>
              </a:cxn>
              <a:cxn ang="0">
                <a:pos x="392" y="718"/>
              </a:cxn>
              <a:cxn ang="0">
                <a:pos x="398" y="686"/>
              </a:cxn>
              <a:cxn ang="0">
                <a:pos x="428" y="688"/>
              </a:cxn>
              <a:cxn ang="0">
                <a:pos x="504" y="660"/>
              </a:cxn>
              <a:cxn ang="0">
                <a:pos x="534" y="656"/>
              </a:cxn>
              <a:cxn ang="0">
                <a:pos x="550" y="644"/>
              </a:cxn>
              <a:cxn ang="0">
                <a:pos x="570" y="612"/>
              </a:cxn>
              <a:cxn ang="0">
                <a:pos x="612" y="586"/>
              </a:cxn>
              <a:cxn ang="0">
                <a:pos x="630" y="554"/>
              </a:cxn>
              <a:cxn ang="0">
                <a:pos x="656" y="520"/>
              </a:cxn>
              <a:cxn ang="0">
                <a:pos x="682" y="492"/>
              </a:cxn>
              <a:cxn ang="0">
                <a:pos x="692" y="466"/>
              </a:cxn>
              <a:cxn ang="0">
                <a:pos x="696" y="410"/>
              </a:cxn>
              <a:cxn ang="0">
                <a:pos x="734" y="352"/>
              </a:cxn>
              <a:cxn ang="0">
                <a:pos x="718" y="316"/>
              </a:cxn>
              <a:cxn ang="0">
                <a:pos x="710" y="292"/>
              </a:cxn>
              <a:cxn ang="0">
                <a:pos x="698" y="258"/>
              </a:cxn>
              <a:cxn ang="0">
                <a:pos x="678" y="212"/>
              </a:cxn>
              <a:cxn ang="0">
                <a:pos x="654" y="182"/>
              </a:cxn>
              <a:cxn ang="0">
                <a:pos x="632" y="154"/>
              </a:cxn>
              <a:cxn ang="0">
                <a:pos x="612" y="104"/>
              </a:cxn>
              <a:cxn ang="0">
                <a:pos x="592" y="108"/>
              </a:cxn>
              <a:cxn ang="0">
                <a:pos x="548" y="100"/>
              </a:cxn>
              <a:cxn ang="0">
                <a:pos x="508" y="22"/>
              </a:cxn>
              <a:cxn ang="0">
                <a:pos x="456" y="48"/>
              </a:cxn>
              <a:cxn ang="0">
                <a:pos x="430" y="46"/>
              </a:cxn>
              <a:cxn ang="0">
                <a:pos x="370" y="10"/>
              </a:cxn>
              <a:cxn ang="0">
                <a:pos x="348" y="10"/>
              </a:cxn>
              <a:cxn ang="0">
                <a:pos x="326" y="28"/>
              </a:cxn>
              <a:cxn ang="0">
                <a:pos x="294" y="42"/>
              </a:cxn>
              <a:cxn ang="0">
                <a:pos x="256" y="12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0784"/>
                  <a:invGamma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" name="Freeform 5"/>
          <p:cNvSpPr>
            <a:spLocks/>
          </p:cNvSpPr>
          <p:nvPr/>
        </p:nvSpPr>
        <p:spPr bwMode="ltGray">
          <a:xfrm>
            <a:off x="1834271" y="2848389"/>
            <a:ext cx="2494016" cy="2535899"/>
          </a:xfrm>
          <a:custGeom>
            <a:avLst/>
            <a:gdLst/>
            <a:ahLst/>
            <a:cxnLst>
              <a:cxn ang="0">
                <a:pos x="264" y="20"/>
              </a:cxn>
              <a:cxn ang="0">
                <a:pos x="286" y="52"/>
              </a:cxn>
              <a:cxn ang="0">
                <a:pos x="242" y="68"/>
              </a:cxn>
              <a:cxn ang="0">
                <a:pos x="202" y="72"/>
              </a:cxn>
              <a:cxn ang="0">
                <a:pos x="194" y="102"/>
              </a:cxn>
              <a:cxn ang="0">
                <a:pos x="140" y="114"/>
              </a:cxn>
              <a:cxn ang="0">
                <a:pos x="116" y="136"/>
              </a:cxn>
              <a:cxn ang="0">
                <a:pos x="84" y="164"/>
              </a:cxn>
              <a:cxn ang="0">
                <a:pos x="76" y="182"/>
              </a:cxn>
              <a:cxn ang="0">
                <a:pos x="60" y="224"/>
              </a:cxn>
              <a:cxn ang="0">
                <a:pos x="42" y="272"/>
              </a:cxn>
              <a:cxn ang="0">
                <a:pos x="24" y="296"/>
              </a:cxn>
              <a:cxn ang="0">
                <a:pos x="12" y="330"/>
              </a:cxn>
              <a:cxn ang="0">
                <a:pos x="16" y="352"/>
              </a:cxn>
              <a:cxn ang="0">
                <a:pos x="6" y="396"/>
              </a:cxn>
              <a:cxn ang="0">
                <a:pos x="30" y="420"/>
              </a:cxn>
              <a:cxn ang="0">
                <a:pos x="22" y="448"/>
              </a:cxn>
              <a:cxn ang="0">
                <a:pos x="38" y="472"/>
              </a:cxn>
              <a:cxn ang="0">
                <a:pos x="64" y="500"/>
              </a:cxn>
              <a:cxn ang="0">
                <a:pos x="76" y="546"/>
              </a:cxn>
              <a:cxn ang="0">
                <a:pos x="126" y="572"/>
              </a:cxn>
              <a:cxn ang="0">
                <a:pos x="130" y="602"/>
              </a:cxn>
              <a:cxn ang="0">
                <a:pos x="170" y="614"/>
              </a:cxn>
              <a:cxn ang="0">
                <a:pos x="188" y="636"/>
              </a:cxn>
              <a:cxn ang="0">
                <a:pos x="212" y="644"/>
              </a:cxn>
              <a:cxn ang="0">
                <a:pos x="238" y="662"/>
              </a:cxn>
              <a:cxn ang="0">
                <a:pos x="280" y="668"/>
              </a:cxn>
              <a:cxn ang="0">
                <a:pos x="300" y="676"/>
              </a:cxn>
              <a:cxn ang="0">
                <a:pos x="330" y="688"/>
              </a:cxn>
              <a:cxn ang="0">
                <a:pos x="350" y="694"/>
              </a:cxn>
              <a:cxn ang="0">
                <a:pos x="392" y="718"/>
              </a:cxn>
              <a:cxn ang="0">
                <a:pos x="398" y="686"/>
              </a:cxn>
              <a:cxn ang="0">
                <a:pos x="428" y="688"/>
              </a:cxn>
              <a:cxn ang="0">
                <a:pos x="504" y="660"/>
              </a:cxn>
              <a:cxn ang="0">
                <a:pos x="534" y="656"/>
              </a:cxn>
              <a:cxn ang="0">
                <a:pos x="550" y="644"/>
              </a:cxn>
              <a:cxn ang="0">
                <a:pos x="570" y="612"/>
              </a:cxn>
              <a:cxn ang="0">
                <a:pos x="612" y="586"/>
              </a:cxn>
              <a:cxn ang="0">
                <a:pos x="630" y="554"/>
              </a:cxn>
              <a:cxn ang="0">
                <a:pos x="656" y="520"/>
              </a:cxn>
              <a:cxn ang="0">
                <a:pos x="682" y="492"/>
              </a:cxn>
              <a:cxn ang="0">
                <a:pos x="692" y="466"/>
              </a:cxn>
              <a:cxn ang="0">
                <a:pos x="696" y="410"/>
              </a:cxn>
              <a:cxn ang="0">
                <a:pos x="734" y="352"/>
              </a:cxn>
              <a:cxn ang="0">
                <a:pos x="718" y="316"/>
              </a:cxn>
              <a:cxn ang="0">
                <a:pos x="710" y="292"/>
              </a:cxn>
              <a:cxn ang="0">
                <a:pos x="698" y="258"/>
              </a:cxn>
              <a:cxn ang="0">
                <a:pos x="678" y="212"/>
              </a:cxn>
              <a:cxn ang="0">
                <a:pos x="654" y="182"/>
              </a:cxn>
              <a:cxn ang="0">
                <a:pos x="632" y="154"/>
              </a:cxn>
              <a:cxn ang="0">
                <a:pos x="612" y="104"/>
              </a:cxn>
              <a:cxn ang="0">
                <a:pos x="592" y="108"/>
              </a:cxn>
              <a:cxn ang="0">
                <a:pos x="548" y="100"/>
              </a:cxn>
              <a:cxn ang="0">
                <a:pos x="508" y="22"/>
              </a:cxn>
              <a:cxn ang="0">
                <a:pos x="456" y="48"/>
              </a:cxn>
              <a:cxn ang="0">
                <a:pos x="430" y="46"/>
              </a:cxn>
              <a:cxn ang="0">
                <a:pos x="370" y="10"/>
              </a:cxn>
              <a:cxn ang="0">
                <a:pos x="348" y="10"/>
              </a:cxn>
              <a:cxn ang="0">
                <a:pos x="326" y="28"/>
              </a:cxn>
              <a:cxn ang="0">
                <a:pos x="294" y="42"/>
              </a:cxn>
              <a:cxn ang="0">
                <a:pos x="256" y="12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69804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Freeform 6"/>
          <p:cNvSpPr>
            <a:spLocks/>
          </p:cNvSpPr>
          <p:nvPr/>
        </p:nvSpPr>
        <p:spPr bwMode="ltGray">
          <a:xfrm>
            <a:off x="3464999" y="1130889"/>
            <a:ext cx="2482305" cy="2485568"/>
          </a:xfrm>
          <a:custGeom>
            <a:avLst/>
            <a:gdLst/>
            <a:ahLst/>
            <a:cxnLst>
              <a:cxn ang="0">
                <a:pos x="264" y="20"/>
              </a:cxn>
              <a:cxn ang="0">
                <a:pos x="286" y="52"/>
              </a:cxn>
              <a:cxn ang="0">
                <a:pos x="242" y="68"/>
              </a:cxn>
              <a:cxn ang="0">
                <a:pos x="202" y="72"/>
              </a:cxn>
              <a:cxn ang="0">
                <a:pos x="194" y="102"/>
              </a:cxn>
              <a:cxn ang="0">
                <a:pos x="140" y="114"/>
              </a:cxn>
              <a:cxn ang="0">
                <a:pos x="116" y="136"/>
              </a:cxn>
              <a:cxn ang="0">
                <a:pos x="84" y="164"/>
              </a:cxn>
              <a:cxn ang="0">
                <a:pos x="76" y="182"/>
              </a:cxn>
              <a:cxn ang="0">
                <a:pos x="60" y="224"/>
              </a:cxn>
              <a:cxn ang="0">
                <a:pos x="42" y="272"/>
              </a:cxn>
              <a:cxn ang="0">
                <a:pos x="24" y="296"/>
              </a:cxn>
              <a:cxn ang="0">
                <a:pos x="12" y="330"/>
              </a:cxn>
              <a:cxn ang="0">
                <a:pos x="16" y="352"/>
              </a:cxn>
              <a:cxn ang="0">
                <a:pos x="6" y="396"/>
              </a:cxn>
              <a:cxn ang="0">
                <a:pos x="30" y="420"/>
              </a:cxn>
              <a:cxn ang="0">
                <a:pos x="22" y="448"/>
              </a:cxn>
              <a:cxn ang="0">
                <a:pos x="38" y="472"/>
              </a:cxn>
              <a:cxn ang="0">
                <a:pos x="64" y="500"/>
              </a:cxn>
              <a:cxn ang="0">
                <a:pos x="76" y="546"/>
              </a:cxn>
              <a:cxn ang="0">
                <a:pos x="126" y="572"/>
              </a:cxn>
              <a:cxn ang="0">
                <a:pos x="130" y="602"/>
              </a:cxn>
              <a:cxn ang="0">
                <a:pos x="170" y="614"/>
              </a:cxn>
              <a:cxn ang="0">
                <a:pos x="188" y="636"/>
              </a:cxn>
              <a:cxn ang="0">
                <a:pos x="212" y="644"/>
              </a:cxn>
              <a:cxn ang="0">
                <a:pos x="238" y="662"/>
              </a:cxn>
              <a:cxn ang="0">
                <a:pos x="280" y="668"/>
              </a:cxn>
              <a:cxn ang="0">
                <a:pos x="300" y="676"/>
              </a:cxn>
              <a:cxn ang="0">
                <a:pos x="330" y="688"/>
              </a:cxn>
              <a:cxn ang="0">
                <a:pos x="350" y="694"/>
              </a:cxn>
              <a:cxn ang="0">
                <a:pos x="392" y="718"/>
              </a:cxn>
              <a:cxn ang="0">
                <a:pos x="398" y="686"/>
              </a:cxn>
              <a:cxn ang="0">
                <a:pos x="428" y="688"/>
              </a:cxn>
              <a:cxn ang="0">
                <a:pos x="504" y="660"/>
              </a:cxn>
              <a:cxn ang="0">
                <a:pos x="534" y="656"/>
              </a:cxn>
              <a:cxn ang="0">
                <a:pos x="550" y="644"/>
              </a:cxn>
              <a:cxn ang="0">
                <a:pos x="570" y="612"/>
              </a:cxn>
              <a:cxn ang="0">
                <a:pos x="612" y="586"/>
              </a:cxn>
              <a:cxn ang="0">
                <a:pos x="630" y="554"/>
              </a:cxn>
              <a:cxn ang="0">
                <a:pos x="656" y="520"/>
              </a:cxn>
              <a:cxn ang="0">
                <a:pos x="682" y="492"/>
              </a:cxn>
              <a:cxn ang="0">
                <a:pos x="692" y="466"/>
              </a:cxn>
              <a:cxn ang="0">
                <a:pos x="696" y="410"/>
              </a:cxn>
              <a:cxn ang="0">
                <a:pos x="734" y="352"/>
              </a:cxn>
              <a:cxn ang="0">
                <a:pos x="718" y="316"/>
              </a:cxn>
              <a:cxn ang="0">
                <a:pos x="710" y="292"/>
              </a:cxn>
              <a:cxn ang="0">
                <a:pos x="698" y="258"/>
              </a:cxn>
              <a:cxn ang="0">
                <a:pos x="678" y="212"/>
              </a:cxn>
              <a:cxn ang="0">
                <a:pos x="654" y="182"/>
              </a:cxn>
              <a:cxn ang="0">
                <a:pos x="632" y="154"/>
              </a:cxn>
              <a:cxn ang="0">
                <a:pos x="612" y="104"/>
              </a:cxn>
              <a:cxn ang="0">
                <a:pos x="592" y="108"/>
              </a:cxn>
              <a:cxn ang="0">
                <a:pos x="548" y="100"/>
              </a:cxn>
              <a:cxn ang="0">
                <a:pos x="508" y="22"/>
              </a:cxn>
              <a:cxn ang="0">
                <a:pos x="456" y="48"/>
              </a:cxn>
              <a:cxn ang="0">
                <a:pos x="430" y="46"/>
              </a:cxn>
              <a:cxn ang="0">
                <a:pos x="370" y="10"/>
              </a:cxn>
              <a:cxn ang="0">
                <a:pos x="348" y="10"/>
              </a:cxn>
              <a:cxn ang="0">
                <a:pos x="326" y="28"/>
              </a:cxn>
              <a:cxn ang="0">
                <a:pos x="294" y="42"/>
              </a:cxn>
              <a:cxn ang="0">
                <a:pos x="256" y="12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1909186" y="5412633"/>
            <a:ext cx="2111375" cy="450850"/>
            <a:chOff x="3964" y="2071"/>
            <a:chExt cx="1484" cy="330"/>
          </a:xfrm>
        </p:grpSpPr>
        <p:sp>
          <p:nvSpPr>
            <p:cNvPr id="13" name="AutoShape 13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5265599" y="5446950"/>
            <a:ext cx="2111375" cy="450850"/>
            <a:chOff x="3964" y="2071"/>
            <a:chExt cx="1484" cy="330"/>
          </a:xfrm>
        </p:grpSpPr>
        <p:sp>
          <p:nvSpPr>
            <p:cNvPr id="16" name="AutoShape 16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AutoShape 17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" name="Rectangle 18"/>
          <p:cNvSpPr>
            <a:spLocks noChangeArrowheads="1"/>
          </p:cNvSpPr>
          <p:nvPr/>
        </p:nvSpPr>
        <p:spPr bwMode="gray">
          <a:xfrm>
            <a:off x="52025" y="3956171"/>
            <a:ext cx="17224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>
            <a:spAutoFit/>
            <a:flatTx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Привалова К.Н.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gray">
          <a:xfrm>
            <a:off x="2155177" y="5412633"/>
            <a:ext cx="17224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>
            <a:spAutoFit/>
            <a:flatTx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Кучеренко С.А.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gray">
          <a:xfrm>
            <a:off x="5483444" y="5412633"/>
            <a:ext cx="17224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>
            <a:spAutoFit/>
            <a:flatTx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Зимина Е.Ф.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black">
          <a:xfrm>
            <a:off x="5155022" y="3818853"/>
            <a:ext cx="159226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rgbClr val="FFFFFF"/>
                </a:solidFill>
              </a:rPr>
              <a:t>Вставить текст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4" name="Freeform 4"/>
          <p:cNvSpPr>
            <a:spLocks/>
          </p:cNvSpPr>
          <p:nvPr/>
        </p:nvSpPr>
        <p:spPr bwMode="ltGray">
          <a:xfrm>
            <a:off x="6697069" y="1539673"/>
            <a:ext cx="2446931" cy="2414785"/>
          </a:xfrm>
          <a:custGeom>
            <a:avLst/>
            <a:gdLst/>
            <a:ahLst/>
            <a:cxnLst>
              <a:cxn ang="0">
                <a:pos x="264" y="20"/>
              </a:cxn>
              <a:cxn ang="0">
                <a:pos x="286" y="52"/>
              </a:cxn>
              <a:cxn ang="0">
                <a:pos x="242" y="68"/>
              </a:cxn>
              <a:cxn ang="0">
                <a:pos x="202" y="72"/>
              </a:cxn>
              <a:cxn ang="0">
                <a:pos x="194" y="102"/>
              </a:cxn>
              <a:cxn ang="0">
                <a:pos x="140" y="114"/>
              </a:cxn>
              <a:cxn ang="0">
                <a:pos x="116" y="136"/>
              </a:cxn>
              <a:cxn ang="0">
                <a:pos x="84" y="164"/>
              </a:cxn>
              <a:cxn ang="0">
                <a:pos x="76" y="182"/>
              </a:cxn>
              <a:cxn ang="0">
                <a:pos x="60" y="224"/>
              </a:cxn>
              <a:cxn ang="0">
                <a:pos x="42" y="272"/>
              </a:cxn>
              <a:cxn ang="0">
                <a:pos x="24" y="296"/>
              </a:cxn>
              <a:cxn ang="0">
                <a:pos x="12" y="330"/>
              </a:cxn>
              <a:cxn ang="0">
                <a:pos x="16" y="352"/>
              </a:cxn>
              <a:cxn ang="0">
                <a:pos x="6" y="396"/>
              </a:cxn>
              <a:cxn ang="0">
                <a:pos x="30" y="420"/>
              </a:cxn>
              <a:cxn ang="0">
                <a:pos x="22" y="448"/>
              </a:cxn>
              <a:cxn ang="0">
                <a:pos x="38" y="472"/>
              </a:cxn>
              <a:cxn ang="0">
                <a:pos x="64" y="500"/>
              </a:cxn>
              <a:cxn ang="0">
                <a:pos x="76" y="546"/>
              </a:cxn>
              <a:cxn ang="0">
                <a:pos x="126" y="572"/>
              </a:cxn>
              <a:cxn ang="0">
                <a:pos x="130" y="602"/>
              </a:cxn>
              <a:cxn ang="0">
                <a:pos x="170" y="614"/>
              </a:cxn>
              <a:cxn ang="0">
                <a:pos x="188" y="636"/>
              </a:cxn>
              <a:cxn ang="0">
                <a:pos x="212" y="644"/>
              </a:cxn>
              <a:cxn ang="0">
                <a:pos x="238" y="662"/>
              </a:cxn>
              <a:cxn ang="0">
                <a:pos x="280" y="668"/>
              </a:cxn>
              <a:cxn ang="0">
                <a:pos x="300" y="676"/>
              </a:cxn>
              <a:cxn ang="0">
                <a:pos x="330" y="688"/>
              </a:cxn>
              <a:cxn ang="0">
                <a:pos x="350" y="694"/>
              </a:cxn>
              <a:cxn ang="0">
                <a:pos x="392" y="718"/>
              </a:cxn>
              <a:cxn ang="0">
                <a:pos x="398" y="686"/>
              </a:cxn>
              <a:cxn ang="0">
                <a:pos x="428" y="688"/>
              </a:cxn>
              <a:cxn ang="0">
                <a:pos x="504" y="660"/>
              </a:cxn>
              <a:cxn ang="0">
                <a:pos x="534" y="656"/>
              </a:cxn>
              <a:cxn ang="0">
                <a:pos x="550" y="644"/>
              </a:cxn>
              <a:cxn ang="0">
                <a:pos x="570" y="612"/>
              </a:cxn>
              <a:cxn ang="0">
                <a:pos x="612" y="586"/>
              </a:cxn>
              <a:cxn ang="0">
                <a:pos x="630" y="554"/>
              </a:cxn>
              <a:cxn ang="0">
                <a:pos x="656" y="520"/>
              </a:cxn>
              <a:cxn ang="0">
                <a:pos x="682" y="492"/>
              </a:cxn>
              <a:cxn ang="0">
                <a:pos x="692" y="466"/>
              </a:cxn>
              <a:cxn ang="0">
                <a:pos x="696" y="410"/>
              </a:cxn>
              <a:cxn ang="0">
                <a:pos x="734" y="352"/>
              </a:cxn>
              <a:cxn ang="0">
                <a:pos x="718" y="316"/>
              </a:cxn>
              <a:cxn ang="0">
                <a:pos x="710" y="292"/>
              </a:cxn>
              <a:cxn ang="0">
                <a:pos x="698" y="258"/>
              </a:cxn>
              <a:cxn ang="0">
                <a:pos x="678" y="212"/>
              </a:cxn>
              <a:cxn ang="0">
                <a:pos x="654" y="182"/>
              </a:cxn>
              <a:cxn ang="0">
                <a:pos x="632" y="154"/>
              </a:cxn>
              <a:cxn ang="0">
                <a:pos x="612" y="104"/>
              </a:cxn>
              <a:cxn ang="0">
                <a:pos x="592" y="108"/>
              </a:cxn>
              <a:cxn ang="0">
                <a:pos x="548" y="100"/>
              </a:cxn>
              <a:cxn ang="0">
                <a:pos x="508" y="22"/>
              </a:cxn>
              <a:cxn ang="0">
                <a:pos x="456" y="48"/>
              </a:cxn>
              <a:cxn ang="0">
                <a:pos x="430" y="46"/>
              </a:cxn>
              <a:cxn ang="0">
                <a:pos x="370" y="10"/>
              </a:cxn>
              <a:cxn ang="0">
                <a:pos x="348" y="10"/>
              </a:cxn>
              <a:cxn ang="0">
                <a:pos x="326" y="28"/>
              </a:cxn>
              <a:cxn ang="0">
                <a:pos x="294" y="42"/>
              </a:cxn>
              <a:cxn ang="0">
                <a:pos x="256" y="12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0784"/>
                  <a:invGamma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5" name="Group 15"/>
          <p:cNvGrpSpPr>
            <a:grpSpLocks/>
          </p:cNvGrpSpPr>
          <p:nvPr/>
        </p:nvGrpSpPr>
        <p:grpSpPr bwMode="auto">
          <a:xfrm>
            <a:off x="6968968" y="3954458"/>
            <a:ext cx="2111375" cy="450850"/>
            <a:chOff x="3964" y="2071"/>
            <a:chExt cx="1484" cy="330"/>
          </a:xfrm>
        </p:grpSpPr>
        <p:sp>
          <p:nvSpPr>
            <p:cNvPr id="26" name="AutoShape 16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AutoShape 17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Rectangle 21"/>
          <p:cNvSpPr>
            <a:spLocks noChangeArrowheads="1"/>
          </p:cNvSpPr>
          <p:nvPr/>
        </p:nvSpPr>
        <p:spPr bwMode="gray">
          <a:xfrm>
            <a:off x="7256650" y="3996526"/>
            <a:ext cx="188734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 wrap="square">
            <a:spAutoFit/>
            <a:flatTx/>
          </a:bodyPr>
          <a:lstStyle/>
          <a:p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Литвинова И.Ю.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" name="Freeform 5"/>
          <p:cNvSpPr>
            <a:spLocks/>
          </p:cNvSpPr>
          <p:nvPr/>
        </p:nvSpPr>
        <p:spPr bwMode="ltGray">
          <a:xfrm>
            <a:off x="4906316" y="2969418"/>
            <a:ext cx="2494016" cy="2535899"/>
          </a:xfrm>
          <a:custGeom>
            <a:avLst/>
            <a:gdLst/>
            <a:ahLst/>
            <a:cxnLst>
              <a:cxn ang="0">
                <a:pos x="264" y="20"/>
              </a:cxn>
              <a:cxn ang="0">
                <a:pos x="286" y="52"/>
              </a:cxn>
              <a:cxn ang="0">
                <a:pos x="242" y="68"/>
              </a:cxn>
              <a:cxn ang="0">
                <a:pos x="202" y="72"/>
              </a:cxn>
              <a:cxn ang="0">
                <a:pos x="194" y="102"/>
              </a:cxn>
              <a:cxn ang="0">
                <a:pos x="140" y="114"/>
              </a:cxn>
              <a:cxn ang="0">
                <a:pos x="116" y="136"/>
              </a:cxn>
              <a:cxn ang="0">
                <a:pos x="84" y="164"/>
              </a:cxn>
              <a:cxn ang="0">
                <a:pos x="76" y="182"/>
              </a:cxn>
              <a:cxn ang="0">
                <a:pos x="60" y="224"/>
              </a:cxn>
              <a:cxn ang="0">
                <a:pos x="42" y="272"/>
              </a:cxn>
              <a:cxn ang="0">
                <a:pos x="24" y="296"/>
              </a:cxn>
              <a:cxn ang="0">
                <a:pos x="12" y="330"/>
              </a:cxn>
              <a:cxn ang="0">
                <a:pos x="16" y="352"/>
              </a:cxn>
              <a:cxn ang="0">
                <a:pos x="6" y="396"/>
              </a:cxn>
              <a:cxn ang="0">
                <a:pos x="30" y="420"/>
              </a:cxn>
              <a:cxn ang="0">
                <a:pos x="22" y="448"/>
              </a:cxn>
              <a:cxn ang="0">
                <a:pos x="38" y="472"/>
              </a:cxn>
              <a:cxn ang="0">
                <a:pos x="64" y="500"/>
              </a:cxn>
              <a:cxn ang="0">
                <a:pos x="76" y="546"/>
              </a:cxn>
              <a:cxn ang="0">
                <a:pos x="126" y="572"/>
              </a:cxn>
              <a:cxn ang="0">
                <a:pos x="130" y="602"/>
              </a:cxn>
              <a:cxn ang="0">
                <a:pos x="170" y="614"/>
              </a:cxn>
              <a:cxn ang="0">
                <a:pos x="188" y="636"/>
              </a:cxn>
              <a:cxn ang="0">
                <a:pos x="212" y="644"/>
              </a:cxn>
              <a:cxn ang="0">
                <a:pos x="238" y="662"/>
              </a:cxn>
              <a:cxn ang="0">
                <a:pos x="280" y="668"/>
              </a:cxn>
              <a:cxn ang="0">
                <a:pos x="300" y="676"/>
              </a:cxn>
              <a:cxn ang="0">
                <a:pos x="330" y="688"/>
              </a:cxn>
              <a:cxn ang="0">
                <a:pos x="350" y="694"/>
              </a:cxn>
              <a:cxn ang="0">
                <a:pos x="392" y="718"/>
              </a:cxn>
              <a:cxn ang="0">
                <a:pos x="398" y="686"/>
              </a:cxn>
              <a:cxn ang="0">
                <a:pos x="428" y="688"/>
              </a:cxn>
              <a:cxn ang="0">
                <a:pos x="504" y="660"/>
              </a:cxn>
              <a:cxn ang="0">
                <a:pos x="534" y="656"/>
              </a:cxn>
              <a:cxn ang="0">
                <a:pos x="550" y="644"/>
              </a:cxn>
              <a:cxn ang="0">
                <a:pos x="570" y="612"/>
              </a:cxn>
              <a:cxn ang="0">
                <a:pos x="612" y="586"/>
              </a:cxn>
              <a:cxn ang="0">
                <a:pos x="630" y="554"/>
              </a:cxn>
              <a:cxn ang="0">
                <a:pos x="656" y="520"/>
              </a:cxn>
              <a:cxn ang="0">
                <a:pos x="682" y="492"/>
              </a:cxn>
              <a:cxn ang="0">
                <a:pos x="692" y="466"/>
              </a:cxn>
              <a:cxn ang="0">
                <a:pos x="696" y="410"/>
              </a:cxn>
              <a:cxn ang="0">
                <a:pos x="734" y="352"/>
              </a:cxn>
              <a:cxn ang="0">
                <a:pos x="718" y="316"/>
              </a:cxn>
              <a:cxn ang="0">
                <a:pos x="710" y="292"/>
              </a:cxn>
              <a:cxn ang="0">
                <a:pos x="698" y="258"/>
              </a:cxn>
              <a:cxn ang="0">
                <a:pos x="678" y="212"/>
              </a:cxn>
              <a:cxn ang="0">
                <a:pos x="654" y="182"/>
              </a:cxn>
              <a:cxn ang="0">
                <a:pos x="632" y="154"/>
              </a:cxn>
              <a:cxn ang="0">
                <a:pos x="612" y="104"/>
              </a:cxn>
              <a:cxn ang="0">
                <a:pos x="592" y="108"/>
              </a:cxn>
              <a:cxn ang="0">
                <a:pos x="548" y="100"/>
              </a:cxn>
              <a:cxn ang="0">
                <a:pos x="508" y="22"/>
              </a:cxn>
              <a:cxn ang="0">
                <a:pos x="456" y="48"/>
              </a:cxn>
              <a:cxn ang="0">
                <a:pos x="430" y="46"/>
              </a:cxn>
              <a:cxn ang="0">
                <a:pos x="370" y="10"/>
              </a:cxn>
              <a:cxn ang="0">
                <a:pos x="348" y="10"/>
              </a:cxn>
              <a:cxn ang="0">
                <a:pos x="326" y="28"/>
              </a:cxn>
              <a:cxn ang="0">
                <a:pos x="294" y="42"/>
              </a:cxn>
              <a:cxn ang="0">
                <a:pos x="256" y="12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69804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4" name="Group 12"/>
          <p:cNvGrpSpPr>
            <a:grpSpLocks/>
          </p:cNvGrpSpPr>
          <p:nvPr/>
        </p:nvGrpSpPr>
        <p:grpSpPr bwMode="auto">
          <a:xfrm>
            <a:off x="3761006" y="3393737"/>
            <a:ext cx="1603082" cy="450850"/>
            <a:chOff x="3964" y="2071"/>
            <a:chExt cx="1484" cy="330"/>
          </a:xfrm>
        </p:grpSpPr>
        <p:sp>
          <p:nvSpPr>
            <p:cNvPr id="35" name="AutoShape 13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AutoShape 14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7" name="Rectangle 20"/>
          <p:cNvSpPr>
            <a:spLocks noChangeArrowheads="1"/>
          </p:cNvSpPr>
          <p:nvPr/>
        </p:nvSpPr>
        <p:spPr bwMode="gray">
          <a:xfrm>
            <a:off x="3761006" y="3433101"/>
            <a:ext cx="17224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0C0C0"/>
            </a:outerShdw>
          </a:effectLst>
        </p:spPr>
        <p:txBody>
          <a:bodyPr>
            <a:spAutoFit/>
            <a:flatTx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Ковко И.С..</a:t>
            </a:r>
            <a:endParaRPr lang="en-US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146" name="Picture 2" descr="http://taz-bm.ru/files/pedagogu/privalov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589" y="1952165"/>
            <a:ext cx="1076682" cy="16162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az-bm.ru/files/pedagogu/kovk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128018" y="1556833"/>
            <a:ext cx="1088323" cy="1633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taz-bm.ru/files/pedagogu/kucherenk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2463" y="3271832"/>
            <a:ext cx="1067865" cy="16029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taz-bm.ru/files/pedagogu/litvinov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5714" y="1952165"/>
            <a:ext cx="1088757" cy="16343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7" descr="Описание: Описание: F:\DCIM\101MSDCF\DSC08517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8" y="3433101"/>
            <a:ext cx="1095157" cy="16276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79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-18255"/>
            <a:ext cx="5626968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Цель и задачи подготовки к школьному обучению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gray">
          <a:xfrm>
            <a:off x="107504" y="1981200"/>
            <a:ext cx="3456385" cy="4079875"/>
          </a:xfrm>
          <a:prstGeom prst="rightArrow">
            <a:avLst>
              <a:gd name="adj1" fmla="val 62806"/>
              <a:gd name="adj2" fmla="val 32949"/>
            </a:avLst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2">
                  <a:alpha val="50000"/>
                </a:schemeClr>
              </a:gs>
            </a:gsLst>
            <a:lin ang="0" scaled="1"/>
          </a:gradFill>
          <a:ln w="19050" cap="rnd" algn="ctr">
            <a:solidFill>
              <a:schemeClr val="bg2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black">
          <a:xfrm>
            <a:off x="395536" y="3113049"/>
            <a:ext cx="29334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ЦЕЛЬ: развитие </a:t>
            </a:r>
            <a:r>
              <a:rPr lang="ru-RU" sz="1400" b="1" dirty="0">
                <a:solidFill>
                  <a:srgbClr val="002060"/>
                </a:solidFill>
              </a:rPr>
              <a:t>личности ребенка, формирование его готовности к систематическому обучению, преодоление факторов дезадаптации, успешная социализация воспитанника к новым условиям школьного обучения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635896" y="980728"/>
            <a:ext cx="5014595" cy="5505797"/>
          </a:xfrm>
          <a:prstGeom prst="roundRect">
            <a:avLst>
              <a:gd name="adj" fmla="val 3481"/>
            </a:avLst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3729919" y="1151198"/>
            <a:ext cx="4545013" cy="1988304"/>
            <a:chOff x="2304" y="1200"/>
            <a:chExt cx="3102" cy="774"/>
          </a:xfrm>
        </p:grpSpPr>
        <p:sp>
          <p:nvSpPr>
            <p:cNvPr id="8" name="AutoShape 7"/>
            <p:cNvSpPr>
              <a:spLocks noChangeArrowheads="1"/>
            </p:cNvSpPr>
            <p:nvPr/>
          </p:nvSpPr>
          <p:spPr bwMode="ltGray">
            <a:xfrm>
              <a:off x="2334" y="120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ltGray">
            <a:xfrm>
              <a:off x="2304" y="148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757011" y="3212976"/>
            <a:ext cx="4545013" cy="2016224"/>
            <a:chOff x="2304" y="2058"/>
            <a:chExt cx="3102" cy="774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ltGray">
            <a:xfrm>
              <a:off x="2334" y="2058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ltGray">
            <a:xfrm>
              <a:off x="2304" y="2352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3807089" y="5353050"/>
            <a:ext cx="4545013" cy="1133475"/>
            <a:chOff x="2304" y="2880"/>
            <a:chExt cx="3102" cy="774"/>
          </a:xfrm>
        </p:grpSpPr>
        <p:sp>
          <p:nvSpPr>
            <p:cNvPr id="14" name="AutoShape 13"/>
            <p:cNvSpPr>
              <a:spLocks noChangeArrowheads="1"/>
            </p:cNvSpPr>
            <p:nvPr/>
          </p:nvSpPr>
          <p:spPr bwMode="ltGray">
            <a:xfrm>
              <a:off x="2334" y="2880"/>
              <a:ext cx="3072" cy="774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21176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AutoShape 14"/>
            <p:cNvSpPr>
              <a:spLocks noChangeArrowheads="1"/>
            </p:cNvSpPr>
            <p:nvPr/>
          </p:nvSpPr>
          <p:spPr bwMode="ltGray">
            <a:xfrm>
              <a:off x="2304" y="3168"/>
              <a:ext cx="336" cy="240"/>
            </a:xfrm>
            <a:prstGeom prst="righ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" name="Text Box 15"/>
          <p:cNvSpPr txBox="1">
            <a:spLocks noChangeArrowheads="1"/>
          </p:cNvSpPr>
          <p:nvPr/>
        </p:nvSpPr>
        <p:spPr bwMode="gray">
          <a:xfrm>
            <a:off x="4515722" y="5464553"/>
            <a:ext cx="3722688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1600" dirty="0" smtClean="0">
                <a:solidFill>
                  <a:srgbClr val="000000"/>
                </a:solidFill>
              </a:rPr>
              <a:t>Воспитывающие:</a:t>
            </a:r>
          </a:p>
          <a:p>
            <a:pPr eaLnBrk="0" hangingPunct="0"/>
            <a:r>
              <a:rPr lang="ru-RU" sz="1600" dirty="0"/>
              <a:t>воспитывать интерес к </a:t>
            </a:r>
            <a:r>
              <a:rPr lang="ru-RU" sz="1600" dirty="0" smtClean="0"/>
              <a:t>учебной деятельности</a:t>
            </a:r>
          </a:p>
          <a:p>
            <a:pPr eaLnBrk="0" hangingPunct="0"/>
            <a:endParaRPr lang="ru-RU" sz="1600" dirty="0" smtClean="0"/>
          </a:p>
          <a:p>
            <a:pPr eaLnBrk="0" hangingPunct="0"/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gray">
          <a:xfrm>
            <a:off x="4207230" y="3313147"/>
            <a:ext cx="4031180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1600" dirty="0" smtClean="0">
                <a:solidFill>
                  <a:srgbClr val="000000"/>
                </a:solidFill>
              </a:rPr>
              <a:t>Развивающие:</a:t>
            </a:r>
          </a:p>
          <a:p>
            <a:pPr eaLnBrk="0" hangingPunct="0"/>
            <a:r>
              <a:rPr lang="ru-RU" sz="1600" dirty="0"/>
              <a:t>р</a:t>
            </a:r>
            <a:r>
              <a:rPr lang="ru-RU" sz="1600" dirty="0" smtClean="0"/>
              <a:t>азвивать </a:t>
            </a:r>
            <a:r>
              <a:rPr lang="ru-RU" sz="1600" dirty="0"/>
              <a:t>умственные способности </a:t>
            </a:r>
            <a:r>
              <a:rPr lang="ru-RU" sz="1600" dirty="0" smtClean="0"/>
              <a:t>детей;</a:t>
            </a:r>
          </a:p>
          <a:p>
            <a:pPr lvl="0"/>
            <a:r>
              <a:rPr lang="ru-RU" sz="1600" dirty="0"/>
              <a:t>активизировать </a:t>
            </a:r>
            <a:r>
              <a:rPr lang="ru-RU" sz="1600" dirty="0" err="1" smtClean="0"/>
              <a:t>фонематичекую</a:t>
            </a:r>
            <a:r>
              <a:rPr lang="ru-RU" sz="1600" dirty="0" smtClean="0"/>
              <a:t>, лексическую </a:t>
            </a:r>
            <a:r>
              <a:rPr lang="ru-RU" sz="1600" dirty="0"/>
              <a:t>и грамматическую стороны речи детей</a:t>
            </a:r>
          </a:p>
          <a:p>
            <a:r>
              <a:rPr lang="ru-RU" sz="1600" dirty="0"/>
              <a:t>развивать </a:t>
            </a:r>
            <a:r>
              <a:rPr lang="ru-RU" sz="1600" dirty="0" smtClean="0"/>
              <a:t>мелкую </a:t>
            </a:r>
            <a:r>
              <a:rPr lang="ru-RU" sz="1600" dirty="0" err="1" smtClean="0"/>
              <a:t>моторику,воображение</a:t>
            </a:r>
            <a:r>
              <a:rPr lang="ru-RU" sz="1600" dirty="0" smtClean="0"/>
              <a:t> </a:t>
            </a:r>
            <a:r>
              <a:rPr lang="ru-RU" sz="1600" dirty="0"/>
              <a:t>и творческое мышление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gray">
          <a:xfrm>
            <a:off x="4448030" y="1264812"/>
            <a:ext cx="3722688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0" eaLnBrk="0" hangingPunct="0"/>
            <a:r>
              <a:rPr lang="ru-RU" sz="1600" dirty="0" smtClean="0">
                <a:solidFill>
                  <a:srgbClr val="000000"/>
                </a:solidFill>
              </a:rPr>
              <a:t>Обучающие:</a:t>
            </a:r>
          </a:p>
          <a:p>
            <a:r>
              <a:rPr lang="ru-RU" sz="1600" dirty="0" smtClean="0"/>
              <a:t>формировать </a:t>
            </a:r>
            <a:r>
              <a:rPr lang="ru-RU" sz="1600" dirty="0"/>
              <a:t>у детей </a:t>
            </a:r>
            <a:r>
              <a:rPr lang="ru-RU" sz="1600" dirty="0" smtClean="0"/>
              <a:t>правильное представление </a:t>
            </a:r>
            <a:r>
              <a:rPr lang="ru-RU" sz="1600" dirty="0"/>
              <a:t>о школе и учении;</a:t>
            </a:r>
            <a:br>
              <a:rPr lang="ru-RU" sz="1600" dirty="0"/>
            </a:br>
            <a:r>
              <a:rPr lang="ru-RU" sz="1600" dirty="0" smtClean="0"/>
              <a:t>формировать положительное эмоциональное отношение </a:t>
            </a:r>
            <a:r>
              <a:rPr lang="ru-RU" sz="1600" dirty="0"/>
              <a:t>к школе;</a:t>
            </a:r>
            <a:br>
              <a:rPr lang="ru-RU" sz="1600" dirty="0"/>
            </a:br>
            <a:r>
              <a:rPr lang="ru-RU" sz="1600" dirty="0" smtClean="0"/>
              <a:t>формировать опыт </a:t>
            </a:r>
            <a:r>
              <a:rPr lang="ru-RU" sz="1600" dirty="0"/>
              <a:t>учебной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46137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I </a:t>
            </a:r>
            <a:r>
              <a:rPr lang="ru-RU" sz="3200" b="1" dirty="0" smtClean="0">
                <a:solidFill>
                  <a:srgbClr val="002060"/>
                </a:solidFill>
              </a:rPr>
              <a:t>БЛОК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Развитие связной речи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3" name="Picture 3" descr="C:\Users\white bear 1\Desktop\Новая папка (2)\IMG_453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1" b="-5566"/>
          <a:stretch/>
        </p:blipFill>
        <p:spPr bwMode="auto">
          <a:xfrm>
            <a:off x="5292080" y="1412776"/>
            <a:ext cx="3744416" cy="5491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white bear 1\Desktop\Новая папка (2)\IMG_45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2492896"/>
            <a:ext cx="5724129" cy="41041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62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79550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Аккуратно работаем в тетрадях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F:\Подготовка к школе Фото старш гр\WP_20180125_01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2460" y="3724948"/>
            <a:ext cx="4427984" cy="27367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Подготовка к школе Фото старш гр\WP_20180125_02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7400" y="3724948"/>
            <a:ext cx="4320480" cy="28649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Подготовка к школе Фото старш гр\WP_20180125_02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232" y="1154904"/>
            <a:ext cx="2196852" cy="24852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Подготовка к школе Фото старш гр\WP_20180125_03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51920" y="1453186"/>
            <a:ext cx="2540000" cy="2241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white bear 1\Desktop\Подготовка к школе Фото старш гр\WP_20180124_007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1132" y="1182463"/>
            <a:ext cx="2439010" cy="25424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8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II </a:t>
            </a:r>
            <a:r>
              <a:rPr lang="ru-RU" sz="3200" b="1" dirty="0" smtClean="0">
                <a:solidFill>
                  <a:srgbClr val="002060"/>
                </a:solidFill>
              </a:rPr>
              <a:t>БЛОК</a:t>
            </a:r>
            <a:r>
              <a:rPr lang="en-US" sz="3200" b="1" dirty="0" smtClean="0">
                <a:solidFill>
                  <a:srgbClr val="002060"/>
                </a:solidFill>
              </a:rPr>
              <a:t/>
            </a:r>
            <a:br>
              <a:rPr lang="en-US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Занимательная математика</a:t>
            </a:r>
            <a:endParaRPr lang="ru-RU" sz="3200" dirty="0"/>
          </a:p>
        </p:txBody>
      </p:sp>
      <p:pic>
        <p:nvPicPr>
          <p:cNvPr id="1027" name="Picture 3" descr="C:\Users\white bear 1\Desktop\Подготовка к школе Фото старш гр\WP_20171123_00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18124" y="3446943"/>
            <a:ext cx="4464496" cy="31836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white bear 1\Desktop\Подготовка к школе Фото старш гр\WP_20170207_16_42_25_Pro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322"/>
          <a:stretch/>
        </p:blipFill>
        <p:spPr bwMode="auto">
          <a:xfrm>
            <a:off x="207950" y="3877062"/>
            <a:ext cx="4100054" cy="2659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white bear 1\Desktop\Подготовка к школе Фото старш гр\WP_20171123_00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90332" y="1330725"/>
            <a:ext cx="2592288" cy="2179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white bear 1\Desktop\Подготовка к школе Фото старш гр\20170921_11362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52390" y="1673629"/>
            <a:ext cx="3312368" cy="1836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white bear 1\Desktop\Подготовка к школе Фото старш гр\WP_20180124_014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7950" y="1916832"/>
            <a:ext cx="2459236" cy="2233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93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67185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Не сразу все получается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white bear 1\Desktop\Подготовка к школе Фото старш гр\WP_20171123_01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276305"/>
            <a:ext cx="3721100" cy="24210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white bear 1\Desktop\Подготовка к школе Фото старш гр\WP_20171124_00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946492"/>
            <a:ext cx="3553916" cy="566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white bear 1\Desktop\Подготовка к школе Фото старш гр\WP_20171124_01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3723002"/>
            <a:ext cx="3816424" cy="2825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16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6648"/>
            <a:ext cx="5626968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III </a:t>
            </a:r>
            <a:r>
              <a:rPr lang="ru-RU" sz="3200" b="1" dirty="0" smtClean="0">
                <a:solidFill>
                  <a:srgbClr val="002060"/>
                </a:solidFill>
              </a:rPr>
              <a:t>БЛОК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Лесная школа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white bear 1\Desktop\Новая папка (2)\IMG_425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5127" y="1268760"/>
            <a:ext cx="3222561" cy="2576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hite bear 1\Desktop\Новая папка (2)\IMG_42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315" y="1268760"/>
            <a:ext cx="3779685" cy="25197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white bear 1\Desktop\Новая папка (2)\IMG_425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2" y="3764391"/>
            <a:ext cx="4932040" cy="2539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19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678387d8a77a4bb42378368e76592234d9769ac"/>
</p:tagLst>
</file>

<file path=ppt/theme/theme1.xml><?xml version="1.0" encoding="utf-8"?>
<a:theme xmlns:a="http://schemas.openxmlformats.org/drawingml/2006/main" name="Тема Office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288</Words>
  <Application>Microsoft Office PowerPoint</Application>
  <PresentationFormat>Экран (4:3)</PresentationFormat>
  <Paragraphs>57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МУНИЦИПАЛЬНОЕ БЮДЖЕТНОЕ ДОШКОЛЬНОЕ ОБРАЗОВАТЕЛЬНОЕ УЧРЕЖДЕНИЕ ДЕТСКИЙ САД «БЕЛЫЙ МЕДВЕЖОНОК»</vt:lpstr>
      <vt:lpstr>ПЯТЬ блоков программы</vt:lpstr>
      <vt:lpstr>«Учителя» будущих первоклассников</vt:lpstr>
      <vt:lpstr>Цель и задачи подготовки к школьному обучению</vt:lpstr>
      <vt:lpstr>I БЛОК Развитие связной речи </vt:lpstr>
      <vt:lpstr>Аккуратно работаем в тетрадях</vt:lpstr>
      <vt:lpstr>II БЛОК Занимательная математика</vt:lpstr>
      <vt:lpstr>Не сразу все получается</vt:lpstr>
      <vt:lpstr>III БЛОК Лесная школа</vt:lpstr>
      <vt:lpstr>Все как в настоящей школе</vt:lpstr>
      <vt:lpstr>Шумелки, кричалки, молчанки</vt:lpstr>
      <vt:lpstr>РАБОТАЕМ В ПАРЕ –  УЧИМСЯ ДОГОВАРИВАТЬСЯ</vt:lpstr>
      <vt:lpstr>IV Блок Обучение грамоте и чтению</vt:lpstr>
      <vt:lpstr>Гласные звуки –главные звуки</vt:lpstr>
      <vt:lpstr>Волшебный кубик</vt:lpstr>
      <vt:lpstr>Вот мы  уже схемы составляем и слова сами пишем …!</vt:lpstr>
      <vt:lpstr>Писать буквы,  штриховать –  это не рисовать … Но мы стараемся.</vt:lpstr>
      <vt:lpstr>Родственные слова  «растут» на нашем дереве</vt:lpstr>
      <vt:lpstr>Мы не просто здесь играем – мы и звуки изучаем</vt:lpstr>
      <vt:lpstr>Презентация PowerPoint</vt:lpstr>
      <vt:lpstr>V БЛОК Волшебная палитра</vt:lpstr>
      <vt:lpstr>Укрепляем мускульную  силу рук</vt:lpstr>
      <vt:lpstr>Вот такие мы художники</vt:lpstr>
      <vt:lpstr>Ожидаемые результаты</vt:lpstr>
      <vt:lpstr>К ОБУЧЕНИЮ В ШКОЛЕ ГОТОВЫ!!!</vt:lpstr>
      <vt:lpstr>Презентация PowerPoint</vt:lpstr>
    </vt:vector>
  </TitlesOfParts>
  <Company>http://presentation-creation.ru/</Company>
  <LinksUpToDate>false</LinksUpToDate>
  <SharedDoc>false</SharedDoc>
  <HyperlinkBase>http://presentation-creation.ru/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Книга и очки</dc:title>
  <dc:creator>obstinate</dc:creator>
  <cp:lastModifiedBy>white bear 1</cp:lastModifiedBy>
  <cp:revision>43</cp:revision>
  <dcterms:created xsi:type="dcterms:W3CDTF">2017-03-21T11:22:46Z</dcterms:created>
  <dcterms:modified xsi:type="dcterms:W3CDTF">2018-01-29T06:51:39Z</dcterms:modified>
</cp:coreProperties>
</file>