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61" r:id="rId2"/>
    <p:sldId id="265" r:id="rId3"/>
    <p:sldId id="264" r:id="rId4"/>
    <p:sldId id="258" r:id="rId5"/>
    <p:sldId id="266" r:id="rId6"/>
    <p:sldId id="268" r:id="rId7"/>
    <p:sldId id="267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80" r:id="rId19"/>
    <p:sldId id="282" r:id="rId20"/>
    <p:sldId id="283" r:id="rId21"/>
    <p:sldId id="286" r:id="rId22"/>
    <p:sldId id="287" r:id="rId23"/>
    <p:sldId id="25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59AFFC-A0E9-4F4B-82B4-3345282C7A8C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4CC0CC-71D7-4D7D-9777-D110B3B8ABF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344BF-CA67-41FF-A4E1-CFCEA813AA1F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F6492A2-1CBF-44D3-9CDB-9DB26EEA564C}" type="slidenum">
              <a:rPr lang="ru-RU" smtClean="0">
                <a:latin typeface="Arial" charset="0"/>
              </a:rPr>
              <a:pPr/>
              <a:t>14</a:t>
            </a:fld>
            <a:endParaRPr lang="ru-RU" smtClean="0">
              <a:latin typeface="Arial" charset="0"/>
            </a:endParaRPr>
          </a:p>
        </p:txBody>
      </p:sp>
      <p:sp>
        <p:nvSpPr>
          <p:cNvPr id="1638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7388"/>
            <a:ext cx="4572000" cy="3429000"/>
          </a:xfrm>
          <a:ln/>
        </p:spPr>
      </p:sp>
      <p:sp>
        <p:nvSpPr>
          <p:cNvPr id="16388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3213"/>
          </a:xfrm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>
              <a:latin typeface="Times New Roman" pitchFamily="18" charset="0"/>
            </a:endParaRPr>
          </a:p>
        </p:txBody>
      </p:sp>
      <p:sp>
        <p:nvSpPr>
          <p:cNvPr id="16389" name="Slide Number Placeholder 3"/>
          <p:cNvSpPr txBox="1">
            <a:spLocks noGrp="1"/>
          </p:cNvSpPr>
          <p:nvPr/>
        </p:nvSpPr>
        <p:spPr bwMode="auto">
          <a:xfrm>
            <a:off x="3884613" y="868680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8700D8F-C19F-4968-9C45-856CFB2F126E}" type="slidenum">
              <a:rPr lang="en-US" sz="1200">
                <a:latin typeface="Calibri" pitchFamily="34" charset="0"/>
              </a:rPr>
              <a:pPr algn="r"/>
              <a:t>14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201B9B4-1864-4EA0-A8E1-27FDE2379A48}" type="slidenum">
              <a:rPr lang="en-US" smtClean="0"/>
              <a:pPr/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9DC554B-C213-4310-9934-FF7E0B64B108}" type="slidenum">
              <a:rPr lang="ru-RU" smtClean="0"/>
              <a:pPr/>
              <a:t>18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710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47DD55F-2F7F-4C41-87F2-8B65306361D1}" type="slidenum">
              <a:rPr lang="en-US" smtClean="0"/>
              <a:pPr/>
              <a:t>21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98CB77-324E-4A31-A7A1-85F2C1449E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8.jpeg"/><Relationship Id="rId7" Type="http://schemas.openxmlformats.org/officeDocument/2006/relationships/image" Target="../media/image3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7.jpeg"/><Relationship Id="rId9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7.jpeg"/><Relationship Id="rId4" Type="http://schemas.openxmlformats.org/officeDocument/2006/relationships/image" Target="../media/image3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альбом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820472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Autofit/>
          </a:bodyPr>
          <a:lstStyle/>
          <a:p>
            <a:r>
              <a:rPr lang="ru-RU" sz="2400" b="1" spc="300" dirty="0" smtClean="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средняя школа №16 г. Павлово Нижегородской области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              </a:t>
            </a:r>
            <a: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  <a:t>МЕТОДИЧЕСКИЙ СЕМИНАР</a:t>
            </a:r>
          </a:p>
          <a:p>
            <a:pPr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sz="4000" b="1" dirty="0" smtClean="0">
                <a:solidFill>
                  <a:schemeClr val="tx2"/>
                </a:solidFill>
                <a:latin typeface="Monotype Corsiva" pitchFamily="66" charset="0"/>
              </a:rPr>
              <a:t>Проектирование современного урока в начальной школе в условиях реализации                                ФГОС НОО</a:t>
            </a:r>
          </a:p>
          <a:p>
            <a:pPr algn="ctr">
              <a:buNone/>
            </a:pPr>
            <a:endParaRPr lang="ru-RU" b="1" dirty="0" smtClean="0">
              <a:solidFill>
                <a:schemeClr val="tx2"/>
              </a:solidFill>
              <a:latin typeface="Kozuka Gothic Pro R" pitchFamily="34" charset="-128"/>
              <a:ea typeface="Kozuka Gothic Pro R" pitchFamily="34" charset="-128"/>
            </a:endParaRPr>
          </a:p>
          <a:p>
            <a:pPr algn="ctr">
              <a:buNone/>
            </a:pP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Kozuka Gothic Pro R" pitchFamily="34" charset="-128"/>
                <a:cs typeface="Times New Roman" pitchFamily="18" charset="0"/>
              </a:rPr>
              <a:t>Бурчалова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Kozuka Gothic Pro R" pitchFamily="34" charset="-128"/>
                <a:cs typeface="Times New Roman" pitchFamily="18" charset="0"/>
              </a:rPr>
              <a:t>  Эльвира Викторовна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Kozuka Gothic Pro R" pitchFamily="34" charset="-128"/>
                <a:cs typeface="Times New Roman" pitchFamily="18" charset="0"/>
              </a:rPr>
              <a:t>2018 год</a:t>
            </a:r>
          </a:p>
        </p:txBody>
      </p:sp>
      <p:pic>
        <p:nvPicPr>
          <p:cNvPr id="3076" name="Picture 4" descr="Картинки по запросу картинки ФГОС  начальная школ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5877272"/>
            <a:ext cx="1619672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278" name="AutoShape 14"/>
          <p:cNvSpPr>
            <a:spLocks noChangeArrowheads="1"/>
          </p:cNvSpPr>
          <p:nvPr/>
        </p:nvSpPr>
        <p:spPr bwMode="auto">
          <a:xfrm>
            <a:off x="4648200" y="2971800"/>
            <a:ext cx="3581400" cy="2057400"/>
          </a:xfrm>
          <a:prstGeom prst="downArrowCallout">
            <a:avLst>
              <a:gd name="adj1" fmla="val 43519"/>
              <a:gd name="adj2" fmla="val 43519"/>
              <a:gd name="adj3" fmla="val 16667"/>
              <a:gd name="adj4" fmla="val 66667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77" name="AutoShape 13"/>
          <p:cNvSpPr>
            <a:spLocks noChangeArrowheads="1"/>
          </p:cNvSpPr>
          <p:nvPr/>
        </p:nvSpPr>
        <p:spPr bwMode="auto">
          <a:xfrm>
            <a:off x="609600" y="2895600"/>
            <a:ext cx="3581400" cy="2133600"/>
          </a:xfrm>
          <a:prstGeom prst="downArrowCallout">
            <a:avLst>
              <a:gd name="adj1" fmla="val 41964"/>
              <a:gd name="adj2" fmla="val 41964"/>
              <a:gd name="adj3" fmla="val 16667"/>
              <a:gd name="adj4" fmla="val 66667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533400" y="2895600"/>
            <a:ext cx="35814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chemeClr val="tx2"/>
                </a:solidFill>
                <a:latin typeface="Monotype Corsiva" pitchFamily="66" charset="0"/>
              </a:rPr>
              <a:t>Применение новых знаний в практической деятельности (сначала –по образцу, затем- в новой ситуации</a:t>
            </a:r>
            <a:endParaRPr lang="ru-RU" sz="2400" b="1" dirty="0">
              <a:latin typeface="Monotype Corsiva" pitchFamily="66" charset="0"/>
            </a:endParaRP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4800600" y="3124200"/>
            <a:ext cx="33528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Овладение обобщенным способом решения учебной задачи</a:t>
            </a: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762000" y="5257800"/>
            <a:ext cx="3429000" cy="707886"/>
          </a:xfrm>
          <a:prstGeom prst="rect">
            <a:avLst/>
          </a:prstGeom>
          <a:noFill/>
          <a:ln w="762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Контроль и самоконтроль усвоения нового материала</a:t>
            </a: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4572000" y="5257800"/>
            <a:ext cx="3581400" cy="707886"/>
          </a:xfrm>
          <a:prstGeom prst="rect">
            <a:avLst/>
          </a:prstGeom>
          <a:noFill/>
          <a:ln w="7620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Самооценка, рефлексия результатов деятельности</a:t>
            </a:r>
          </a:p>
        </p:txBody>
      </p:sp>
      <p:sp>
        <p:nvSpPr>
          <p:cNvPr id="11272" name="AutoShape 8"/>
          <p:cNvSpPr>
            <a:spLocks noChangeArrowheads="1"/>
          </p:cNvSpPr>
          <p:nvPr/>
        </p:nvSpPr>
        <p:spPr bwMode="gray">
          <a:xfrm flipV="1">
            <a:off x="4191000" y="1524000"/>
            <a:ext cx="4953000" cy="152400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gray">
          <a:xfrm>
            <a:off x="903288" y="198438"/>
            <a:ext cx="79359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800" b="1">
                <a:solidFill>
                  <a:srgbClr val="000000"/>
                </a:solidFill>
                <a:latin typeface="Arkhive" pitchFamily="34" charset="0"/>
              </a:rPr>
              <a:t>Характеристика </a:t>
            </a:r>
            <a:br>
              <a:rPr lang="ru-RU" sz="3800" b="1">
                <a:solidFill>
                  <a:srgbClr val="000000"/>
                </a:solidFill>
                <a:latin typeface="Arkhive" pitchFamily="34" charset="0"/>
              </a:rPr>
            </a:br>
            <a:r>
              <a:rPr lang="ru-RU" sz="3800" b="1">
                <a:solidFill>
                  <a:srgbClr val="000000"/>
                </a:solidFill>
                <a:latin typeface="Arkhive" pitchFamily="34" charset="0"/>
              </a:rPr>
              <a:t>образовательных моделей</a:t>
            </a:r>
          </a:p>
        </p:txBody>
      </p:sp>
      <p:sp>
        <p:nvSpPr>
          <p:cNvPr id="11274" name="AutoShape 10"/>
          <p:cNvSpPr>
            <a:spLocks noChangeArrowheads="1"/>
          </p:cNvSpPr>
          <p:nvPr/>
        </p:nvSpPr>
        <p:spPr bwMode="gray">
          <a:xfrm flipV="1">
            <a:off x="-533400" y="1371600"/>
            <a:ext cx="6096000" cy="160020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75" name="Rectangle 11"/>
          <p:cNvSpPr>
            <a:spLocks noChangeArrowheads="1"/>
          </p:cNvSpPr>
          <p:nvPr/>
        </p:nvSpPr>
        <p:spPr bwMode="auto">
          <a:xfrm>
            <a:off x="1404938" y="1543050"/>
            <a:ext cx="219233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400" b="1">
                <a:latin typeface="Arbat-Bold" pitchFamily="2" charset="0"/>
              </a:rPr>
              <a:t>«Знаниевая» </a:t>
            </a:r>
          </a:p>
          <a:p>
            <a:pPr algn="ctr"/>
            <a:r>
              <a:rPr lang="ru-RU" sz="2400" b="1">
                <a:latin typeface="Arbat-Bold" pitchFamily="2" charset="0"/>
              </a:rPr>
              <a:t>педагогика </a:t>
            </a:r>
          </a:p>
        </p:txBody>
      </p:sp>
      <p:sp>
        <p:nvSpPr>
          <p:cNvPr id="11276" name="Rectangle 12"/>
          <p:cNvSpPr>
            <a:spLocks noChangeArrowheads="1"/>
          </p:cNvSpPr>
          <p:nvPr/>
        </p:nvSpPr>
        <p:spPr bwMode="auto">
          <a:xfrm>
            <a:off x="4953000" y="1524000"/>
            <a:ext cx="3886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>
                <a:latin typeface="Arbat-Bold" pitchFamily="2" charset="0"/>
              </a:rPr>
              <a:t>«Компетентностная» </a:t>
            </a:r>
          </a:p>
          <a:p>
            <a:pPr algn="ctr"/>
            <a:r>
              <a:rPr lang="ru-RU" sz="2400" b="1">
                <a:latin typeface="Arbat-Bold" pitchFamily="2" charset="0"/>
              </a:rPr>
              <a:t>педагогика</a:t>
            </a:r>
          </a:p>
        </p:txBody>
      </p:sp>
      <p:pic>
        <p:nvPicPr>
          <p:cNvPr id="14" name="Picture 4" descr="Картинки по запросу картинки ФГОС  начальная школ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115616" cy="620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7" grpId="0"/>
      <p:bldP spid="11270" grpId="0" animBg="1"/>
      <p:bldP spid="1127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2303" name="AutoShape 15"/>
          <p:cNvSpPr>
            <a:spLocks noChangeArrowheads="1"/>
          </p:cNvSpPr>
          <p:nvPr/>
        </p:nvSpPr>
        <p:spPr bwMode="auto">
          <a:xfrm>
            <a:off x="609600" y="2971800"/>
            <a:ext cx="3581400" cy="1524000"/>
          </a:xfrm>
          <a:prstGeom prst="downArrowCallout">
            <a:avLst>
              <a:gd name="adj1" fmla="val 58750"/>
              <a:gd name="adj2" fmla="val 58750"/>
              <a:gd name="adj3" fmla="val 16667"/>
              <a:gd name="adj4" fmla="val 66667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304" name="AutoShape 16"/>
          <p:cNvSpPr>
            <a:spLocks noChangeArrowheads="1"/>
          </p:cNvSpPr>
          <p:nvPr/>
        </p:nvSpPr>
        <p:spPr bwMode="auto">
          <a:xfrm>
            <a:off x="5029200" y="2971800"/>
            <a:ext cx="3581400" cy="1524000"/>
          </a:xfrm>
          <a:prstGeom prst="downArrowCallout">
            <a:avLst>
              <a:gd name="adj1" fmla="val 58750"/>
              <a:gd name="adj2" fmla="val 58750"/>
              <a:gd name="adj3" fmla="val 16667"/>
              <a:gd name="adj4" fmla="val 66667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609600" y="2971800"/>
            <a:ext cx="33528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>
                <a:solidFill>
                  <a:schemeClr val="tx2"/>
                </a:solidFill>
                <a:latin typeface="Monotype Corsiva" pitchFamily="66" charset="0"/>
              </a:rPr>
              <a:t>Функция учителя: носитель информации, хранитель норм и традиций, контролер</a:t>
            </a:r>
            <a:endParaRPr lang="ru-RU" sz="2000" b="1" dirty="0">
              <a:latin typeface="Monotype Corsiva" pitchFamily="66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5257800" y="3048000"/>
            <a:ext cx="3352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Функции учителя: организатор, сотрудничество, консультант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533400" y="4953000"/>
            <a:ext cx="3505200" cy="1200329"/>
          </a:xfrm>
          <a:prstGeom prst="rect">
            <a:avLst/>
          </a:prstGeom>
          <a:noFill/>
          <a:ln w="762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Позиция ученика: пассивность, объект деятельности учителя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5029200" y="4724400"/>
            <a:ext cx="3581400" cy="1631216"/>
          </a:xfrm>
          <a:prstGeom prst="rect">
            <a:avLst/>
          </a:prstGeom>
          <a:noFill/>
          <a:ln w="7620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Позиция ученика: активность, наличие мотива к самосовершенствованию, наличие интереса к деятельности</a:t>
            </a:r>
          </a:p>
        </p:txBody>
      </p:sp>
      <p:sp>
        <p:nvSpPr>
          <p:cNvPr id="12298" name="AutoShape 10"/>
          <p:cNvSpPr>
            <a:spLocks noChangeArrowheads="1"/>
          </p:cNvSpPr>
          <p:nvPr/>
        </p:nvSpPr>
        <p:spPr bwMode="gray">
          <a:xfrm flipV="1">
            <a:off x="4191000" y="1524000"/>
            <a:ext cx="4953000" cy="152400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9" name="Rectangle 11"/>
          <p:cNvSpPr>
            <a:spLocks noChangeArrowheads="1"/>
          </p:cNvSpPr>
          <p:nvPr/>
        </p:nvSpPr>
        <p:spPr bwMode="gray">
          <a:xfrm>
            <a:off x="903288" y="198438"/>
            <a:ext cx="79359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800" b="1">
                <a:solidFill>
                  <a:srgbClr val="000000"/>
                </a:solidFill>
                <a:latin typeface="Arkhive" pitchFamily="34" charset="0"/>
              </a:rPr>
              <a:t>Характеристика </a:t>
            </a:r>
            <a:br>
              <a:rPr lang="ru-RU" sz="3800" b="1">
                <a:solidFill>
                  <a:srgbClr val="000000"/>
                </a:solidFill>
                <a:latin typeface="Arkhive" pitchFamily="34" charset="0"/>
              </a:rPr>
            </a:br>
            <a:r>
              <a:rPr lang="ru-RU" sz="3800" b="1">
                <a:solidFill>
                  <a:srgbClr val="000000"/>
                </a:solidFill>
                <a:latin typeface="Arkhive" pitchFamily="34" charset="0"/>
              </a:rPr>
              <a:t>образовательных моделей</a:t>
            </a:r>
          </a:p>
        </p:txBody>
      </p:sp>
      <p:sp>
        <p:nvSpPr>
          <p:cNvPr id="12300" name="AutoShape 12"/>
          <p:cNvSpPr>
            <a:spLocks noChangeArrowheads="1"/>
          </p:cNvSpPr>
          <p:nvPr/>
        </p:nvSpPr>
        <p:spPr bwMode="gray">
          <a:xfrm flipV="1">
            <a:off x="-533400" y="1371600"/>
            <a:ext cx="6096000" cy="160020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301" name="Rectangle 13"/>
          <p:cNvSpPr>
            <a:spLocks noChangeArrowheads="1"/>
          </p:cNvSpPr>
          <p:nvPr/>
        </p:nvSpPr>
        <p:spPr bwMode="auto">
          <a:xfrm>
            <a:off x="1404938" y="1543050"/>
            <a:ext cx="219233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400" b="1">
                <a:latin typeface="Arbat-Bold" pitchFamily="2" charset="0"/>
              </a:rPr>
              <a:t>«Знаниевая» </a:t>
            </a:r>
          </a:p>
          <a:p>
            <a:pPr algn="ctr"/>
            <a:r>
              <a:rPr lang="ru-RU" sz="2400" b="1">
                <a:latin typeface="Arbat-Bold" pitchFamily="2" charset="0"/>
              </a:rPr>
              <a:t>педагогика </a:t>
            </a:r>
          </a:p>
        </p:txBody>
      </p:sp>
      <p:sp>
        <p:nvSpPr>
          <p:cNvPr id="12302" name="Rectangle 14"/>
          <p:cNvSpPr>
            <a:spLocks noChangeArrowheads="1"/>
          </p:cNvSpPr>
          <p:nvPr/>
        </p:nvSpPr>
        <p:spPr bwMode="auto">
          <a:xfrm>
            <a:off x="4953000" y="1524000"/>
            <a:ext cx="3886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>
                <a:latin typeface="Arbat-Bold" pitchFamily="2" charset="0"/>
              </a:rPr>
              <a:t>«Компетентностная» </a:t>
            </a:r>
          </a:p>
          <a:p>
            <a:pPr algn="ctr"/>
            <a:r>
              <a:rPr lang="ru-RU" sz="2400" b="1">
                <a:latin typeface="Arbat-Bold" pitchFamily="2" charset="0"/>
              </a:rPr>
              <a:t>педагогика</a:t>
            </a:r>
          </a:p>
        </p:txBody>
      </p:sp>
      <p:pic>
        <p:nvPicPr>
          <p:cNvPr id="14" name="Picture 4" descr="Картинки по запросу картинки ФГОС  начальная школ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115616" cy="620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1" grpId="0"/>
      <p:bldP spid="12294" grpId="0" animBg="1"/>
      <p:bldP spid="1229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5170" name="AutoShape 2"/>
          <p:cNvSpPr>
            <a:spLocks noChangeArrowheads="1"/>
          </p:cNvSpPr>
          <p:nvPr/>
        </p:nvSpPr>
        <p:spPr bwMode="auto">
          <a:xfrm>
            <a:off x="323528" y="1412776"/>
            <a:ext cx="3240088" cy="12954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2F7676"/>
              </a:gs>
              <a:gs pos="50000">
                <a:srgbClr val="66FFFF"/>
              </a:gs>
              <a:gs pos="100000">
                <a:srgbClr val="2F7676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/>
            <a:endParaRPr lang="ru-RU" dirty="0"/>
          </a:p>
        </p:txBody>
      </p:sp>
      <p:sp>
        <p:nvSpPr>
          <p:cNvPr id="135171" name="AutoShape 3"/>
          <p:cNvSpPr>
            <a:spLocks noChangeArrowheads="1"/>
          </p:cNvSpPr>
          <p:nvPr/>
        </p:nvSpPr>
        <p:spPr bwMode="auto">
          <a:xfrm>
            <a:off x="5580063" y="1484313"/>
            <a:ext cx="3384550" cy="12239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767647"/>
              </a:gs>
              <a:gs pos="50000">
                <a:srgbClr val="FFFF99"/>
              </a:gs>
              <a:gs pos="100000">
                <a:srgbClr val="767647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50000"/>
              </a:spcBef>
            </a:pPr>
            <a:endParaRPr lang="ru-RU" b="1" dirty="0">
              <a:solidFill>
                <a:schemeClr val="accent3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35172" name="AutoShape 4"/>
          <p:cNvSpPr>
            <a:spLocks noChangeArrowheads="1"/>
          </p:cNvSpPr>
          <p:nvPr/>
        </p:nvSpPr>
        <p:spPr bwMode="auto">
          <a:xfrm>
            <a:off x="250825" y="2997200"/>
            <a:ext cx="2449513" cy="15843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765E76"/>
              </a:gs>
              <a:gs pos="50000">
                <a:srgbClr val="FFCCFF"/>
              </a:gs>
              <a:gs pos="100000">
                <a:srgbClr val="765E76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rPr>
              <a:t>Главное –</a:t>
            </a:r>
          </a:p>
          <a:p>
            <a:pPr algn="ctr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rPr>
              <a:t> самостоятельная работа</a:t>
            </a:r>
          </a:p>
          <a:p>
            <a:pPr algn="ctr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rPr>
              <a:t> учащихся, а не учителя</a:t>
            </a:r>
          </a:p>
        </p:txBody>
      </p:sp>
      <p:sp>
        <p:nvSpPr>
          <p:cNvPr id="135173" name="AutoShape 5"/>
          <p:cNvSpPr>
            <a:spLocks noChangeArrowheads="1"/>
          </p:cNvSpPr>
          <p:nvPr/>
        </p:nvSpPr>
        <p:spPr bwMode="auto">
          <a:xfrm>
            <a:off x="6372225" y="3141663"/>
            <a:ext cx="2520950" cy="12239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47765E"/>
              </a:gs>
              <a:gs pos="50000">
                <a:srgbClr val="99FFCC"/>
              </a:gs>
              <a:gs pos="100000">
                <a:srgbClr val="47765E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000" b="1" dirty="0">
                <a:solidFill>
                  <a:srgbClr val="00B050"/>
                </a:solidFill>
                <a:latin typeface="Monotype Corsiva" pitchFamily="66" charset="0"/>
              </a:rPr>
              <a:t>использование </a:t>
            </a:r>
          </a:p>
          <a:p>
            <a:pPr algn="ctr"/>
            <a:r>
              <a:rPr lang="ru-RU" sz="2000" b="1" dirty="0">
                <a:solidFill>
                  <a:srgbClr val="00B050"/>
                </a:solidFill>
                <a:latin typeface="Monotype Corsiva" pitchFamily="66" charset="0"/>
              </a:rPr>
              <a:t>образовательных </a:t>
            </a:r>
          </a:p>
          <a:p>
            <a:pPr algn="ctr"/>
            <a:r>
              <a:rPr lang="ru-RU" sz="2000" b="1" dirty="0">
                <a:solidFill>
                  <a:srgbClr val="00B050"/>
                </a:solidFill>
                <a:latin typeface="Monotype Corsiva" pitchFamily="66" charset="0"/>
              </a:rPr>
              <a:t>технологий </a:t>
            </a:r>
          </a:p>
        </p:txBody>
      </p:sp>
      <p:sp>
        <p:nvSpPr>
          <p:cNvPr id="9225" name="WordArt 9"/>
          <p:cNvSpPr>
            <a:spLocks noChangeArrowheads="1" noChangeShapeType="1" noTextEdit="1"/>
          </p:cNvSpPr>
          <p:nvPr/>
        </p:nvSpPr>
        <p:spPr bwMode="auto">
          <a:xfrm>
            <a:off x="250825" y="260350"/>
            <a:ext cx="8624888" cy="787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r="100000" b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Характеристика современного урока</a:t>
            </a:r>
          </a:p>
        </p:txBody>
      </p:sp>
      <p:sp>
        <p:nvSpPr>
          <p:cNvPr id="135178" name="AutoShape 10"/>
          <p:cNvSpPr>
            <a:spLocks noChangeArrowheads="1"/>
          </p:cNvSpPr>
          <p:nvPr/>
        </p:nvSpPr>
        <p:spPr bwMode="auto">
          <a:xfrm>
            <a:off x="179388" y="4868863"/>
            <a:ext cx="4105275" cy="172878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765E2F"/>
              </a:gs>
              <a:gs pos="50000">
                <a:srgbClr val="FFCC66"/>
              </a:gs>
              <a:gs pos="100000">
                <a:srgbClr val="765E2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Четыре компонента содержания:</a:t>
            </a:r>
          </a:p>
          <a:p>
            <a:pPr algn="ctr">
              <a:buFontTx/>
              <a:buChar char="•"/>
            </a:pP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  Знания</a:t>
            </a:r>
          </a:p>
          <a:p>
            <a:pPr algn="ctr">
              <a:buFontTx/>
              <a:buChar char="•"/>
            </a:pP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  Умения, Навыки</a:t>
            </a:r>
          </a:p>
          <a:p>
            <a:pPr algn="ctr">
              <a:buFontTx/>
              <a:buChar char="•"/>
            </a:pP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  Творческая деятельность</a:t>
            </a:r>
          </a:p>
          <a:p>
            <a:pPr algn="ctr">
              <a:buFontTx/>
              <a:buChar char="•"/>
            </a:pP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  Эмоционально-ценностный опыт </a:t>
            </a:r>
          </a:p>
        </p:txBody>
      </p:sp>
      <p:sp>
        <p:nvSpPr>
          <p:cNvPr id="135179" name="AutoShape 11"/>
          <p:cNvSpPr>
            <a:spLocks noChangeArrowheads="1"/>
          </p:cNvSpPr>
          <p:nvPr/>
        </p:nvSpPr>
        <p:spPr bwMode="auto">
          <a:xfrm>
            <a:off x="5508625" y="4868863"/>
            <a:ext cx="3384550" cy="14398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475E76"/>
              </a:gs>
              <a:gs pos="50000">
                <a:srgbClr val="99CCFF"/>
              </a:gs>
              <a:gs pos="100000">
                <a:srgbClr val="475E76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/>
            <a:endParaRPr lang="ru-RU" sz="2000" b="1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35180" name="AutoShape 12"/>
          <p:cNvSpPr>
            <a:spLocks noChangeArrowheads="1"/>
          </p:cNvSpPr>
          <p:nvPr/>
        </p:nvSpPr>
        <p:spPr bwMode="auto">
          <a:xfrm>
            <a:off x="2557463" y="2133600"/>
            <a:ext cx="3959225" cy="3311525"/>
          </a:xfrm>
          <a:prstGeom prst="sun">
            <a:avLst>
              <a:gd name="adj" fmla="val 25000"/>
            </a:avLst>
          </a:prstGeom>
          <a:gradFill rotWithShape="1">
            <a:gsLst>
              <a:gs pos="0">
                <a:srgbClr val="FFFF00"/>
              </a:gs>
              <a:gs pos="100000">
                <a:srgbClr val="FFFFD8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32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23528" y="1556792"/>
            <a:ext cx="311816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onotype Corsiva" pitchFamily="66" charset="0"/>
              </a:rPr>
              <a:t>Личностно ориентированный,</a:t>
            </a:r>
          </a:p>
          <a:p>
            <a:pPr algn="ctr"/>
            <a:r>
              <a:rPr lang="ru-RU" sz="20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onotype Corsiva" pitchFamily="66" charset="0"/>
              </a:rPr>
              <a:t>индивидуальный</a:t>
            </a:r>
          </a:p>
          <a:p>
            <a:pPr algn="ctr"/>
            <a:r>
              <a:rPr lang="ru-RU" sz="20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onotype Corsiva" pitchFamily="66" charset="0"/>
              </a:rPr>
              <a:t>характер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796136" y="1556792"/>
            <a:ext cx="3015569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Создание условий для </a:t>
            </a:r>
            <a:endParaRPr lang="ru-RU" sz="2000" b="1" dirty="0" smtClean="0">
              <a:ln/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  <a:p>
            <a:pPr algn="ctr"/>
            <a:r>
              <a:rPr lang="ru-RU" sz="2000" b="1" dirty="0" smtClean="0">
                <a:ln/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формирования </a:t>
            </a:r>
            <a:r>
              <a:rPr lang="ru-RU" sz="2000" b="1" dirty="0">
                <a:ln/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компетенций </a:t>
            </a:r>
            <a:endParaRPr lang="ru-RU" sz="2000" b="1" dirty="0" smtClean="0">
              <a:ln/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  <a:p>
            <a:pPr algn="ctr"/>
            <a:r>
              <a:rPr lang="ru-RU" sz="2000" b="1" dirty="0" smtClean="0">
                <a:ln/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ребенка</a:t>
            </a:r>
            <a:endParaRPr lang="ru-RU" sz="2000" b="1" dirty="0">
              <a:ln/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707904" y="3284984"/>
            <a:ext cx="16251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Урок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248769" y="5229200"/>
            <a:ext cx="216116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1600" b="1" cap="all" spc="0" dirty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</a:rPr>
              <a:t>практический, </a:t>
            </a:r>
          </a:p>
          <a:p>
            <a:pPr algn="ctr"/>
            <a:r>
              <a:rPr lang="ru-RU" sz="1600" b="1" cap="all" spc="0" dirty="0" err="1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</a:rPr>
              <a:t>деятельностный</a:t>
            </a:r>
            <a:endParaRPr lang="ru-RU" sz="1600" b="1" cap="all" spc="0" dirty="0">
              <a:ln/>
              <a:solidFill>
                <a:srgbClr val="00206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Monotype Corsiva" pitchFamily="66" charset="0"/>
            </a:endParaRPr>
          </a:p>
          <a:p>
            <a:pPr algn="ctr"/>
            <a:r>
              <a:rPr lang="ru-RU" sz="1600" b="1" cap="all" spc="0" dirty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</a:rPr>
              <a:t>характер </a:t>
            </a:r>
            <a:endParaRPr lang="ru-RU" sz="1600" b="1" cap="all" spc="0" dirty="0">
              <a:ln/>
              <a:solidFill>
                <a:srgbClr val="00206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5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5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35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35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5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35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35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5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35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35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35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35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35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0" grpId="0" animBg="1"/>
      <p:bldP spid="135171" grpId="0" animBg="1"/>
      <p:bldP spid="135172" grpId="0" animBg="1"/>
      <p:bldP spid="135173" grpId="0" animBg="1"/>
      <p:bldP spid="135178" grpId="0" animBg="1"/>
      <p:bldP spid="135179" grpId="0" animBg="1"/>
      <p:bldP spid="13518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92162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Учащийся на современном уроке: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60463"/>
            <a:ext cx="8229600" cy="519112"/>
          </a:xfrm>
        </p:spPr>
        <p:txBody>
          <a:bodyPr>
            <a:spAutoFit/>
          </a:bodyPr>
          <a:lstStyle/>
          <a:p>
            <a:pPr eaLnBrk="1" hangingPunct="1">
              <a:buFontTx/>
              <a:buNone/>
            </a:pPr>
            <a:endParaRPr lang="ru-RU" sz="2800" smtClean="0"/>
          </a:p>
        </p:txBody>
      </p:sp>
      <p:sp>
        <p:nvSpPr>
          <p:cNvPr id="136196" name="AutoShape 4"/>
          <p:cNvSpPr>
            <a:spLocks noChangeArrowheads="1"/>
          </p:cNvSpPr>
          <p:nvPr/>
        </p:nvSpPr>
        <p:spPr bwMode="auto">
          <a:xfrm>
            <a:off x="179388" y="981075"/>
            <a:ext cx="8569325" cy="647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66FFFF"/>
              </a:gs>
              <a:gs pos="50000">
                <a:srgbClr val="E7FFFF"/>
              </a:gs>
              <a:gs pos="100000">
                <a:srgbClr val="66FF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Monotype Corsiva" pitchFamily="66" charset="0"/>
              </a:rPr>
              <a:t>Цель</a:t>
            </a:r>
            <a:r>
              <a:rPr lang="ru-RU" sz="2000" dirty="0">
                <a:latin typeface="Times New Roman" pitchFamily="18" charset="0"/>
              </a:rPr>
              <a:t> -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</a:rPr>
              <a:t>г</a:t>
            </a:r>
            <a:r>
              <a:rPr lang="ru-RU" sz="2800" b="1" dirty="0">
                <a:solidFill>
                  <a:srgbClr val="CC0000"/>
                </a:solidFill>
                <a:latin typeface="Times New Roman" pitchFamily="18" charset="0"/>
              </a:rPr>
              <a:t>отовность к саморазвитию</a:t>
            </a:r>
          </a:p>
        </p:txBody>
      </p:sp>
      <p:sp>
        <p:nvSpPr>
          <p:cNvPr id="136197" name="AutoShape 5"/>
          <p:cNvSpPr>
            <a:spLocks noChangeArrowheads="1"/>
          </p:cNvSpPr>
          <p:nvPr/>
        </p:nvSpPr>
        <p:spPr bwMode="auto">
          <a:xfrm>
            <a:off x="179388" y="1738313"/>
            <a:ext cx="8605837" cy="61118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66"/>
              </a:gs>
              <a:gs pos="50000">
                <a:srgbClr val="FFFFF1"/>
              </a:gs>
              <a:gs pos="100000">
                <a:srgbClr val="FFFF66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000">
                <a:latin typeface="Times New Roman" pitchFamily="18" charset="0"/>
              </a:rPr>
              <a:t>1) Умение </a:t>
            </a:r>
            <a:r>
              <a:rPr lang="ru-RU" sz="2000" b="1">
                <a:solidFill>
                  <a:srgbClr val="CC0000"/>
                </a:solidFill>
                <a:latin typeface="Times New Roman" pitchFamily="18" charset="0"/>
              </a:rPr>
              <a:t>самостоятельно делать выбор</a:t>
            </a:r>
            <a:r>
              <a:rPr lang="ru-RU" sz="2000">
                <a:latin typeface="Times New Roman" pitchFamily="18" charset="0"/>
              </a:rPr>
              <a:t>, адекватный своим способностям</a:t>
            </a:r>
          </a:p>
        </p:txBody>
      </p:sp>
      <p:sp>
        <p:nvSpPr>
          <p:cNvPr id="136198" name="AutoShape 6"/>
          <p:cNvSpPr>
            <a:spLocks noChangeArrowheads="1"/>
          </p:cNvSpPr>
          <p:nvPr/>
        </p:nvSpPr>
        <p:spPr bwMode="auto">
          <a:xfrm>
            <a:off x="179388" y="2493963"/>
            <a:ext cx="8569325" cy="647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99FF"/>
              </a:gs>
              <a:gs pos="50000">
                <a:srgbClr val="FFF2FF"/>
              </a:gs>
              <a:gs pos="100000">
                <a:srgbClr val="FF99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000">
                <a:latin typeface="Times New Roman" pitchFamily="18" charset="0"/>
              </a:rPr>
              <a:t>2) Умение </a:t>
            </a:r>
            <a:r>
              <a:rPr lang="ru-RU" sz="2000" b="1">
                <a:solidFill>
                  <a:srgbClr val="CC0000"/>
                </a:solidFill>
                <a:latin typeface="Times New Roman" pitchFamily="18" charset="0"/>
              </a:rPr>
              <a:t>ставить перед собой цель</a:t>
            </a:r>
            <a:r>
              <a:rPr lang="ru-RU" sz="2000">
                <a:latin typeface="Times New Roman" pitchFamily="18" charset="0"/>
              </a:rPr>
              <a:t>, принимать решение</a:t>
            </a:r>
          </a:p>
        </p:txBody>
      </p:sp>
      <p:sp>
        <p:nvSpPr>
          <p:cNvPr id="136199" name="AutoShape 7"/>
          <p:cNvSpPr>
            <a:spLocks noChangeArrowheads="1"/>
          </p:cNvSpPr>
          <p:nvPr/>
        </p:nvSpPr>
        <p:spPr bwMode="auto">
          <a:xfrm>
            <a:off x="179388" y="3286125"/>
            <a:ext cx="8569325" cy="64928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66FF66"/>
              </a:gs>
              <a:gs pos="50000">
                <a:srgbClr val="ECFFEC"/>
              </a:gs>
              <a:gs pos="100000">
                <a:srgbClr val="66FF66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000">
                <a:latin typeface="Times New Roman" pitchFamily="18" charset="0"/>
              </a:rPr>
              <a:t>3) Умение </a:t>
            </a:r>
            <a:r>
              <a:rPr lang="ru-RU" sz="2000" b="1">
                <a:solidFill>
                  <a:srgbClr val="CC0000"/>
                </a:solidFill>
                <a:latin typeface="Times New Roman" pitchFamily="18" charset="0"/>
              </a:rPr>
              <a:t>самостоятельно находить выход</a:t>
            </a:r>
            <a:r>
              <a:rPr lang="ru-RU" sz="2000">
                <a:latin typeface="Times New Roman" pitchFamily="18" charset="0"/>
              </a:rPr>
              <a:t> в нестандартной ситуации</a:t>
            </a:r>
          </a:p>
        </p:txBody>
      </p:sp>
      <p:sp>
        <p:nvSpPr>
          <p:cNvPr id="136203" name="AutoShape 11"/>
          <p:cNvSpPr>
            <a:spLocks noChangeArrowheads="1"/>
          </p:cNvSpPr>
          <p:nvPr/>
        </p:nvSpPr>
        <p:spPr bwMode="auto">
          <a:xfrm>
            <a:off x="179388" y="4078288"/>
            <a:ext cx="8569325" cy="64928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66CCFF"/>
              </a:gs>
              <a:gs pos="50000">
                <a:srgbClr val="ECF9FF"/>
              </a:gs>
              <a:gs pos="100000">
                <a:srgbClr val="66CC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000">
                <a:latin typeface="Times New Roman" pitchFamily="18" charset="0"/>
              </a:rPr>
              <a:t>4) Умение </a:t>
            </a:r>
            <a:r>
              <a:rPr lang="ru-RU" sz="2000" b="1">
                <a:solidFill>
                  <a:srgbClr val="CC0000"/>
                </a:solidFill>
                <a:latin typeface="Times New Roman" pitchFamily="18" charset="0"/>
              </a:rPr>
              <a:t>проконтролировать себя</a:t>
            </a:r>
            <a:r>
              <a:rPr lang="ru-RU" sz="2000">
                <a:latin typeface="Times New Roman" pitchFamily="18" charset="0"/>
              </a:rPr>
              <a:t>, свои собственные действия</a:t>
            </a:r>
          </a:p>
        </p:txBody>
      </p:sp>
      <p:sp>
        <p:nvSpPr>
          <p:cNvPr id="136204" name="AutoShape 12"/>
          <p:cNvSpPr>
            <a:spLocks noChangeArrowheads="1"/>
          </p:cNvSpPr>
          <p:nvPr/>
        </p:nvSpPr>
        <p:spPr bwMode="auto">
          <a:xfrm>
            <a:off x="179388" y="4870450"/>
            <a:ext cx="8569325" cy="71913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00"/>
              </a:gs>
              <a:gs pos="50000">
                <a:srgbClr val="FFFAE7"/>
              </a:gs>
              <a:gs pos="100000">
                <a:srgbClr val="FFCC00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000">
                <a:latin typeface="Times New Roman" pitchFamily="18" charset="0"/>
              </a:rPr>
              <a:t>5) Умение </a:t>
            </a:r>
            <a:r>
              <a:rPr lang="ru-RU" sz="2000" b="1">
                <a:solidFill>
                  <a:srgbClr val="CC0000"/>
                </a:solidFill>
                <a:latin typeface="Times New Roman" pitchFamily="18" charset="0"/>
              </a:rPr>
              <a:t>адекватно оценить свои действия</a:t>
            </a:r>
            <a:r>
              <a:rPr lang="ru-RU" sz="2000">
                <a:latin typeface="Times New Roman" pitchFamily="18" charset="0"/>
              </a:rPr>
              <a:t>, выявить и скорректировать возникшие затруднения</a:t>
            </a:r>
          </a:p>
        </p:txBody>
      </p:sp>
      <p:sp>
        <p:nvSpPr>
          <p:cNvPr id="136205" name="AutoShape 13"/>
          <p:cNvSpPr>
            <a:spLocks noChangeArrowheads="1"/>
          </p:cNvSpPr>
          <p:nvPr/>
        </p:nvSpPr>
        <p:spPr bwMode="auto">
          <a:xfrm>
            <a:off x="179388" y="5734050"/>
            <a:ext cx="8569325" cy="64928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9999"/>
              </a:gs>
              <a:gs pos="50000">
                <a:srgbClr val="FFF2F2"/>
              </a:gs>
              <a:gs pos="100000">
                <a:srgbClr val="FF9999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000">
                <a:latin typeface="Times New Roman" pitchFamily="18" charset="0"/>
              </a:rPr>
              <a:t>6) Умение </a:t>
            </a:r>
            <a:r>
              <a:rPr lang="ru-RU" sz="2000" b="1">
                <a:solidFill>
                  <a:srgbClr val="CC0000"/>
                </a:solidFill>
                <a:latin typeface="Times New Roman" pitchFamily="18" charset="0"/>
              </a:rPr>
              <a:t>согласовывать</a:t>
            </a:r>
            <a:r>
              <a:rPr lang="ru-RU" sz="2000">
                <a:latin typeface="Times New Roman" pitchFamily="18" charset="0"/>
              </a:rPr>
              <a:t> свою позицию с другими людьми, </a:t>
            </a:r>
            <a:r>
              <a:rPr lang="ru-RU" sz="2000" b="1">
                <a:solidFill>
                  <a:srgbClr val="CC0000"/>
                </a:solidFill>
                <a:latin typeface="Times New Roman" pitchFamily="18" charset="0"/>
              </a:rPr>
              <a:t>общаться</a:t>
            </a:r>
            <a:r>
              <a:rPr lang="ru-RU" sz="2000">
                <a:latin typeface="Times New Roman" pitchFamily="18" charset="0"/>
              </a:rPr>
              <a:t> </a:t>
            </a:r>
          </a:p>
        </p:txBody>
      </p:sp>
      <p:pic>
        <p:nvPicPr>
          <p:cNvPr id="15" name="Picture 4" descr="Картинки по запросу картинки ФГОС  начальная школ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115616" cy="6206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36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36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36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6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6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6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6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6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6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6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6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6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6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6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6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361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6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6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362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6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6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36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6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6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362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36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36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194" grpId="0"/>
      <p:bldP spid="136195" grpId="0" build="p"/>
      <p:bldP spid="136196" grpId="0" animBg="1"/>
      <p:bldP spid="136197" grpId="0" animBg="1"/>
      <p:bldP spid="136198" grpId="0" animBg="1"/>
      <p:bldP spid="136199" grpId="0" animBg="1"/>
      <p:bldP spid="136203" grpId="0" animBg="1"/>
      <p:bldP spid="136204" grpId="0" animBg="1"/>
      <p:bldP spid="13620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1" name="Номер слайда 3"/>
          <p:cNvSpPr txBox="1">
            <a:spLocks noGrp="1"/>
          </p:cNvSpPr>
          <p:nvPr/>
        </p:nvSpPr>
        <p:spPr>
          <a:xfrm>
            <a:off x="8229600" y="6477000"/>
            <a:ext cx="762000" cy="244475"/>
          </a:xfrm>
          <a:prstGeom prst="rect">
            <a:avLst/>
          </a:prstGeom>
          <a:noFill/>
        </p:spPr>
        <p:txBody>
          <a:bodyPr/>
          <a:lstStyle/>
          <a:p>
            <a:pPr algn="r">
              <a:defRPr/>
            </a:pPr>
            <a:endParaRPr lang="ru-RU" sz="1200" dirty="0">
              <a:solidFill>
                <a:schemeClr val="accent1">
                  <a:shade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Rectangle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FontTx/>
              <a:buNone/>
              <a:defRPr/>
            </a:pPr>
            <a:endParaRPr lang="ru-RU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2469" name="AutoShape 5"/>
          <p:cNvSpPr>
            <a:spLocks noChangeArrowheads="1"/>
          </p:cNvSpPr>
          <p:nvPr/>
        </p:nvSpPr>
        <p:spPr bwMode="auto">
          <a:xfrm>
            <a:off x="179388" y="1341438"/>
            <a:ext cx="2663825" cy="684212"/>
          </a:xfrm>
          <a:prstGeom prst="roundRect">
            <a:avLst>
              <a:gd name="adj" fmla="val 16667"/>
            </a:avLst>
          </a:prstGeom>
          <a:noFill/>
          <a:ln w="31750">
            <a:solidFill>
              <a:srgbClr val="0000CC"/>
            </a:solidFill>
            <a:round/>
            <a:headEnd/>
            <a:tailEnd/>
          </a:ln>
          <a:effectLst>
            <a:prstShdw prst="shdw17" dist="17961" dir="2700000">
              <a:srgbClr val="0000CC">
                <a:gamma/>
                <a:shade val="60000"/>
                <a:invGamma/>
              </a:srgbClr>
            </a:prstShdw>
          </a:effectLst>
        </p:spPr>
        <p:txBody>
          <a:bodyPr wrap="none" lIns="90000" tIns="46800" rIns="90000" bIns="46800" anchor="ctr"/>
          <a:lstStyle/>
          <a:p>
            <a:pPr algn="ctr" eaLnBrk="0" hangingPunct="0">
              <a:defRPr/>
            </a:pPr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ЛИЧНОСТНЫЕ</a:t>
            </a:r>
          </a:p>
        </p:txBody>
      </p:sp>
      <p:sp>
        <p:nvSpPr>
          <p:cNvPr id="62470" name="AutoShape 6"/>
          <p:cNvSpPr>
            <a:spLocks noChangeArrowheads="1"/>
          </p:cNvSpPr>
          <p:nvPr/>
        </p:nvSpPr>
        <p:spPr bwMode="auto">
          <a:xfrm>
            <a:off x="3205163" y="1341438"/>
            <a:ext cx="2519362" cy="684212"/>
          </a:xfrm>
          <a:prstGeom prst="roundRect">
            <a:avLst>
              <a:gd name="adj" fmla="val 16667"/>
            </a:avLst>
          </a:prstGeom>
          <a:noFill/>
          <a:ln w="31750">
            <a:solidFill>
              <a:srgbClr val="0000CC"/>
            </a:solidFill>
            <a:round/>
            <a:headEnd/>
            <a:tailEnd/>
          </a:ln>
          <a:effectLst>
            <a:prstShdw prst="shdw17" dist="17961" dir="2700000">
              <a:srgbClr val="0000CC">
                <a:gamma/>
                <a:shade val="60000"/>
                <a:invGamma/>
              </a:srgbClr>
            </a:prstShdw>
          </a:effectLst>
        </p:spPr>
        <p:txBody>
          <a:bodyPr wrap="none" lIns="90000" tIns="46800" rIns="90000" bIns="46800" anchor="ctr"/>
          <a:lstStyle/>
          <a:p>
            <a:pPr algn="ctr" eaLnBrk="0" hangingPunct="0"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МЕТАПРЕДМЕТНЫЕ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62471" name="AutoShape 7"/>
          <p:cNvSpPr>
            <a:spLocks noChangeArrowheads="1"/>
          </p:cNvSpPr>
          <p:nvPr/>
        </p:nvSpPr>
        <p:spPr bwMode="auto">
          <a:xfrm>
            <a:off x="6194425" y="1341438"/>
            <a:ext cx="2698750" cy="684212"/>
          </a:xfrm>
          <a:prstGeom prst="roundRect">
            <a:avLst>
              <a:gd name="adj" fmla="val 16667"/>
            </a:avLst>
          </a:prstGeom>
          <a:noFill/>
          <a:ln w="31750">
            <a:solidFill>
              <a:srgbClr val="0000CC"/>
            </a:solidFill>
            <a:round/>
            <a:headEnd/>
            <a:tailEnd/>
          </a:ln>
          <a:effectLst>
            <a:prstShdw prst="shdw17" dist="17961" dir="2700000">
              <a:srgbClr val="0000CC">
                <a:gamma/>
                <a:shade val="60000"/>
                <a:invGamma/>
              </a:srgbClr>
            </a:prstShdw>
          </a:effectLst>
        </p:spPr>
        <p:txBody>
          <a:bodyPr wrap="none" lIns="90000" tIns="46800" rIns="90000" bIns="46800" anchor="ctr"/>
          <a:lstStyle/>
          <a:p>
            <a:pPr algn="ctr" eaLnBrk="0" hangingPunct="0">
              <a:defRPr/>
            </a:pPr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ПРЕДМЕТНЫЕ</a:t>
            </a:r>
          </a:p>
        </p:txBody>
      </p:sp>
      <p:sp>
        <p:nvSpPr>
          <p:cNvPr id="11271" name="AutoShape 8"/>
          <p:cNvSpPr>
            <a:spLocks noChangeArrowheads="1"/>
          </p:cNvSpPr>
          <p:nvPr/>
        </p:nvSpPr>
        <p:spPr bwMode="auto">
          <a:xfrm>
            <a:off x="179388" y="2276475"/>
            <a:ext cx="2663825" cy="1081088"/>
          </a:xfrm>
          <a:prstGeom prst="roundRect">
            <a:avLst>
              <a:gd name="adj" fmla="val 16667"/>
            </a:avLst>
          </a:prstGeom>
          <a:noFill/>
          <a:ln w="31750">
            <a:solidFill>
              <a:srgbClr val="0000CC"/>
            </a:solidFill>
            <a:round/>
            <a:headEnd/>
            <a:tailEnd/>
          </a:ln>
          <a:effectLst>
            <a:prstShdw prst="shdw17" dist="17961" dir="2700000">
              <a:srgbClr val="00007A"/>
            </a:prstShdw>
          </a:effectLst>
        </p:spPr>
        <p:txBody>
          <a:bodyPr wrap="none" lIns="90000" tIns="46800" rIns="90000" bIns="46800" anchor="ctr"/>
          <a:lstStyle/>
          <a:p>
            <a:pPr algn="ctr" eaLnBrk="0" hangingPunct="0"/>
            <a:r>
              <a:rPr lang="ru-RU" b="1" u="sng" dirty="0">
                <a:latin typeface="Monotype Corsiva" pitchFamily="66" charset="0"/>
              </a:rPr>
              <a:t>Самоопределение:</a:t>
            </a:r>
          </a:p>
          <a:p>
            <a:pPr algn="ctr" eaLnBrk="0" hangingPunct="0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внутренняя позиция школьника;</a:t>
            </a:r>
          </a:p>
          <a:p>
            <a:pPr algn="ctr" eaLnBrk="0" hangingPunct="0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Самоидентификация;</a:t>
            </a:r>
          </a:p>
          <a:p>
            <a:pPr algn="ctr" eaLnBrk="0" hangingPunct="0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самоуважение и самооценка</a:t>
            </a:r>
          </a:p>
        </p:txBody>
      </p:sp>
      <p:sp>
        <p:nvSpPr>
          <p:cNvPr id="11272" name="AutoShape 9"/>
          <p:cNvSpPr>
            <a:spLocks noChangeArrowheads="1"/>
          </p:cNvSpPr>
          <p:nvPr/>
        </p:nvSpPr>
        <p:spPr bwMode="auto">
          <a:xfrm>
            <a:off x="179388" y="3573463"/>
            <a:ext cx="2663825" cy="1009650"/>
          </a:xfrm>
          <a:prstGeom prst="roundRect">
            <a:avLst>
              <a:gd name="adj" fmla="val 16667"/>
            </a:avLst>
          </a:prstGeom>
          <a:noFill/>
          <a:ln w="31750">
            <a:solidFill>
              <a:srgbClr val="0000CC"/>
            </a:solidFill>
            <a:round/>
            <a:headEnd/>
            <a:tailEnd/>
          </a:ln>
          <a:effectLst>
            <a:prstShdw prst="shdw17" dist="17961" dir="2700000">
              <a:srgbClr val="00007A"/>
            </a:prstShdw>
          </a:effectLst>
        </p:spPr>
        <p:txBody>
          <a:bodyPr wrap="none" lIns="90000" tIns="46800" rIns="90000" bIns="46800" anchor="ctr"/>
          <a:lstStyle/>
          <a:p>
            <a:pPr algn="ctr" eaLnBrk="0" hangingPunct="0"/>
            <a:r>
              <a:rPr lang="ru-RU" b="1" u="sng" dirty="0" err="1">
                <a:latin typeface="Monotype Corsiva" pitchFamily="66" charset="0"/>
              </a:rPr>
              <a:t>Смыслообразование</a:t>
            </a:r>
            <a:r>
              <a:rPr lang="ru-RU" b="1" u="sng" dirty="0">
                <a:latin typeface="Monotype Corsiva" pitchFamily="66" charset="0"/>
              </a:rPr>
              <a:t>:</a:t>
            </a:r>
          </a:p>
          <a:p>
            <a:pPr algn="ctr" eaLnBrk="0" hangingPunct="0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мотивация (учебная, </a:t>
            </a:r>
          </a:p>
          <a:p>
            <a:pPr algn="ctr" eaLnBrk="0" hangingPunct="0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социальная); границы </a:t>
            </a:r>
          </a:p>
          <a:p>
            <a:pPr algn="ctr" eaLnBrk="0" hangingPunct="0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собственного</a:t>
            </a:r>
          </a:p>
          <a:p>
            <a:pPr algn="ctr" eaLnBrk="0" hangingPunct="0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знания и «незнания»</a:t>
            </a:r>
          </a:p>
        </p:txBody>
      </p:sp>
      <p:sp>
        <p:nvSpPr>
          <p:cNvPr id="62474" name="AutoShape 10"/>
          <p:cNvSpPr>
            <a:spLocks noChangeArrowheads="1"/>
          </p:cNvSpPr>
          <p:nvPr/>
        </p:nvSpPr>
        <p:spPr bwMode="auto">
          <a:xfrm>
            <a:off x="179388" y="4797425"/>
            <a:ext cx="2663825" cy="1871663"/>
          </a:xfrm>
          <a:prstGeom prst="roundRect">
            <a:avLst>
              <a:gd name="adj" fmla="val 16667"/>
            </a:avLst>
          </a:prstGeom>
          <a:noFill/>
          <a:ln w="31750">
            <a:solidFill>
              <a:srgbClr val="0000CC"/>
            </a:solidFill>
            <a:round/>
            <a:headEnd/>
            <a:tailEnd/>
          </a:ln>
          <a:effectLst>
            <a:prstShdw prst="shdw17" dist="17961" dir="2700000">
              <a:srgbClr val="0000CC">
                <a:gamma/>
                <a:shade val="60000"/>
                <a:invGamma/>
              </a:srgbClr>
            </a:prstShdw>
          </a:effectLst>
        </p:spPr>
        <p:txBody>
          <a:bodyPr wrap="none" lIns="90000" tIns="46800" rIns="90000" bIns="46800" anchor="ctr"/>
          <a:lstStyle/>
          <a:p>
            <a:pPr algn="ctr" eaLnBrk="0" hangingPunct="0">
              <a:defRPr/>
            </a:pPr>
            <a:r>
              <a:rPr lang="ru-RU" b="1" u="sng" dirty="0">
                <a:latin typeface="Monotype Corsiva" pitchFamily="66" charset="0"/>
              </a:rPr>
              <a:t>Ценностная и </a:t>
            </a:r>
          </a:p>
          <a:p>
            <a:pPr algn="ctr" eaLnBrk="0" hangingPunct="0">
              <a:defRPr/>
            </a:pPr>
            <a:r>
              <a:rPr lang="ru-RU" b="1" u="sng" dirty="0">
                <a:latin typeface="Monotype Corsiva" pitchFamily="66" charset="0"/>
              </a:rPr>
              <a:t>морально-этическая</a:t>
            </a:r>
          </a:p>
          <a:p>
            <a:pPr algn="ctr" eaLnBrk="0" hangingPunct="0">
              <a:defRPr/>
            </a:pPr>
            <a:r>
              <a:rPr lang="ru-RU" b="1" u="sng" dirty="0">
                <a:latin typeface="Monotype Corsiva" pitchFamily="66" charset="0"/>
              </a:rPr>
              <a:t>ориентация:</a:t>
            </a:r>
          </a:p>
          <a:p>
            <a:pPr algn="ctr" eaLnBrk="0" hangingPunct="0">
              <a:defRPr/>
            </a:pP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ориентация на выполнение</a:t>
            </a:r>
          </a:p>
          <a:p>
            <a:pPr algn="ctr" eaLnBrk="0" hangingPunct="0">
              <a:defRPr/>
            </a:pP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морально-нравственных норм;</a:t>
            </a:r>
          </a:p>
          <a:p>
            <a:pPr algn="ctr" eaLnBrk="0" hangingPunct="0">
              <a:defRPr/>
            </a:pP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способность к решению моральных</a:t>
            </a:r>
          </a:p>
          <a:p>
            <a:pPr algn="ctr" eaLnBrk="0" hangingPunct="0">
              <a:defRPr/>
            </a:pP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проблем на основе </a:t>
            </a:r>
            <a:r>
              <a:rPr lang="ru-RU" sz="1200" b="1" dirty="0" err="1">
                <a:latin typeface="Times New Roman" pitchFamily="18" charset="0"/>
                <a:cs typeface="Times New Roman" pitchFamily="18" charset="0"/>
              </a:rPr>
              <a:t>децентрации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ctr" eaLnBrk="0" hangingPunct="0">
              <a:defRPr/>
            </a:pP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оценка своих поступков</a:t>
            </a:r>
            <a:r>
              <a:rPr lang="ru-RU" sz="10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1274" name="AutoShape 11"/>
          <p:cNvSpPr>
            <a:spLocks noChangeArrowheads="1"/>
          </p:cNvSpPr>
          <p:nvPr/>
        </p:nvSpPr>
        <p:spPr bwMode="auto">
          <a:xfrm>
            <a:off x="3203575" y="2276475"/>
            <a:ext cx="2663825" cy="1296988"/>
          </a:xfrm>
          <a:prstGeom prst="roundRect">
            <a:avLst>
              <a:gd name="adj" fmla="val 16667"/>
            </a:avLst>
          </a:prstGeom>
          <a:noFill/>
          <a:ln w="31750">
            <a:solidFill>
              <a:srgbClr val="0000CC"/>
            </a:solidFill>
            <a:round/>
            <a:headEnd/>
            <a:tailEnd/>
          </a:ln>
          <a:effectLst>
            <a:prstShdw prst="shdw17" dist="17961" dir="2700000">
              <a:srgbClr val="00007A"/>
            </a:prstShdw>
          </a:effectLst>
        </p:spPr>
        <p:txBody>
          <a:bodyPr wrap="none" lIns="90000" tIns="46800" rIns="90000" bIns="46800" anchor="ctr"/>
          <a:lstStyle/>
          <a:p>
            <a:pPr algn="ctr" eaLnBrk="0" hangingPunct="0"/>
            <a:r>
              <a:rPr lang="ru-RU" b="1" u="sng" dirty="0">
                <a:latin typeface="Monotype Corsiva" pitchFamily="66" charset="0"/>
              </a:rPr>
              <a:t>Регулятивные:</a:t>
            </a:r>
          </a:p>
          <a:p>
            <a:pPr algn="ctr" eaLnBrk="0" hangingPunct="0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управление своей </a:t>
            </a:r>
          </a:p>
          <a:p>
            <a:pPr algn="ctr" eaLnBrk="0" hangingPunct="0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деятельностью;</a:t>
            </a:r>
          </a:p>
          <a:p>
            <a:pPr algn="ctr" eaLnBrk="0" hangingPunct="0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контроль и коррекция;</a:t>
            </a:r>
          </a:p>
          <a:p>
            <a:pPr algn="ctr" eaLnBrk="0" hangingPunct="0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инициативность и </a:t>
            </a:r>
          </a:p>
          <a:p>
            <a:pPr algn="ctr" eaLnBrk="0" hangingPunct="0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самостоятельность</a:t>
            </a:r>
          </a:p>
        </p:txBody>
      </p:sp>
      <p:sp>
        <p:nvSpPr>
          <p:cNvPr id="11275" name="AutoShape 12"/>
          <p:cNvSpPr>
            <a:spLocks noChangeArrowheads="1"/>
          </p:cNvSpPr>
          <p:nvPr/>
        </p:nvSpPr>
        <p:spPr bwMode="auto">
          <a:xfrm>
            <a:off x="3203575" y="3716338"/>
            <a:ext cx="2663825" cy="863600"/>
          </a:xfrm>
          <a:prstGeom prst="roundRect">
            <a:avLst>
              <a:gd name="adj" fmla="val 16667"/>
            </a:avLst>
          </a:prstGeom>
          <a:noFill/>
          <a:ln w="31750">
            <a:solidFill>
              <a:srgbClr val="0000CC"/>
            </a:solidFill>
            <a:round/>
            <a:headEnd/>
            <a:tailEnd/>
          </a:ln>
          <a:effectLst>
            <a:prstShdw prst="shdw17" dist="17961" dir="2700000">
              <a:srgbClr val="00007A"/>
            </a:prstShdw>
          </a:effectLst>
        </p:spPr>
        <p:txBody>
          <a:bodyPr wrap="none" lIns="90000" tIns="46800" rIns="90000" bIns="46800" anchor="ctr"/>
          <a:lstStyle/>
          <a:p>
            <a:pPr algn="ctr" eaLnBrk="0" hangingPunct="0"/>
            <a:r>
              <a:rPr lang="ru-RU" b="1" u="sng" dirty="0">
                <a:latin typeface="Monotype Corsiva" pitchFamily="66" charset="0"/>
              </a:rPr>
              <a:t>Коммуникативные</a:t>
            </a:r>
            <a:r>
              <a:rPr lang="ru-RU" b="1" u="sng" dirty="0"/>
              <a:t>:</a:t>
            </a:r>
          </a:p>
          <a:p>
            <a:pPr algn="ctr" eaLnBrk="0" hangingPunct="0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речевая деятельность;</a:t>
            </a:r>
          </a:p>
          <a:p>
            <a:pPr algn="ctr" eaLnBrk="0" hangingPunct="0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навыки сотрудничества</a:t>
            </a:r>
          </a:p>
        </p:txBody>
      </p:sp>
      <p:sp>
        <p:nvSpPr>
          <p:cNvPr id="11276" name="AutoShape 13"/>
          <p:cNvSpPr>
            <a:spLocks noChangeArrowheads="1"/>
          </p:cNvSpPr>
          <p:nvPr/>
        </p:nvSpPr>
        <p:spPr bwMode="auto">
          <a:xfrm>
            <a:off x="3130550" y="4724400"/>
            <a:ext cx="2809875" cy="2133600"/>
          </a:xfrm>
          <a:prstGeom prst="roundRect">
            <a:avLst>
              <a:gd name="adj" fmla="val 16667"/>
            </a:avLst>
          </a:prstGeom>
          <a:noFill/>
          <a:ln w="31750">
            <a:solidFill>
              <a:srgbClr val="0000CC"/>
            </a:solidFill>
            <a:round/>
            <a:headEnd/>
            <a:tailEnd/>
          </a:ln>
          <a:effectLst>
            <a:prstShdw prst="shdw17" dist="17961" dir="2700000">
              <a:srgbClr val="00007A"/>
            </a:prstShdw>
          </a:effectLst>
        </p:spPr>
        <p:txBody>
          <a:bodyPr wrap="none" lIns="90000" tIns="46800" rIns="90000" bIns="46800" anchor="ctr"/>
          <a:lstStyle/>
          <a:p>
            <a:pPr algn="ctr" eaLnBrk="0" hangingPunct="0"/>
            <a:r>
              <a:rPr lang="ru-RU" b="1" u="sng" dirty="0">
                <a:latin typeface="Monotype Corsiva" pitchFamily="66" charset="0"/>
              </a:rPr>
              <a:t>Познавательные:</a:t>
            </a:r>
          </a:p>
          <a:p>
            <a:pPr algn="ctr" eaLnBrk="0" hangingPunct="0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работа с информацией;</a:t>
            </a:r>
          </a:p>
          <a:p>
            <a:pPr algn="ctr" eaLnBrk="0" hangingPunct="0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работа с учебными моделями;</a:t>
            </a:r>
          </a:p>
          <a:p>
            <a:pPr algn="ctr" eaLnBrk="0" hangingPunct="0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использование </a:t>
            </a:r>
            <a:r>
              <a:rPr lang="ru-RU" sz="1200" b="1" dirty="0" err="1">
                <a:latin typeface="Times New Roman" pitchFamily="18" charset="0"/>
                <a:cs typeface="Times New Roman" pitchFamily="18" charset="0"/>
              </a:rPr>
              <a:t>знако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algn="ctr" eaLnBrk="0" hangingPunct="0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символических средств, </a:t>
            </a:r>
          </a:p>
          <a:p>
            <a:pPr algn="ctr" eaLnBrk="0" hangingPunct="0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общих схем решения;</a:t>
            </a:r>
          </a:p>
          <a:p>
            <a:pPr algn="ctr" eaLnBrk="0" hangingPunct="0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выполнение логических </a:t>
            </a:r>
          </a:p>
          <a:p>
            <a:pPr algn="ctr" eaLnBrk="0" hangingPunct="0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операций сравнения,  анализа, </a:t>
            </a:r>
          </a:p>
          <a:p>
            <a:pPr algn="ctr" eaLnBrk="0" hangingPunct="0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обобщения, классификации, </a:t>
            </a:r>
          </a:p>
          <a:p>
            <a:pPr algn="ctr" eaLnBrk="0" hangingPunct="0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Установления аналогий, </a:t>
            </a:r>
          </a:p>
          <a:p>
            <a:pPr algn="ctr" eaLnBrk="0" hangingPunct="0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подведения под понятие</a:t>
            </a:r>
          </a:p>
        </p:txBody>
      </p:sp>
      <p:sp>
        <p:nvSpPr>
          <p:cNvPr id="11277" name="AutoShape 13"/>
          <p:cNvSpPr>
            <a:spLocks noChangeArrowheads="1"/>
          </p:cNvSpPr>
          <p:nvPr/>
        </p:nvSpPr>
        <p:spPr bwMode="auto">
          <a:xfrm>
            <a:off x="6516688" y="2276475"/>
            <a:ext cx="2143125" cy="785813"/>
          </a:xfrm>
          <a:prstGeom prst="roundRect">
            <a:avLst>
              <a:gd name="adj" fmla="val 16667"/>
            </a:avLst>
          </a:prstGeom>
          <a:noFill/>
          <a:ln w="31750">
            <a:solidFill>
              <a:srgbClr val="0000CC"/>
            </a:solidFill>
            <a:round/>
            <a:headEnd/>
            <a:tailEnd/>
          </a:ln>
          <a:effectLst>
            <a:prstShdw prst="shdw17" dist="17961" dir="2700000">
              <a:srgbClr val="00007A"/>
            </a:prstShdw>
          </a:effectLst>
        </p:spPr>
        <p:txBody>
          <a:bodyPr wrap="none" lIns="90000" tIns="46800" rIns="90000" bIns="46800" anchor="ctr"/>
          <a:lstStyle/>
          <a:p>
            <a:pPr algn="ctr" eaLnBrk="0" hangingPunct="0"/>
            <a:r>
              <a:rPr lang="ru-RU" dirty="0">
                <a:latin typeface="Times New Roman" pitchFamily="18" charset="0"/>
                <a:cs typeface="Times New Roman" pitchFamily="18" charset="0"/>
              </a:rPr>
              <a:t>Основы системы</a:t>
            </a:r>
          </a:p>
          <a:p>
            <a:pPr algn="ctr" eaLnBrk="0" hangingPunct="0"/>
            <a:r>
              <a:rPr lang="ru-RU" dirty="0">
                <a:latin typeface="Times New Roman" pitchFamily="18" charset="0"/>
                <a:cs typeface="Times New Roman" pitchFamily="18" charset="0"/>
              </a:rPr>
              <a:t>научных знаний</a:t>
            </a:r>
          </a:p>
        </p:txBody>
      </p:sp>
      <p:sp>
        <p:nvSpPr>
          <p:cNvPr id="11278" name="AutoShape 16"/>
          <p:cNvSpPr>
            <a:spLocks noChangeArrowheads="1"/>
          </p:cNvSpPr>
          <p:nvPr/>
        </p:nvSpPr>
        <p:spPr bwMode="auto">
          <a:xfrm>
            <a:off x="6516688" y="3714750"/>
            <a:ext cx="2143125" cy="1370013"/>
          </a:xfrm>
          <a:prstGeom prst="roundRect">
            <a:avLst>
              <a:gd name="adj" fmla="val 16667"/>
            </a:avLst>
          </a:prstGeom>
          <a:noFill/>
          <a:ln w="31750">
            <a:solidFill>
              <a:srgbClr val="0000CC"/>
            </a:solidFill>
            <a:round/>
            <a:headEnd/>
            <a:tailEnd/>
          </a:ln>
          <a:effectLst>
            <a:prstShdw prst="shdw17" dist="17961" dir="2700000">
              <a:srgbClr val="00007A"/>
            </a:prstShdw>
          </a:effectLst>
        </p:spPr>
        <p:txBody>
          <a:bodyPr wrap="none" lIns="90000" tIns="46800" rIns="90000" bIns="46800" anchor="ctr"/>
          <a:lstStyle/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Опыт «предметной» 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деятельности по 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получению,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преобразованию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 применению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нового знания</a:t>
            </a:r>
          </a:p>
        </p:txBody>
      </p:sp>
      <p:sp>
        <p:nvSpPr>
          <p:cNvPr id="11279" name="Text Box 37"/>
          <p:cNvSpPr txBox="1">
            <a:spLocks noChangeArrowheads="1"/>
          </p:cNvSpPr>
          <p:nvPr/>
        </p:nvSpPr>
        <p:spPr bwMode="auto">
          <a:xfrm>
            <a:off x="6535738" y="5786438"/>
            <a:ext cx="2124075" cy="95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Предметные и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метапредметные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действия с учебным материалом</a:t>
            </a:r>
            <a:r>
              <a:rPr lang="ru-RU" sz="1400" b="1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180" name="AutoShape 36"/>
          <p:cNvSpPr>
            <a:spLocks noChangeArrowheads="1"/>
          </p:cNvSpPr>
          <p:nvPr/>
        </p:nvSpPr>
        <p:spPr bwMode="auto">
          <a:xfrm>
            <a:off x="6588125" y="5786438"/>
            <a:ext cx="2071688" cy="1071562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>
            <a:prstShdw prst="shdw17" dist="17961" dir="2700000">
              <a:srgbClr val="0000CC">
                <a:gamma/>
                <a:shade val="60000"/>
                <a:invGamma/>
              </a:srgbClr>
            </a:prstShdw>
          </a:effectLst>
        </p:spPr>
        <p:txBody>
          <a:bodyPr wrap="none" lIns="90000" tIns="46800" rIns="90000" bIns="46800" anchor="ctr"/>
          <a:lstStyle/>
          <a:p>
            <a:pPr algn="ctr" eaLnBrk="0" hangingPunct="0">
              <a:defRPr/>
            </a:pPr>
            <a:endParaRPr lang="ru-RU" sz="1600" b="1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1281" name="AutoShape 27"/>
          <p:cNvSpPr>
            <a:spLocks noChangeArrowheads="1"/>
          </p:cNvSpPr>
          <p:nvPr/>
        </p:nvSpPr>
        <p:spPr bwMode="auto">
          <a:xfrm rot="5400000">
            <a:off x="7200107" y="3104356"/>
            <a:ext cx="647700" cy="576263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noFill/>
          <a:ln w="28575">
            <a:solidFill>
              <a:srgbClr val="0000CC"/>
            </a:solidFill>
            <a:miter lim="800000"/>
            <a:headEnd/>
            <a:tailEnd/>
          </a:ln>
          <a:effectLst>
            <a:prstShdw prst="shdw17" dist="17961" dir="2700000">
              <a:srgbClr val="00007A"/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82" name="AutoShape 27"/>
          <p:cNvSpPr>
            <a:spLocks noChangeArrowheads="1"/>
          </p:cNvSpPr>
          <p:nvPr/>
        </p:nvSpPr>
        <p:spPr bwMode="auto">
          <a:xfrm rot="5400000">
            <a:off x="7273926" y="5119687"/>
            <a:ext cx="646112" cy="576263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noFill/>
          <a:ln w="28575">
            <a:solidFill>
              <a:srgbClr val="0000CC"/>
            </a:solidFill>
            <a:miter lim="800000"/>
            <a:headEnd/>
            <a:tailEnd/>
          </a:ln>
          <a:effectLst>
            <a:prstShdw prst="shdw17" dist="17961" dir="2700000">
              <a:srgbClr val="00007A"/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152400" y="152400"/>
            <a:ext cx="8839200" cy="954107"/>
          </a:xfrm>
          <a:prstGeom prst="rect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Требования к результатам освоения </a:t>
            </a:r>
          </a:p>
          <a:p>
            <a:pPr algn="ctr">
              <a:defRPr/>
            </a:pPr>
            <a:r>
              <a:rPr lang="ru-RU" sz="2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основной образовательной  программы</a:t>
            </a:r>
          </a:p>
        </p:txBody>
      </p:sp>
      <p:pic>
        <p:nvPicPr>
          <p:cNvPr id="22" name="Picture 4" descr="Картинки по запросу картинки ФГОС  начальная школ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115616" cy="6206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6" name="Picture 18" descr="circuler_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gray">
          <a:xfrm>
            <a:off x="7451725" y="4652963"/>
            <a:ext cx="1490663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500063"/>
            <a:ext cx="8229600" cy="927100"/>
          </a:xfrm>
        </p:spPr>
        <p:txBody>
          <a:bodyPr/>
          <a:lstStyle/>
          <a:p>
            <a:pPr algn="ctr" eaLnBrk="1" hangingPunct="1">
              <a:defRPr/>
            </a:pPr>
            <a:endParaRPr lang="en-US" sz="32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60" name="Содержимое 6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endParaRPr lang="ru-RU" dirty="0" smtClean="0"/>
          </a:p>
        </p:txBody>
      </p:sp>
      <p:pic>
        <p:nvPicPr>
          <p:cNvPr id="19461" name="Picture 3" descr="light_shadow_m"/>
          <p:cNvPicPr>
            <a:picLocks noChangeAspect="1" noChangeArrowheads="1"/>
          </p:cNvPicPr>
          <p:nvPr/>
        </p:nvPicPr>
        <p:blipFill>
          <a:blip r:embed="rId5" cstate="print">
            <a:lum bright="-48000" contrast="-24000"/>
          </a:blip>
          <a:srcRect/>
          <a:stretch>
            <a:fillRect/>
          </a:stretch>
        </p:blipFill>
        <p:spPr bwMode="auto">
          <a:xfrm rot="-3118864">
            <a:off x="1600994" y="3763169"/>
            <a:ext cx="3255963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76" name="Freeform 4"/>
          <p:cNvSpPr>
            <a:spLocks/>
          </p:cNvSpPr>
          <p:nvPr/>
        </p:nvSpPr>
        <p:spPr bwMode="gray">
          <a:xfrm>
            <a:off x="1476375" y="2636838"/>
            <a:ext cx="2097088" cy="2016125"/>
          </a:xfrm>
          <a:custGeom>
            <a:avLst/>
            <a:gdLst>
              <a:gd name="T0" fmla="*/ 2147483647 w 1335"/>
              <a:gd name="T1" fmla="*/ 2147483647 h 1479"/>
              <a:gd name="T2" fmla="*/ 2147483647 w 1335"/>
              <a:gd name="T3" fmla="*/ 2147483647 h 1479"/>
              <a:gd name="T4" fmla="*/ 2147483647 w 1335"/>
              <a:gd name="T5" fmla="*/ 2147483647 h 1479"/>
              <a:gd name="T6" fmla="*/ 2147483647 w 1335"/>
              <a:gd name="T7" fmla="*/ 2147483647 h 1479"/>
              <a:gd name="T8" fmla="*/ 2147483647 w 1335"/>
              <a:gd name="T9" fmla="*/ 2147483647 h 1479"/>
              <a:gd name="T10" fmla="*/ 0 w 1335"/>
              <a:gd name="T11" fmla="*/ 2147483647 h 1479"/>
              <a:gd name="T12" fmla="*/ 2147483647 w 1335"/>
              <a:gd name="T13" fmla="*/ 2147483647 h 147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335"/>
              <a:gd name="T22" fmla="*/ 0 h 1479"/>
              <a:gd name="T23" fmla="*/ 1335 w 1335"/>
              <a:gd name="T24" fmla="*/ 1479 h 147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335" h="1479">
                <a:moveTo>
                  <a:pt x="763" y="102"/>
                </a:moveTo>
                <a:cubicBezTo>
                  <a:pt x="920" y="0"/>
                  <a:pt x="1137" y="178"/>
                  <a:pt x="1209" y="244"/>
                </a:cubicBezTo>
                <a:cubicBezTo>
                  <a:pt x="1281" y="310"/>
                  <a:pt x="1335" y="312"/>
                  <a:pt x="1325" y="314"/>
                </a:cubicBezTo>
                <a:cubicBezTo>
                  <a:pt x="1262" y="339"/>
                  <a:pt x="1010" y="74"/>
                  <a:pt x="843" y="267"/>
                </a:cubicBezTo>
                <a:cubicBezTo>
                  <a:pt x="554" y="534"/>
                  <a:pt x="389" y="1337"/>
                  <a:pt x="305" y="1479"/>
                </a:cubicBezTo>
                <a:lnTo>
                  <a:pt x="0" y="1303"/>
                </a:lnTo>
                <a:cubicBezTo>
                  <a:pt x="76" y="1074"/>
                  <a:pt x="398" y="270"/>
                  <a:pt x="763" y="102"/>
                </a:cubicBezTo>
                <a:close/>
              </a:path>
            </a:pathLst>
          </a:custGeom>
          <a:gradFill rotWithShape="1">
            <a:gsLst>
              <a:gs pos="0">
                <a:srgbClr val="B2B2B2"/>
              </a:gs>
              <a:gs pos="100000">
                <a:srgbClr val="000000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9877" name="Freeform 5"/>
          <p:cNvSpPr>
            <a:spLocks/>
          </p:cNvSpPr>
          <p:nvPr/>
        </p:nvSpPr>
        <p:spPr bwMode="gray">
          <a:xfrm rot="1003249" flipH="1">
            <a:off x="4427538" y="2924175"/>
            <a:ext cx="2097087" cy="2016125"/>
          </a:xfrm>
          <a:custGeom>
            <a:avLst/>
            <a:gdLst>
              <a:gd name="T0" fmla="*/ 2147483647 w 1335"/>
              <a:gd name="T1" fmla="*/ 2147483647 h 1479"/>
              <a:gd name="T2" fmla="*/ 2147483647 w 1335"/>
              <a:gd name="T3" fmla="*/ 2147483647 h 1479"/>
              <a:gd name="T4" fmla="*/ 2147483647 w 1335"/>
              <a:gd name="T5" fmla="*/ 2147483647 h 1479"/>
              <a:gd name="T6" fmla="*/ 2147483647 w 1335"/>
              <a:gd name="T7" fmla="*/ 2147483647 h 1479"/>
              <a:gd name="T8" fmla="*/ 2147483647 w 1335"/>
              <a:gd name="T9" fmla="*/ 2147483647 h 1479"/>
              <a:gd name="T10" fmla="*/ 0 w 1335"/>
              <a:gd name="T11" fmla="*/ 2147483647 h 1479"/>
              <a:gd name="T12" fmla="*/ 2147483647 w 1335"/>
              <a:gd name="T13" fmla="*/ 2147483647 h 147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335"/>
              <a:gd name="T22" fmla="*/ 0 h 1479"/>
              <a:gd name="T23" fmla="*/ 1335 w 1335"/>
              <a:gd name="T24" fmla="*/ 1479 h 147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335" h="1479">
                <a:moveTo>
                  <a:pt x="763" y="102"/>
                </a:moveTo>
                <a:cubicBezTo>
                  <a:pt x="920" y="0"/>
                  <a:pt x="1137" y="178"/>
                  <a:pt x="1209" y="244"/>
                </a:cubicBezTo>
                <a:cubicBezTo>
                  <a:pt x="1281" y="310"/>
                  <a:pt x="1335" y="312"/>
                  <a:pt x="1325" y="314"/>
                </a:cubicBezTo>
                <a:cubicBezTo>
                  <a:pt x="1262" y="339"/>
                  <a:pt x="1010" y="74"/>
                  <a:pt x="843" y="267"/>
                </a:cubicBezTo>
                <a:cubicBezTo>
                  <a:pt x="554" y="534"/>
                  <a:pt x="389" y="1337"/>
                  <a:pt x="305" y="1479"/>
                </a:cubicBezTo>
                <a:lnTo>
                  <a:pt x="0" y="1303"/>
                </a:lnTo>
                <a:cubicBezTo>
                  <a:pt x="76" y="1074"/>
                  <a:pt x="398" y="270"/>
                  <a:pt x="763" y="102"/>
                </a:cubicBezTo>
                <a:close/>
              </a:path>
            </a:pathLst>
          </a:custGeom>
          <a:gradFill rotWithShape="1">
            <a:gsLst>
              <a:gs pos="0">
                <a:srgbClr val="B2B2B2"/>
              </a:gs>
              <a:gs pos="100000">
                <a:srgbClr val="000000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9879" name="Freeform 7"/>
          <p:cNvSpPr>
            <a:spLocks/>
          </p:cNvSpPr>
          <p:nvPr/>
        </p:nvSpPr>
        <p:spPr bwMode="gray">
          <a:xfrm>
            <a:off x="3779838" y="2636838"/>
            <a:ext cx="625475" cy="2103437"/>
          </a:xfrm>
          <a:custGeom>
            <a:avLst/>
            <a:gdLst>
              <a:gd name="T0" fmla="*/ 2147483647 w 398"/>
              <a:gd name="T1" fmla="*/ 2147483647 h 1542"/>
              <a:gd name="T2" fmla="*/ 2147483647 w 398"/>
              <a:gd name="T3" fmla="*/ 2147483647 h 1542"/>
              <a:gd name="T4" fmla="*/ 2147483647 w 398"/>
              <a:gd name="T5" fmla="*/ 2147483647 h 1542"/>
              <a:gd name="T6" fmla="*/ 2147483647 w 398"/>
              <a:gd name="T7" fmla="*/ 2147483647 h 1542"/>
              <a:gd name="T8" fmla="*/ 2147483647 w 398"/>
              <a:gd name="T9" fmla="*/ 2147483647 h 154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8"/>
              <a:gd name="T16" fmla="*/ 0 h 1542"/>
              <a:gd name="T17" fmla="*/ 398 w 398"/>
              <a:gd name="T18" fmla="*/ 1542 h 154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98" h="1542">
                <a:moveTo>
                  <a:pt x="229" y="318"/>
                </a:moveTo>
                <a:cubicBezTo>
                  <a:pt x="169" y="114"/>
                  <a:pt x="110" y="0"/>
                  <a:pt x="80" y="240"/>
                </a:cubicBezTo>
                <a:cubicBezTo>
                  <a:pt x="50" y="480"/>
                  <a:pt x="0" y="1379"/>
                  <a:pt x="10" y="1542"/>
                </a:cubicBezTo>
                <a:lnTo>
                  <a:pt x="362" y="1525"/>
                </a:lnTo>
                <a:cubicBezTo>
                  <a:pt x="398" y="1321"/>
                  <a:pt x="289" y="522"/>
                  <a:pt x="229" y="318"/>
                </a:cubicBezTo>
                <a:close/>
              </a:path>
            </a:pathLst>
          </a:custGeom>
          <a:gradFill rotWithShape="1">
            <a:gsLst>
              <a:gs pos="0">
                <a:srgbClr val="B2B2B2"/>
              </a:gs>
              <a:gs pos="100000">
                <a:srgbClr val="000000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9883" name="Oval 11"/>
          <p:cNvSpPr>
            <a:spLocks noChangeArrowheads="1"/>
          </p:cNvSpPr>
          <p:nvPr/>
        </p:nvSpPr>
        <p:spPr bwMode="gray">
          <a:xfrm>
            <a:off x="900113" y="4437063"/>
            <a:ext cx="1749425" cy="1733550"/>
          </a:xfrm>
          <a:prstGeom prst="ellipse">
            <a:avLst/>
          </a:prstGeom>
          <a:gradFill rotWithShape="1">
            <a:gsLst>
              <a:gs pos="0">
                <a:srgbClr val="B2B2B2"/>
              </a:gs>
              <a:gs pos="100000">
                <a:srgbClr val="FFFFFF"/>
              </a:gs>
            </a:gsLst>
            <a:lin ang="5400000" scaled="1"/>
          </a:gradFill>
          <a:ln w="19050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u="none"/>
          </a:p>
        </p:txBody>
      </p:sp>
      <p:sp>
        <p:nvSpPr>
          <p:cNvPr id="79884" name="Oval 12"/>
          <p:cNvSpPr>
            <a:spLocks noChangeArrowheads="1"/>
          </p:cNvSpPr>
          <p:nvPr/>
        </p:nvSpPr>
        <p:spPr bwMode="gray">
          <a:xfrm>
            <a:off x="1065213" y="4518025"/>
            <a:ext cx="1562100" cy="1582738"/>
          </a:xfrm>
          <a:prstGeom prst="ellipse">
            <a:avLst/>
          </a:prstGeom>
          <a:gradFill rotWithShape="1">
            <a:gsLst>
              <a:gs pos="0">
                <a:srgbClr val="DDDDDD"/>
              </a:gs>
              <a:gs pos="50000">
                <a:srgbClr val="F6F6F6"/>
              </a:gs>
              <a:gs pos="100000">
                <a:srgbClr val="DDDDDD"/>
              </a:gs>
            </a:gsLst>
            <a:lin ang="5400000" scaled="1"/>
          </a:gradFill>
          <a:ln w="19050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u="none"/>
          </a:p>
        </p:txBody>
      </p:sp>
      <p:pic>
        <p:nvPicPr>
          <p:cNvPr id="79885" name="Picture 13" descr="circuler_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gray">
          <a:xfrm>
            <a:off x="827088" y="4508500"/>
            <a:ext cx="1492250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86" name="Oval 14"/>
          <p:cNvSpPr>
            <a:spLocks noChangeArrowheads="1"/>
          </p:cNvSpPr>
          <p:nvPr/>
        </p:nvSpPr>
        <p:spPr bwMode="ltGray">
          <a:xfrm>
            <a:off x="815948" y="4398969"/>
            <a:ext cx="1728192" cy="1728193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marL="342900" indent="-342900">
              <a:buFontTx/>
              <a:buChar char="-"/>
              <a:defRPr/>
            </a:pPr>
            <a:endParaRPr lang="ru-RU" sz="800" u="none" dirty="0">
              <a:latin typeface="Calibri" pitchFamily="34" charset="0"/>
            </a:endParaRPr>
          </a:p>
        </p:txBody>
      </p:sp>
      <p:sp>
        <p:nvSpPr>
          <p:cNvPr id="79889" name="Oval 17"/>
          <p:cNvSpPr>
            <a:spLocks noChangeArrowheads="1"/>
          </p:cNvSpPr>
          <p:nvPr/>
        </p:nvSpPr>
        <p:spPr bwMode="gray">
          <a:xfrm>
            <a:off x="5003800" y="4797425"/>
            <a:ext cx="1597025" cy="1582738"/>
          </a:xfrm>
          <a:prstGeom prst="ellipse">
            <a:avLst/>
          </a:prstGeom>
          <a:gradFill rotWithShape="1">
            <a:gsLst>
              <a:gs pos="0">
                <a:srgbClr val="DDDDDD"/>
              </a:gs>
              <a:gs pos="50000">
                <a:srgbClr val="F6F6F6"/>
              </a:gs>
              <a:gs pos="100000">
                <a:srgbClr val="DDDDDD"/>
              </a:gs>
            </a:gsLst>
            <a:lin ang="5400000" scaled="1"/>
          </a:gradFill>
          <a:ln w="19050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u="none"/>
          </a:p>
        </p:txBody>
      </p:sp>
      <p:pic>
        <p:nvPicPr>
          <p:cNvPr id="79890" name="Picture 18" descr="circuler_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gray">
          <a:xfrm>
            <a:off x="5148263" y="4797425"/>
            <a:ext cx="1655762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91" name="Oval 19"/>
          <p:cNvSpPr>
            <a:spLocks noChangeArrowheads="1"/>
          </p:cNvSpPr>
          <p:nvPr/>
        </p:nvSpPr>
        <p:spPr bwMode="gray">
          <a:xfrm>
            <a:off x="5067101" y="4904085"/>
            <a:ext cx="1481137" cy="1460500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endParaRPr lang="ru-RU" u="none"/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 rot="-1297425" flipH="1" flipV="1">
            <a:off x="5230813" y="5888038"/>
            <a:ext cx="1293812" cy="309562"/>
            <a:chOff x="2532" y="1051"/>
            <a:chExt cx="893" cy="246"/>
          </a:xfrm>
        </p:grpSpPr>
        <p:grpSp>
          <p:nvGrpSpPr>
            <p:cNvPr id="3" name="Group 22"/>
            <p:cNvGrpSpPr>
              <a:grpSpLocks/>
            </p:cNvGrpSpPr>
            <p:nvPr/>
          </p:nvGrpSpPr>
          <p:grpSpPr bwMode="auto">
            <a:xfrm>
              <a:off x="2532" y="1051"/>
              <a:ext cx="743" cy="185"/>
              <a:chOff x="1565" y="2568"/>
              <a:chExt cx="1118" cy="279"/>
            </a:xfrm>
          </p:grpSpPr>
          <p:sp>
            <p:nvSpPr>
              <p:cNvPr id="19533" name="AutoShape 23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 u="none"/>
              </a:p>
            </p:txBody>
          </p:sp>
          <p:sp>
            <p:nvSpPr>
              <p:cNvPr id="19534" name="AutoShape 24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 u="none"/>
              </a:p>
            </p:txBody>
          </p:sp>
          <p:sp>
            <p:nvSpPr>
              <p:cNvPr id="19535" name="AutoShape 25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 u="none"/>
              </a:p>
            </p:txBody>
          </p:sp>
          <p:sp>
            <p:nvSpPr>
              <p:cNvPr id="19536" name="AutoShape 26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 u="none"/>
              </a:p>
            </p:txBody>
          </p:sp>
        </p:grpSp>
        <p:grpSp>
          <p:nvGrpSpPr>
            <p:cNvPr id="4" name="Group 27"/>
            <p:cNvGrpSpPr>
              <a:grpSpLocks/>
            </p:cNvGrpSpPr>
            <p:nvPr/>
          </p:nvGrpSpPr>
          <p:grpSpPr bwMode="auto">
            <a:xfrm rot="1353540">
              <a:off x="2682" y="1111"/>
              <a:ext cx="743" cy="186"/>
              <a:chOff x="1565" y="2568"/>
              <a:chExt cx="1118" cy="279"/>
            </a:xfrm>
          </p:grpSpPr>
          <p:sp>
            <p:nvSpPr>
              <p:cNvPr id="19529" name="AutoShape 28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 u="none"/>
              </a:p>
            </p:txBody>
          </p:sp>
          <p:sp>
            <p:nvSpPr>
              <p:cNvPr id="19530" name="AutoShape 29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 u="none"/>
              </a:p>
            </p:txBody>
          </p:sp>
          <p:sp>
            <p:nvSpPr>
              <p:cNvPr id="19531" name="AutoShape 30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 u="none"/>
              </a:p>
            </p:txBody>
          </p:sp>
          <p:sp>
            <p:nvSpPr>
              <p:cNvPr id="19532" name="AutoShape 31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 u="none"/>
              </a:p>
            </p:txBody>
          </p:sp>
        </p:grpSp>
      </p:grpSp>
      <p:sp>
        <p:nvSpPr>
          <p:cNvPr id="79904" name="Oval 32"/>
          <p:cNvSpPr>
            <a:spLocks noChangeArrowheads="1"/>
          </p:cNvSpPr>
          <p:nvPr/>
        </p:nvSpPr>
        <p:spPr bwMode="gray">
          <a:xfrm>
            <a:off x="3059113" y="4581525"/>
            <a:ext cx="1747837" cy="1733550"/>
          </a:xfrm>
          <a:prstGeom prst="ellipse">
            <a:avLst/>
          </a:prstGeom>
          <a:gradFill rotWithShape="1">
            <a:gsLst>
              <a:gs pos="0">
                <a:srgbClr val="B2B2B2"/>
              </a:gs>
              <a:gs pos="100000">
                <a:srgbClr val="FFFFFF"/>
              </a:gs>
            </a:gsLst>
            <a:lin ang="5400000" scaled="1"/>
          </a:gradFill>
          <a:ln w="19050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u="none"/>
          </a:p>
        </p:txBody>
      </p:sp>
      <p:sp>
        <p:nvSpPr>
          <p:cNvPr id="79905" name="Oval 33"/>
          <p:cNvSpPr>
            <a:spLocks noChangeArrowheads="1"/>
          </p:cNvSpPr>
          <p:nvPr/>
        </p:nvSpPr>
        <p:spPr bwMode="gray">
          <a:xfrm>
            <a:off x="3203575" y="4797425"/>
            <a:ext cx="1597025" cy="1582738"/>
          </a:xfrm>
          <a:prstGeom prst="ellipse">
            <a:avLst/>
          </a:prstGeom>
          <a:gradFill rotWithShape="1">
            <a:gsLst>
              <a:gs pos="0">
                <a:srgbClr val="DDDDDD"/>
              </a:gs>
              <a:gs pos="50000">
                <a:srgbClr val="F6F6F6"/>
              </a:gs>
              <a:gs pos="100000">
                <a:srgbClr val="DDDDDD"/>
              </a:gs>
            </a:gsLst>
            <a:lin ang="5400000" scaled="1"/>
          </a:gradFill>
          <a:ln w="19050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u="none"/>
          </a:p>
        </p:txBody>
      </p:sp>
      <p:pic>
        <p:nvPicPr>
          <p:cNvPr id="79906" name="Picture 34" descr="circuler_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gray">
          <a:xfrm>
            <a:off x="3132138" y="4724400"/>
            <a:ext cx="1490662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907" name="Oval 35"/>
          <p:cNvSpPr>
            <a:spLocks noChangeArrowheads="1"/>
          </p:cNvSpPr>
          <p:nvPr/>
        </p:nvSpPr>
        <p:spPr bwMode="gray">
          <a:xfrm>
            <a:off x="2987824" y="4725144"/>
            <a:ext cx="1656184" cy="1584176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endParaRPr lang="ru-RU" u="none" dirty="0"/>
          </a:p>
        </p:txBody>
      </p:sp>
      <p:grpSp>
        <p:nvGrpSpPr>
          <p:cNvPr id="5" name="Group 37"/>
          <p:cNvGrpSpPr>
            <a:grpSpLocks/>
          </p:cNvGrpSpPr>
          <p:nvPr/>
        </p:nvGrpSpPr>
        <p:grpSpPr bwMode="auto">
          <a:xfrm rot="-1297425" flipH="1" flipV="1">
            <a:off x="3856038" y="5715000"/>
            <a:ext cx="1293812" cy="309563"/>
            <a:chOff x="2532" y="1051"/>
            <a:chExt cx="893" cy="246"/>
          </a:xfrm>
        </p:grpSpPr>
        <p:grpSp>
          <p:nvGrpSpPr>
            <p:cNvPr id="6" name="Group 38"/>
            <p:cNvGrpSpPr>
              <a:grpSpLocks/>
            </p:cNvGrpSpPr>
            <p:nvPr/>
          </p:nvGrpSpPr>
          <p:grpSpPr bwMode="auto">
            <a:xfrm>
              <a:off x="2532" y="1051"/>
              <a:ext cx="743" cy="185"/>
              <a:chOff x="1565" y="2568"/>
              <a:chExt cx="1118" cy="279"/>
            </a:xfrm>
          </p:grpSpPr>
          <p:sp>
            <p:nvSpPr>
              <p:cNvPr id="19523" name="AutoShape 39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 u="none"/>
              </a:p>
            </p:txBody>
          </p:sp>
          <p:sp>
            <p:nvSpPr>
              <p:cNvPr id="19524" name="AutoShape 40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 u="none"/>
              </a:p>
            </p:txBody>
          </p:sp>
          <p:sp>
            <p:nvSpPr>
              <p:cNvPr id="19525" name="AutoShape 41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 u="none"/>
              </a:p>
            </p:txBody>
          </p:sp>
          <p:sp>
            <p:nvSpPr>
              <p:cNvPr id="19526" name="AutoShape 42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 u="none"/>
              </a:p>
            </p:txBody>
          </p:sp>
        </p:grpSp>
        <p:grpSp>
          <p:nvGrpSpPr>
            <p:cNvPr id="7" name="Group 43"/>
            <p:cNvGrpSpPr>
              <a:grpSpLocks/>
            </p:cNvGrpSpPr>
            <p:nvPr/>
          </p:nvGrpSpPr>
          <p:grpSpPr bwMode="auto">
            <a:xfrm rot="1353540">
              <a:off x="2682" y="1111"/>
              <a:ext cx="743" cy="186"/>
              <a:chOff x="1565" y="2568"/>
              <a:chExt cx="1118" cy="279"/>
            </a:xfrm>
          </p:grpSpPr>
          <p:sp>
            <p:nvSpPr>
              <p:cNvPr id="19519" name="AutoShape 44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 u="none"/>
              </a:p>
            </p:txBody>
          </p:sp>
          <p:sp>
            <p:nvSpPr>
              <p:cNvPr id="19520" name="AutoShape 45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 u="none"/>
              </a:p>
            </p:txBody>
          </p:sp>
          <p:sp>
            <p:nvSpPr>
              <p:cNvPr id="19521" name="AutoShape 46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 u="none"/>
              </a:p>
            </p:txBody>
          </p:sp>
          <p:sp>
            <p:nvSpPr>
              <p:cNvPr id="19522" name="AutoShape 47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 u="none"/>
              </a:p>
            </p:txBody>
          </p:sp>
        </p:grpSp>
      </p:grpSp>
      <p:sp>
        <p:nvSpPr>
          <p:cNvPr id="79921" name="Rectangle 49"/>
          <p:cNvSpPr>
            <a:spLocks noChangeArrowheads="1"/>
          </p:cNvSpPr>
          <p:nvPr/>
        </p:nvSpPr>
        <p:spPr bwMode="black">
          <a:xfrm>
            <a:off x="3203575" y="5157788"/>
            <a:ext cx="1296988" cy="9540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i="1" u="none" dirty="0">
                <a:solidFill>
                  <a:schemeClr val="bg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ОБЪЕКТ ПРОЧНОГО УСВОЕНИЯ</a:t>
            </a:r>
          </a:p>
          <a:p>
            <a:pPr algn="ctr">
              <a:defRPr/>
            </a:pPr>
            <a:endParaRPr lang="en-US" sz="1400" b="1" i="1" u="none" dirty="0">
              <a:solidFill>
                <a:srgbClr val="1C1C1C"/>
              </a:solidFill>
              <a:latin typeface="Bookman Old Style" pitchFamily="18" charset="0"/>
            </a:endParaRPr>
          </a:p>
        </p:txBody>
      </p:sp>
      <p:sp>
        <p:nvSpPr>
          <p:cNvPr id="79922" name="Rectangle 50"/>
          <p:cNvSpPr>
            <a:spLocks noChangeArrowheads="1"/>
          </p:cNvSpPr>
          <p:nvPr/>
        </p:nvSpPr>
        <p:spPr bwMode="black">
          <a:xfrm>
            <a:off x="827088" y="4652963"/>
            <a:ext cx="1571625" cy="126188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i="1" u="none" dirty="0">
                <a:solidFill>
                  <a:srgbClr val="1C1C1C"/>
                </a:solidFill>
                <a:latin typeface="Bookman Old Style" pitchFamily="18" charset="0"/>
              </a:rPr>
              <a:t>     </a:t>
            </a:r>
            <a:r>
              <a:rPr lang="ru-RU" sz="2000" b="1" i="1" u="none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соблюдение принципов  дидактики</a:t>
            </a:r>
            <a:endParaRPr lang="en-US" sz="2000" i="1" u="none" dirty="0">
              <a:solidFill>
                <a:schemeClr val="accent5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9923" name="Rectangle 51"/>
          <p:cNvSpPr>
            <a:spLocks noChangeArrowheads="1"/>
          </p:cNvSpPr>
          <p:nvPr/>
        </p:nvSpPr>
        <p:spPr bwMode="black">
          <a:xfrm>
            <a:off x="5219700" y="5157788"/>
            <a:ext cx="1368425" cy="8302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i="1" u="none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ЦЕННОСТНЫЕ ОСНОВАНИЯ ВЫБОРА СОДЕРЖАНИЯ</a:t>
            </a:r>
          </a:p>
        </p:txBody>
      </p:sp>
      <p:grpSp>
        <p:nvGrpSpPr>
          <p:cNvPr id="8" name="Group 53"/>
          <p:cNvGrpSpPr>
            <a:grpSpLocks/>
          </p:cNvGrpSpPr>
          <p:nvPr/>
        </p:nvGrpSpPr>
        <p:grpSpPr bwMode="auto">
          <a:xfrm rot="-1297425" flipH="1" flipV="1">
            <a:off x="1223963" y="5715000"/>
            <a:ext cx="1293812" cy="309563"/>
            <a:chOff x="2532" y="1051"/>
            <a:chExt cx="893" cy="246"/>
          </a:xfrm>
        </p:grpSpPr>
        <p:grpSp>
          <p:nvGrpSpPr>
            <p:cNvPr id="9" name="Group 54"/>
            <p:cNvGrpSpPr>
              <a:grpSpLocks/>
            </p:cNvGrpSpPr>
            <p:nvPr/>
          </p:nvGrpSpPr>
          <p:grpSpPr bwMode="auto">
            <a:xfrm>
              <a:off x="2532" y="1051"/>
              <a:ext cx="743" cy="185"/>
              <a:chOff x="1565" y="2568"/>
              <a:chExt cx="1118" cy="279"/>
            </a:xfrm>
          </p:grpSpPr>
          <p:sp>
            <p:nvSpPr>
              <p:cNvPr id="19513" name="AutoShape 55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 u="none"/>
              </a:p>
            </p:txBody>
          </p:sp>
          <p:sp>
            <p:nvSpPr>
              <p:cNvPr id="19514" name="AutoShape 56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 u="none"/>
              </a:p>
            </p:txBody>
          </p:sp>
          <p:sp>
            <p:nvSpPr>
              <p:cNvPr id="19515" name="AutoShape 57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 u="none"/>
              </a:p>
            </p:txBody>
          </p:sp>
          <p:sp>
            <p:nvSpPr>
              <p:cNvPr id="19516" name="AutoShape 58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 u="none"/>
              </a:p>
            </p:txBody>
          </p:sp>
        </p:grpSp>
        <p:grpSp>
          <p:nvGrpSpPr>
            <p:cNvPr id="10" name="Group 59"/>
            <p:cNvGrpSpPr>
              <a:grpSpLocks/>
            </p:cNvGrpSpPr>
            <p:nvPr/>
          </p:nvGrpSpPr>
          <p:grpSpPr bwMode="auto">
            <a:xfrm rot="1353540">
              <a:off x="2682" y="1111"/>
              <a:ext cx="743" cy="186"/>
              <a:chOff x="1565" y="2568"/>
              <a:chExt cx="1118" cy="279"/>
            </a:xfrm>
          </p:grpSpPr>
          <p:sp>
            <p:nvSpPr>
              <p:cNvPr id="19509" name="AutoShape 60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 u="none"/>
              </a:p>
            </p:txBody>
          </p:sp>
          <p:sp>
            <p:nvSpPr>
              <p:cNvPr id="19510" name="AutoShape 61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 u="none"/>
              </a:p>
            </p:txBody>
          </p:sp>
          <p:sp>
            <p:nvSpPr>
              <p:cNvPr id="19511" name="AutoShape 62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 u="none"/>
              </a:p>
            </p:txBody>
          </p:sp>
          <p:sp>
            <p:nvSpPr>
              <p:cNvPr id="19512" name="AutoShape 63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 u="none"/>
              </a:p>
            </p:txBody>
          </p:sp>
        </p:grpSp>
      </p:grpSp>
      <p:grpSp>
        <p:nvGrpSpPr>
          <p:cNvPr id="11" name="Group 64"/>
          <p:cNvGrpSpPr>
            <a:grpSpLocks/>
          </p:cNvGrpSpPr>
          <p:nvPr/>
        </p:nvGrpSpPr>
        <p:grpSpPr bwMode="auto">
          <a:xfrm>
            <a:off x="2339975" y="1484313"/>
            <a:ext cx="4267200" cy="1497012"/>
            <a:chOff x="1440" y="924"/>
            <a:chExt cx="2688" cy="389"/>
          </a:xfrm>
        </p:grpSpPr>
        <p:grpSp>
          <p:nvGrpSpPr>
            <p:cNvPr id="12" name="Group 65"/>
            <p:cNvGrpSpPr>
              <a:grpSpLocks/>
            </p:cNvGrpSpPr>
            <p:nvPr/>
          </p:nvGrpSpPr>
          <p:grpSpPr bwMode="auto">
            <a:xfrm>
              <a:off x="1440" y="924"/>
              <a:ext cx="2688" cy="389"/>
              <a:chOff x="1596" y="1167"/>
              <a:chExt cx="2448" cy="389"/>
            </a:xfrm>
          </p:grpSpPr>
          <p:sp>
            <p:nvSpPr>
              <p:cNvPr id="19503" name="AutoShape 66"/>
              <p:cNvSpPr>
                <a:spLocks noChangeArrowheads="1"/>
              </p:cNvSpPr>
              <p:nvPr/>
            </p:nvSpPr>
            <p:spPr bwMode="gray">
              <a:xfrm>
                <a:off x="1596" y="1167"/>
                <a:ext cx="2448" cy="389"/>
              </a:xfrm>
              <a:prstGeom prst="roundRect">
                <a:avLst>
                  <a:gd name="adj" fmla="val 50000"/>
                </a:avLst>
              </a:prstGeom>
              <a:solidFill>
                <a:srgbClr val="FCFCFC">
                  <a:alpha val="89803"/>
                </a:srgbClr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 u="none"/>
              </a:p>
            </p:txBody>
          </p:sp>
          <p:sp>
            <p:nvSpPr>
              <p:cNvPr id="79939" name="AutoShape 67"/>
              <p:cNvSpPr>
                <a:spLocks noChangeArrowheads="1"/>
              </p:cNvSpPr>
              <p:nvPr/>
            </p:nvSpPr>
            <p:spPr bwMode="gray">
              <a:xfrm>
                <a:off x="1637" y="1204"/>
                <a:ext cx="2371" cy="328"/>
              </a:xfrm>
              <a:prstGeom prst="roundRect">
                <a:avLst>
                  <a:gd name="adj" fmla="val 50000"/>
                </a:avLst>
              </a:prstGeom>
              <a:ln>
                <a:headEnd/>
                <a:tailEnd/>
              </a:ln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endParaRPr lang="ru-RU" u="none" dirty="0">
                  <a:solidFill>
                    <a:schemeClr val="bg1"/>
                  </a:solidFill>
                  <a:latin typeface="Symbol" pitchFamily="18" charset="2"/>
                </a:endParaRPr>
              </a:p>
            </p:txBody>
          </p:sp>
        </p:grpSp>
        <p:sp>
          <p:nvSpPr>
            <p:cNvPr id="19502" name="Rectangle 68"/>
            <p:cNvSpPr>
              <a:spLocks noChangeArrowheads="1"/>
            </p:cNvSpPr>
            <p:nvPr/>
          </p:nvSpPr>
          <p:spPr bwMode="gray">
            <a:xfrm>
              <a:off x="1662" y="1047"/>
              <a:ext cx="2241" cy="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60000"/>
                </a:lnSpc>
                <a:spcBef>
                  <a:spcPct val="50000"/>
                </a:spcBef>
              </a:pPr>
              <a:r>
                <a:rPr lang="ru-RU" sz="5400" b="1" i="1" u="none" dirty="0">
                  <a:solidFill>
                    <a:schemeClr val="bg2"/>
                  </a:solidFill>
                  <a:latin typeface="Monotype Corsiva" pitchFamily="66" charset="0"/>
                </a:rPr>
                <a:t>содержание</a:t>
              </a:r>
              <a:endParaRPr lang="en-US" sz="5400" b="1" i="1" u="none" dirty="0">
                <a:solidFill>
                  <a:schemeClr val="bg2"/>
                </a:solidFill>
                <a:latin typeface="Monotype Corsiva" pitchFamily="66" charset="0"/>
              </a:endParaRPr>
            </a:p>
          </p:txBody>
        </p:sp>
      </p:grpSp>
      <p:pic>
        <p:nvPicPr>
          <p:cNvPr id="79942" name="Picture 70" descr="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14688" y="4857750"/>
            <a:ext cx="1169987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" name="Группа 69"/>
          <p:cNvGrpSpPr>
            <a:grpSpLocks/>
          </p:cNvGrpSpPr>
          <p:nvPr/>
        </p:nvGrpSpPr>
        <p:grpSpPr bwMode="auto">
          <a:xfrm>
            <a:off x="5868144" y="2708920"/>
            <a:ext cx="2986088" cy="3389313"/>
            <a:chOff x="5869254" y="2924944"/>
            <a:chExt cx="2986714" cy="3389734"/>
          </a:xfrm>
        </p:grpSpPr>
        <p:sp>
          <p:nvSpPr>
            <p:cNvPr id="79888" name="Oval 16"/>
            <p:cNvSpPr>
              <a:spLocks noChangeArrowheads="1"/>
            </p:cNvSpPr>
            <p:nvPr/>
          </p:nvSpPr>
          <p:spPr bwMode="gray">
            <a:xfrm>
              <a:off x="7236296" y="4797152"/>
              <a:ext cx="1619672" cy="1517526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endParaRPr lang="ru-RU" u="none"/>
            </a:p>
          </p:txBody>
        </p:sp>
        <p:sp>
          <p:nvSpPr>
            <p:cNvPr id="64" name="Oval 19"/>
            <p:cNvSpPr>
              <a:spLocks noChangeArrowheads="1"/>
            </p:cNvSpPr>
            <p:nvPr/>
          </p:nvSpPr>
          <p:spPr bwMode="gray">
            <a:xfrm>
              <a:off x="7308304" y="4653136"/>
              <a:ext cx="1481137" cy="1460500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endParaRPr lang="ru-RU" u="none"/>
            </a:p>
          </p:txBody>
        </p:sp>
        <p:sp>
          <p:nvSpPr>
            <p:cNvPr id="65" name="Freeform 5"/>
            <p:cNvSpPr>
              <a:spLocks/>
            </p:cNvSpPr>
            <p:nvPr/>
          </p:nvSpPr>
          <p:spPr bwMode="gray">
            <a:xfrm flipH="1">
              <a:off x="5869254" y="2924944"/>
              <a:ext cx="2097087" cy="2016125"/>
            </a:xfrm>
            <a:custGeom>
              <a:avLst/>
              <a:gdLst>
                <a:gd name="T0" fmla="*/ 763 w 1335"/>
                <a:gd name="T1" fmla="*/ 102 h 1479"/>
                <a:gd name="T2" fmla="*/ 1209 w 1335"/>
                <a:gd name="T3" fmla="*/ 244 h 1479"/>
                <a:gd name="T4" fmla="*/ 1325 w 1335"/>
                <a:gd name="T5" fmla="*/ 314 h 1479"/>
                <a:gd name="T6" fmla="*/ 843 w 1335"/>
                <a:gd name="T7" fmla="*/ 267 h 1479"/>
                <a:gd name="T8" fmla="*/ 305 w 1335"/>
                <a:gd name="T9" fmla="*/ 1479 h 1479"/>
                <a:gd name="T10" fmla="*/ 0 w 1335"/>
                <a:gd name="T11" fmla="*/ 1303 h 1479"/>
                <a:gd name="T12" fmla="*/ 763 w 1335"/>
                <a:gd name="T13" fmla="*/ 102 h 14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35"/>
                <a:gd name="T22" fmla="*/ 0 h 1479"/>
                <a:gd name="T23" fmla="*/ 1335 w 1335"/>
                <a:gd name="T24" fmla="*/ 1479 h 147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35" h="1479">
                  <a:moveTo>
                    <a:pt x="763" y="102"/>
                  </a:moveTo>
                  <a:cubicBezTo>
                    <a:pt x="920" y="0"/>
                    <a:pt x="1137" y="178"/>
                    <a:pt x="1209" y="244"/>
                  </a:cubicBezTo>
                  <a:cubicBezTo>
                    <a:pt x="1281" y="310"/>
                    <a:pt x="1335" y="312"/>
                    <a:pt x="1325" y="314"/>
                  </a:cubicBezTo>
                  <a:cubicBezTo>
                    <a:pt x="1262" y="339"/>
                    <a:pt x="1010" y="74"/>
                    <a:pt x="843" y="267"/>
                  </a:cubicBezTo>
                  <a:cubicBezTo>
                    <a:pt x="554" y="534"/>
                    <a:pt x="389" y="1337"/>
                    <a:pt x="305" y="1479"/>
                  </a:cubicBezTo>
                  <a:lnTo>
                    <a:pt x="0" y="1303"/>
                  </a:lnTo>
                  <a:cubicBezTo>
                    <a:pt x="76" y="1074"/>
                    <a:pt x="398" y="270"/>
                    <a:pt x="763" y="102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headEnd/>
              <a:tailEnd/>
            </a:ln>
          </p:spPr>
          <p:style>
            <a:lnRef idx="0">
              <a:schemeClr val="accent2"/>
            </a:lnRef>
            <a:fillRef idx="1002">
              <a:schemeClr val="dk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>
                <a:defRPr/>
              </a:pPr>
              <a:endParaRPr lang="ru-RU" u="none" dirty="0">
                <a:ln>
                  <a:solidFill>
                    <a:schemeClr val="bg2">
                      <a:lumMod val="60000"/>
                      <a:lumOff val="40000"/>
                    </a:schemeClr>
                  </a:solidFill>
                </a:ln>
              </a:endParaRPr>
            </a:p>
          </p:txBody>
        </p:sp>
      </p:grpSp>
      <p:sp>
        <p:nvSpPr>
          <p:cNvPr id="68" name="Rectangle 51"/>
          <p:cNvSpPr>
            <a:spLocks noChangeArrowheads="1"/>
          </p:cNvSpPr>
          <p:nvPr/>
        </p:nvSpPr>
        <p:spPr bwMode="black">
          <a:xfrm>
            <a:off x="7380312" y="4581128"/>
            <a:ext cx="1223962" cy="140038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i="1" u="none" dirty="0">
                <a:solidFill>
                  <a:srgbClr val="1C1C1C"/>
                </a:solidFill>
                <a:latin typeface="Bookman Old Style" pitchFamily="18" charset="0"/>
              </a:rPr>
              <a:t>   </a:t>
            </a:r>
            <a:r>
              <a:rPr lang="ru-RU" sz="1200" b="1" i="1" u="none" dirty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ЛИЧНОСТНЫЙ СМЫСЛ СОДЕРЖАНИЯ МАТЕРИАЛА</a:t>
            </a:r>
          </a:p>
          <a:p>
            <a:pPr algn="ctr"/>
            <a:endParaRPr lang="en-US" sz="1100" b="1" i="1" u="none" dirty="0">
              <a:solidFill>
                <a:srgbClr val="1C1C1C"/>
              </a:solidFill>
              <a:latin typeface="Bookman Old Style" pitchFamily="18" charset="0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2551724" y="260648"/>
            <a:ext cx="568315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600" b="1" i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Критерии работы с </a:t>
            </a:r>
          </a:p>
          <a:p>
            <a:pPr algn="ctr"/>
            <a:r>
              <a:rPr lang="ru-RU" sz="3600" b="1" i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содержанием урока:</a:t>
            </a:r>
            <a:endParaRPr lang="ru-RU" sz="36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70" name="Picture 4" descr="Картинки по запросу картинки ФГОС  начальная школа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1115616" cy="6206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98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98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98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98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98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98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98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98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98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98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98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98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98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98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98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99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9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9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798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98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98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99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99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99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799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99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99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799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99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799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799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99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99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799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799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99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799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799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799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798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798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798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798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798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798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798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79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79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798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798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798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799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799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799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6" grpId="0" animBg="1"/>
      <p:bldP spid="79877" grpId="0" animBg="1"/>
      <p:bldP spid="79879" grpId="0" animBg="1"/>
      <p:bldP spid="79883" grpId="0" animBg="1"/>
      <p:bldP spid="79884" grpId="0" animBg="1"/>
      <p:bldP spid="79889" grpId="0" animBg="1"/>
      <p:bldP spid="79904" grpId="0" animBg="1"/>
      <p:bldP spid="79905" grpId="0" animBg="1"/>
      <p:bldP spid="79921" grpId="0"/>
      <p:bldP spid="79922" grpId="0"/>
      <p:bldP spid="79923" grpId="0"/>
      <p:bldP spid="6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143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endParaRPr lang="ru-RU" b="1" i="1" dirty="0" smtClean="0">
              <a:solidFill>
                <a:schemeClr val="accent5">
                  <a:lumMod val="20000"/>
                  <a:lumOff val="80000"/>
                </a:schemeClr>
              </a:solidFill>
              <a:latin typeface="Monotype Corsiva" pitchFamily="66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1219200"/>
            <a:ext cx="9144000" cy="968375"/>
            <a:chOff x="684" y="1546"/>
            <a:chExt cx="4667" cy="1080"/>
          </a:xfrm>
        </p:grpSpPr>
        <p:sp>
          <p:nvSpPr>
            <p:cNvPr id="27652" name="AutoShape 4"/>
            <p:cNvSpPr>
              <a:spLocks noChangeArrowheads="1"/>
            </p:cNvSpPr>
            <p:nvPr/>
          </p:nvSpPr>
          <p:spPr bwMode="gray">
            <a:xfrm>
              <a:off x="1231" y="1620"/>
              <a:ext cx="3500" cy="912"/>
            </a:xfrm>
            <a:prstGeom prst="roundRect">
              <a:avLst>
                <a:gd name="adj" fmla="val 11505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0" scaled="1"/>
            </a:gradFill>
            <a:ln w="6350" algn="ctr">
              <a:noFill/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 u="none"/>
            </a:p>
          </p:txBody>
        </p:sp>
        <p:sp>
          <p:nvSpPr>
            <p:cNvPr id="21541" name="Text Box 5"/>
            <p:cNvSpPr txBox="1">
              <a:spLocks noChangeArrowheads="1"/>
            </p:cNvSpPr>
            <p:nvPr/>
          </p:nvSpPr>
          <p:spPr bwMode="black">
            <a:xfrm>
              <a:off x="2141" y="1730"/>
              <a:ext cx="3210" cy="40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b="1" u="none"/>
            </a:p>
          </p:txBody>
        </p:sp>
        <p:sp>
          <p:nvSpPr>
            <p:cNvPr id="21542" name="AutoShape 6"/>
            <p:cNvSpPr>
              <a:spLocks noChangeArrowheads="1"/>
            </p:cNvSpPr>
            <p:nvPr/>
          </p:nvSpPr>
          <p:spPr bwMode="gray">
            <a:xfrm>
              <a:off x="1753" y="1956"/>
              <a:ext cx="336" cy="240"/>
            </a:xfrm>
            <a:prstGeom prst="rightArrow">
              <a:avLst>
                <a:gd name="adj1" fmla="val 50000"/>
                <a:gd name="adj2" fmla="val 58333"/>
              </a:avLst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u="none"/>
            </a:p>
          </p:txBody>
        </p:sp>
        <p:pic>
          <p:nvPicPr>
            <p:cNvPr id="21543" name="Picture 7" descr="DO_circle00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84" y="1546"/>
              <a:ext cx="1080" cy="10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44" name="Text Box 8"/>
            <p:cNvSpPr txBox="1">
              <a:spLocks noChangeArrowheads="1"/>
            </p:cNvSpPr>
            <p:nvPr/>
          </p:nvSpPr>
          <p:spPr bwMode="black">
            <a:xfrm>
              <a:off x="688" y="1978"/>
              <a:ext cx="1052" cy="44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 u="none">
                  <a:latin typeface="Algerian" pitchFamily="82" charset="0"/>
                </a:rPr>
                <a:t>1</a:t>
              </a:r>
              <a:endParaRPr lang="en-US" sz="2000" b="1" u="none">
                <a:latin typeface="Algerian" pitchFamily="82" charset="0"/>
              </a:endParaRPr>
            </a:p>
          </p:txBody>
        </p: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0" y="2286000"/>
            <a:ext cx="9144000" cy="981075"/>
            <a:chOff x="696" y="2746"/>
            <a:chExt cx="4694" cy="1088"/>
          </a:xfrm>
        </p:grpSpPr>
        <p:sp>
          <p:nvSpPr>
            <p:cNvPr id="27658" name="AutoShape 10"/>
            <p:cNvSpPr>
              <a:spLocks noChangeArrowheads="1"/>
            </p:cNvSpPr>
            <p:nvPr/>
          </p:nvSpPr>
          <p:spPr bwMode="gray">
            <a:xfrm>
              <a:off x="1241" y="2875"/>
              <a:ext cx="3500" cy="912"/>
            </a:xfrm>
            <a:prstGeom prst="roundRect">
              <a:avLst>
                <a:gd name="adj" fmla="val 11505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0" scaled="1"/>
            </a:gradFill>
            <a:ln w="6350" algn="ctr">
              <a:noFill/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 u="none"/>
            </a:p>
          </p:txBody>
        </p:sp>
        <p:sp>
          <p:nvSpPr>
            <p:cNvPr id="21536" name="Text Box 11"/>
            <p:cNvSpPr txBox="1">
              <a:spLocks noChangeArrowheads="1"/>
            </p:cNvSpPr>
            <p:nvPr/>
          </p:nvSpPr>
          <p:spPr bwMode="black">
            <a:xfrm>
              <a:off x="2180" y="2940"/>
              <a:ext cx="3210" cy="40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b="1" u="none"/>
            </a:p>
          </p:txBody>
        </p:sp>
        <p:sp>
          <p:nvSpPr>
            <p:cNvPr id="21537" name="AutoShape 12"/>
            <p:cNvSpPr>
              <a:spLocks noChangeArrowheads="1"/>
            </p:cNvSpPr>
            <p:nvPr/>
          </p:nvSpPr>
          <p:spPr bwMode="gray">
            <a:xfrm>
              <a:off x="1771" y="3186"/>
              <a:ext cx="336" cy="240"/>
            </a:xfrm>
            <a:prstGeom prst="rightArrow">
              <a:avLst>
                <a:gd name="adj1" fmla="val 50000"/>
                <a:gd name="adj2" fmla="val 58333"/>
              </a:avLst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u="none"/>
            </a:p>
          </p:txBody>
        </p:sp>
        <p:pic>
          <p:nvPicPr>
            <p:cNvPr id="21538" name="Picture 13" descr="DP_circle00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96" y="2746"/>
              <a:ext cx="1088" cy="1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39" name="Text Box 14"/>
            <p:cNvSpPr txBox="1">
              <a:spLocks noChangeArrowheads="1"/>
            </p:cNvSpPr>
            <p:nvPr/>
          </p:nvSpPr>
          <p:spPr bwMode="black">
            <a:xfrm>
              <a:off x="700" y="3193"/>
              <a:ext cx="1052" cy="44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 u="none">
                  <a:latin typeface="Algerian" pitchFamily="82" charset="0"/>
                </a:rPr>
                <a:t>2</a:t>
              </a:r>
              <a:endParaRPr lang="en-US" sz="2000" b="1" u="none">
                <a:latin typeface="Algerian" pitchFamily="82" charset="0"/>
              </a:endParaRPr>
            </a:p>
          </p:txBody>
        </p:sp>
      </p:grp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0" y="3500438"/>
            <a:ext cx="9144000" cy="968375"/>
            <a:chOff x="684" y="1546"/>
            <a:chExt cx="4667" cy="1080"/>
          </a:xfrm>
        </p:grpSpPr>
        <p:sp>
          <p:nvSpPr>
            <p:cNvPr id="27664" name="AutoShape 16"/>
            <p:cNvSpPr>
              <a:spLocks noChangeArrowheads="1"/>
            </p:cNvSpPr>
            <p:nvPr/>
          </p:nvSpPr>
          <p:spPr bwMode="gray">
            <a:xfrm>
              <a:off x="1241" y="1638"/>
              <a:ext cx="3500" cy="912"/>
            </a:xfrm>
            <a:prstGeom prst="roundRect">
              <a:avLst>
                <a:gd name="adj" fmla="val 11505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0" scaled="1"/>
            </a:gradFill>
            <a:ln w="6350" algn="ctr">
              <a:noFill/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 u="none"/>
            </a:p>
          </p:txBody>
        </p:sp>
        <p:sp>
          <p:nvSpPr>
            <p:cNvPr id="21531" name="Text Box 17"/>
            <p:cNvSpPr txBox="1">
              <a:spLocks noChangeArrowheads="1"/>
            </p:cNvSpPr>
            <p:nvPr/>
          </p:nvSpPr>
          <p:spPr bwMode="black">
            <a:xfrm>
              <a:off x="2141" y="1730"/>
              <a:ext cx="3210" cy="40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b="1" u="none"/>
            </a:p>
          </p:txBody>
        </p:sp>
        <p:sp>
          <p:nvSpPr>
            <p:cNvPr id="21532" name="AutoShape 18"/>
            <p:cNvSpPr>
              <a:spLocks noChangeArrowheads="1"/>
            </p:cNvSpPr>
            <p:nvPr/>
          </p:nvSpPr>
          <p:spPr bwMode="gray">
            <a:xfrm>
              <a:off x="1753" y="1956"/>
              <a:ext cx="336" cy="240"/>
            </a:xfrm>
            <a:prstGeom prst="rightArrow">
              <a:avLst>
                <a:gd name="adj1" fmla="val 50000"/>
                <a:gd name="adj2" fmla="val 58333"/>
              </a:avLst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u="none"/>
            </a:p>
          </p:txBody>
        </p:sp>
        <p:pic>
          <p:nvPicPr>
            <p:cNvPr id="21533" name="Picture 19" descr="DO_circle00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84" y="1546"/>
              <a:ext cx="1080" cy="10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34" name="Text Box 20"/>
            <p:cNvSpPr txBox="1">
              <a:spLocks noChangeArrowheads="1"/>
            </p:cNvSpPr>
            <p:nvPr/>
          </p:nvSpPr>
          <p:spPr bwMode="black">
            <a:xfrm>
              <a:off x="688" y="1978"/>
              <a:ext cx="1052" cy="44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 u="none" dirty="0">
                  <a:latin typeface="Algerian" pitchFamily="82" charset="0"/>
                </a:rPr>
                <a:t>3</a:t>
              </a:r>
              <a:endParaRPr lang="en-US" sz="2000" b="1" u="none" dirty="0">
                <a:latin typeface="Algerian" pitchFamily="82" charset="0"/>
              </a:endParaRPr>
            </a:p>
          </p:txBody>
        </p:sp>
      </p:grpSp>
      <p:grpSp>
        <p:nvGrpSpPr>
          <p:cNvPr id="5" name="Group 27"/>
          <p:cNvGrpSpPr>
            <a:grpSpLocks/>
          </p:cNvGrpSpPr>
          <p:nvPr/>
        </p:nvGrpSpPr>
        <p:grpSpPr bwMode="auto">
          <a:xfrm>
            <a:off x="0" y="4581525"/>
            <a:ext cx="9144000" cy="981075"/>
            <a:chOff x="696" y="2746"/>
            <a:chExt cx="4694" cy="1088"/>
          </a:xfrm>
        </p:grpSpPr>
        <p:sp>
          <p:nvSpPr>
            <p:cNvPr id="6" name="AutoShape 28"/>
            <p:cNvSpPr>
              <a:spLocks noChangeArrowheads="1"/>
            </p:cNvSpPr>
            <p:nvPr/>
          </p:nvSpPr>
          <p:spPr bwMode="gray">
            <a:xfrm>
              <a:off x="1241" y="2875"/>
              <a:ext cx="3500" cy="912"/>
            </a:xfrm>
            <a:prstGeom prst="roundRect">
              <a:avLst>
                <a:gd name="adj" fmla="val 11505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0" scaled="1"/>
            </a:gradFill>
            <a:ln w="6350" algn="ctr">
              <a:noFill/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 u="none"/>
            </a:p>
          </p:txBody>
        </p:sp>
        <p:sp>
          <p:nvSpPr>
            <p:cNvPr id="21526" name="Text Box 29"/>
            <p:cNvSpPr txBox="1">
              <a:spLocks noChangeArrowheads="1"/>
            </p:cNvSpPr>
            <p:nvPr/>
          </p:nvSpPr>
          <p:spPr bwMode="black">
            <a:xfrm>
              <a:off x="2180" y="2940"/>
              <a:ext cx="3210" cy="40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b="1" u="none"/>
            </a:p>
          </p:txBody>
        </p:sp>
        <p:sp>
          <p:nvSpPr>
            <p:cNvPr id="21527" name="AutoShape 30"/>
            <p:cNvSpPr>
              <a:spLocks noChangeArrowheads="1"/>
            </p:cNvSpPr>
            <p:nvPr/>
          </p:nvSpPr>
          <p:spPr bwMode="gray">
            <a:xfrm>
              <a:off x="1771" y="3186"/>
              <a:ext cx="336" cy="240"/>
            </a:xfrm>
            <a:prstGeom prst="rightArrow">
              <a:avLst>
                <a:gd name="adj1" fmla="val 50000"/>
                <a:gd name="adj2" fmla="val 58333"/>
              </a:avLst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u="none"/>
            </a:p>
          </p:txBody>
        </p:sp>
        <p:pic>
          <p:nvPicPr>
            <p:cNvPr id="21528" name="Picture 31" descr="DP_circle00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96" y="2746"/>
              <a:ext cx="1088" cy="1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29" name="Text Box 32"/>
            <p:cNvSpPr txBox="1">
              <a:spLocks noChangeArrowheads="1"/>
            </p:cNvSpPr>
            <p:nvPr/>
          </p:nvSpPr>
          <p:spPr bwMode="black">
            <a:xfrm>
              <a:off x="700" y="3193"/>
              <a:ext cx="1052" cy="44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 u="none">
                  <a:latin typeface="Algerian" pitchFamily="82" charset="0"/>
                </a:rPr>
                <a:t>4</a:t>
              </a:r>
              <a:endParaRPr lang="en-US" sz="2000" b="1" u="none">
                <a:latin typeface="Algerian" pitchFamily="82" charset="0"/>
              </a:endParaRPr>
            </a:p>
          </p:txBody>
        </p:sp>
      </p:grpSp>
      <p:sp>
        <p:nvSpPr>
          <p:cNvPr id="21511" name="Text Box 39"/>
          <p:cNvSpPr txBox="1">
            <a:spLocks noChangeArrowheads="1"/>
          </p:cNvSpPr>
          <p:nvPr/>
        </p:nvSpPr>
        <p:spPr bwMode="auto">
          <a:xfrm>
            <a:off x="2667000" y="1447800"/>
            <a:ext cx="6172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b="1" u="none">
              <a:latin typeface="Annabelle" pitchFamily="66" charset="0"/>
            </a:endParaRPr>
          </a:p>
        </p:txBody>
      </p:sp>
      <p:sp>
        <p:nvSpPr>
          <p:cNvPr id="21512" name="Text Box 41"/>
          <p:cNvSpPr txBox="1">
            <a:spLocks noChangeArrowheads="1"/>
          </p:cNvSpPr>
          <p:nvPr/>
        </p:nvSpPr>
        <p:spPr bwMode="auto">
          <a:xfrm>
            <a:off x="2971800" y="3200400"/>
            <a:ext cx="6172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b="1" u="none">
              <a:latin typeface="Annabelle" pitchFamily="66" charset="0"/>
            </a:endParaRPr>
          </a:p>
        </p:txBody>
      </p:sp>
      <p:sp>
        <p:nvSpPr>
          <p:cNvPr id="21513" name="Text Box 42"/>
          <p:cNvSpPr txBox="1">
            <a:spLocks noChangeArrowheads="1"/>
          </p:cNvSpPr>
          <p:nvPr/>
        </p:nvSpPr>
        <p:spPr bwMode="auto">
          <a:xfrm>
            <a:off x="2743200" y="3962400"/>
            <a:ext cx="6172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b="1" u="none">
              <a:latin typeface="Annabelle" pitchFamily="66" charset="0"/>
            </a:endParaRPr>
          </a:p>
        </p:txBody>
      </p:sp>
      <p:sp>
        <p:nvSpPr>
          <p:cNvPr id="45" name="Прямоугольник 44"/>
          <p:cNvSpPr>
            <a:spLocks noChangeArrowheads="1"/>
          </p:cNvSpPr>
          <p:nvPr/>
        </p:nvSpPr>
        <p:spPr bwMode="auto">
          <a:xfrm>
            <a:off x="3500438" y="1341438"/>
            <a:ext cx="4572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 u="none"/>
              <a:t>по виду передачи и восприятия учебной информации </a:t>
            </a:r>
          </a:p>
        </p:txBody>
      </p:sp>
      <p:sp>
        <p:nvSpPr>
          <p:cNvPr id="46" name="Прямоугольник 45"/>
          <p:cNvSpPr>
            <a:spLocks noChangeArrowheads="1"/>
          </p:cNvSpPr>
          <p:nvPr/>
        </p:nvSpPr>
        <p:spPr bwMode="auto">
          <a:xfrm>
            <a:off x="3286125" y="2357438"/>
            <a:ext cx="51435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 u="none"/>
              <a:t>по степени педагогического управления деятельностью учащихся со стороны учителя</a:t>
            </a:r>
          </a:p>
        </p:txBody>
      </p:sp>
      <p:sp>
        <p:nvSpPr>
          <p:cNvPr id="47" name="Прямоугольник 46"/>
          <p:cNvSpPr>
            <a:spLocks noChangeArrowheads="1"/>
          </p:cNvSpPr>
          <p:nvPr/>
        </p:nvSpPr>
        <p:spPr bwMode="auto">
          <a:xfrm>
            <a:off x="3286125" y="3573463"/>
            <a:ext cx="52863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 u="none"/>
              <a:t>по основным дидактическим задачам, реализуемым на этапе урока </a:t>
            </a:r>
          </a:p>
        </p:txBody>
      </p:sp>
      <p:sp>
        <p:nvSpPr>
          <p:cNvPr id="48" name="Прямоугольник 47"/>
          <p:cNvSpPr>
            <a:spLocks noChangeArrowheads="1"/>
          </p:cNvSpPr>
          <p:nvPr/>
        </p:nvSpPr>
        <p:spPr bwMode="auto">
          <a:xfrm>
            <a:off x="3357563" y="4724400"/>
            <a:ext cx="50720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 u="none"/>
              <a:t>по логике изложения и усвоения учебного материала </a:t>
            </a:r>
          </a:p>
        </p:txBody>
      </p:sp>
      <p:grpSp>
        <p:nvGrpSpPr>
          <p:cNvPr id="7" name="Group 27"/>
          <p:cNvGrpSpPr>
            <a:grpSpLocks/>
          </p:cNvGrpSpPr>
          <p:nvPr/>
        </p:nvGrpSpPr>
        <p:grpSpPr bwMode="auto">
          <a:xfrm>
            <a:off x="0" y="5876925"/>
            <a:ext cx="9144000" cy="981075"/>
            <a:chOff x="696" y="2746"/>
            <a:chExt cx="4694" cy="1088"/>
          </a:xfrm>
        </p:grpSpPr>
        <p:sp>
          <p:nvSpPr>
            <p:cNvPr id="27676" name="AutoShape 28"/>
            <p:cNvSpPr>
              <a:spLocks noChangeArrowheads="1"/>
            </p:cNvSpPr>
            <p:nvPr/>
          </p:nvSpPr>
          <p:spPr bwMode="gray">
            <a:xfrm>
              <a:off x="1241" y="2875"/>
              <a:ext cx="3500" cy="912"/>
            </a:xfrm>
            <a:prstGeom prst="roundRect">
              <a:avLst>
                <a:gd name="adj" fmla="val 11505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0" scaled="1"/>
            </a:gradFill>
            <a:ln w="6350" algn="ctr">
              <a:noFill/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 u="none"/>
            </a:p>
          </p:txBody>
        </p:sp>
        <p:sp>
          <p:nvSpPr>
            <p:cNvPr id="21521" name="Text Box 29"/>
            <p:cNvSpPr txBox="1">
              <a:spLocks noChangeArrowheads="1"/>
            </p:cNvSpPr>
            <p:nvPr/>
          </p:nvSpPr>
          <p:spPr bwMode="black">
            <a:xfrm>
              <a:off x="2180" y="2940"/>
              <a:ext cx="3210" cy="86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b="1" i="1" u="none"/>
                <a:t>по характеру учебно-познавательной</a:t>
              </a:r>
            </a:p>
            <a:p>
              <a:pPr>
                <a:spcBef>
                  <a:spcPct val="50000"/>
                </a:spcBef>
              </a:pPr>
              <a:r>
                <a:rPr lang="ru-RU" b="1" i="1" u="none"/>
                <a:t> деятельности</a:t>
              </a:r>
            </a:p>
          </p:txBody>
        </p:sp>
        <p:sp>
          <p:nvSpPr>
            <p:cNvPr id="21522" name="AutoShape 30"/>
            <p:cNvSpPr>
              <a:spLocks noChangeArrowheads="1"/>
            </p:cNvSpPr>
            <p:nvPr/>
          </p:nvSpPr>
          <p:spPr bwMode="gray">
            <a:xfrm>
              <a:off x="1771" y="3186"/>
              <a:ext cx="336" cy="240"/>
            </a:xfrm>
            <a:prstGeom prst="rightArrow">
              <a:avLst>
                <a:gd name="adj1" fmla="val 50000"/>
                <a:gd name="adj2" fmla="val 58333"/>
              </a:avLst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u="none"/>
            </a:p>
          </p:txBody>
        </p:sp>
        <p:pic>
          <p:nvPicPr>
            <p:cNvPr id="21523" name="Picture 31" descr="DP_circle00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96" y="2746"/>
              <a:ext cx="1088" cy="1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24" name="Text Box 32"/>
            <p:cNvSpPr txBox="1">
              <a:spLocks noChangeArrowheads="1"/>
            </p:cNvSpPr>
            <p:nvPr/>
          </p:nvSpPr>
          <p:spPr bwMode="black">
            <a:xfrm>
              <a:off x="700" y="3193"/>
              <a:ext cx="1052" cy="44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 u="none"/>
                <a:t>5</a:t>
              </a:r>
              <a:endParaRPr lang="en-US" sz="2000" b="1" u="none"/>
            </a:p>
          </p:txBody>
        </p:sp>
      </p:grpSp>
      <p:sp>
        <p:nvSpPr>
          <p:cNvPr id="41" name="Прямоугольник 40"/>
          <p:cNvSpPr/>
          <p:nvPr/>
        </p:nvSpPr>
        <p:spPr>
          <a:xfrm>
            <a:off x="899592" y="260648"/>
            <a:ext cx="824440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i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onotype Corsiva" pitchFamily="66" charset="0"/>
              </a:rPr>
              <a:t>Классификация методов обучения</a:t>
            </a:r>
            <a:r>
              <a:rPr lang="ru-RU" sz="5400" b="1" i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onotype Corsiva" pitchFamily="66" charset="0"/>
              </a:rPr>
              <a:t>.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43" name="Picture 4" descr="Картинки по запросу картинки ФГОС  начальная школ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043608" cy="6206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nimBg="1"/>
      <p:bldP spid="45" grpId="0"/>
      <p:bldP spid="46" grpId="0"/>
      <p:bldP spid="47" grpId="0"/>
      <p:bldP spid="4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5" name="Багетная рамка 14"/>
          <p:cNvSpPr/>
          <p:nvPr/>
        </p:nvSpPr>
        <p:spPr bwMode="auto">
          <a:xfrm>
            <a:off x="3357554" y="2214554"/>
            <a:ext cx="2113986" cy="1042416"/>
          </a:xfrm>
          <a:prstGeom prst="bevel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innerShdw blurRad="114300">
              <a:prstClr val="black"/>
            </a:innerShdw>
            <a:softEdge rad="12700"/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2400" b="1" i="1" u="none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Дискуссии</a:t>
            </a:r>
          </a:p>
        </p:txBody>
      </p:sp>
      <p:sp>
        <p:nvSpPr>
          <p:cNvPr id="18" name="Багетная рамка 17"/>
          <p:cNvSpPr/>
          <p:nvPr/>
        </p:nvSpPr>
        <p:spPr bwMode="auto">
          <a:xfrm>
            <a:off x="285720" y="2214554"/>
            <a:ext cx="2113986" cy="1042416"/>
          </a:xfrm>
          <a:prstGeom prst="bevel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innerShdw blurRad="114300">
              <a:prstClr val="black"/>
            </a:innerShdw>
            <a:softEdge rad="12700"/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2400" b="1" i="1" u="none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Эвристическая </a:t>
            </a:r>
          </a:p>
          <a:p>
            <a:pPr algn="ctr">
              <a:defRPr/>
            </a:pPr>
            <a:r>
              <a:rPr lang="ru-RU" sz="2400" b="1" i="1" u="none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беседа</a:t>
            </a:r>
          </a:p>
        </p:txBody>
      </p:sp>
      <p:sp>
        <p:nvSpPr>
          <p:cNvPr id="19" name="Багетная рамка 18"/>
          <p:cNvSpPr/>
          <p:nvPr/>
        </p:nvSpPr>
        <p:spPr bwMode="auto">
          <a:xfrm>
            <a:off x="357158" y="4143380"/>
            <a:ext cx="2286016" cy="1042416"/>
          </a:xfrm>
          <a:prstGeom prst="bevel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innerShdw blurRad="114300">
              <a:prstClr val="black"/>
            </a:innerShdw>
            <a:softEdge rad="12700"/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2800" b="1" i="1" u="none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Диспуты</a:t>
            </a:r>
          </a:p>
        </p:txBody>
      </p:sp>
      <p:sp>
        <p:nvSpPr>
          <p:cNvPr id="20" name="Багетная рамка 19"/>
          <p:cNvSpPr/>
          <p:nvPr/>
        </p:nvSpPr>
        <p:spPr bwMode="auto">
          <a:xfrm>
            <a:off x="6643702" y="2214554"/>
            <a:ext cx="2042548" cy="1042416"/>
          </a:xfrm>
          <a:prstGeom prst="bevel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innerShdw blurRad="114300">
              <a:prstClr val="black"/>
            </a:innerShdw>
            <a:softEdge rad="12700"/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2400" b="1" i="1" u="none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Диалоги</a:t>
            </a:r>
          </a:p>
        </p:txBody>
      </p:sp>
      <p:sp>
        <p:nvSpPr>
          <p:cNvPr id="21" name="Багетная рамка 20"/>
          <p:cNvSpPr/>
          <p:nvPr/>
        </p:nvSpPr>
        <p:spPr bwMode="auto">
          <a:xfrm>
            <a:off x="3571868" y="4143380"/>
            <a:ext cx="2286016" cy="1042416"/>
          </a:xfrm>
          <a:prstGeom prst="bevel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innerShdw blurRad="114300">
              <a:prstClr val="black"/>
            </a:innerShdw>
            <a:softEdge rad="12700"/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2400" b="1" i="1" u="none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Исследования</a:t>
            </a:r>
          </a:p>
        </p:txBody>
      </p:sp>
      <p:sp>
        <p:nvSpPr>
          <p:cNvPr id="22" name="Багетная рамка 21"/>
          <p:cNvSpPr/>
          <p:nvPr/>
        </p:nvSpPr>
        <p:spPr bwMode="auto">
          <a:xfrm>
            <a:off x="6500826" y="4071942"/>
            <a:ext cx="2286016" cy="1042416"/>
          </a:xfrm>
          <a:prstGeom prst="bevel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innerShdw blurRad="114300">
              <a:prstClr val="black"/>
            </a:innerShdw>
            <a:softEdge rad="12700"/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2800" b="1" i="1" u="none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Наблюдения</a:t>
            </a:r>
          </a:p>
        </p:txBody>
      </p:sp>
      <p:cxnSp>
        <p:nvCxnSpPr>
          <p:cNvPr id="23572" name="Прямая со стрелкой 23"/>
          <p:cNvCxnSpPr>
            <a:cxnSpLocks noChangeShapeType="1"/>
          </p:cNvCxnSpPr>
          <p:nvPr/>
        </p:nvCxnSpPr>
        <p:spPr bwMode="auto">
          <a:xfrm rot="10800000" flipV="1">
            <a:off x="1343025" y="1500188"/>
            <a:ext cx="1228725" cy="7143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3573" name="Прямая со стрелкой 25"/>
          <p:cNvCxnSpPr>
            <a:cxnSpLocks noChangeShapeType="1"/>
          </p:cNvCxnSpPr>
          <p:nvPr/>
        </p:nvCxnSpPr>
        <p:spPr bwMode="auto">
          <a:xfrm rot="16200000" flipH="1">
            <a:off x="4250531" y="1893094"/>
            <a:ext cx="428625" cy="7143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3574" name="Прямая со стрелкой 27"/>
          <p:cNvCxnSpPr>
            <a:cxnSpLocks noChangeShapeType="1"/>
          </p:cNvCxnSpPr>
          <p:nvPr/>
        </p:nvCxnSpPr>
        <p:spPr bwMode="auto">
          <a:xfrm>
            <a:off x="6929438" y="1643063"/>
            <a:ext cx="714375" cy="50006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3575" name="Прямая со стрелкой 29"/>
          <p:cNvCxnSpPr>
            <a:cxnSpLocks noChangeShapeType="1"/>
          </p:cNvCxnSpPr>
          <p:nvPr/>
        </p:nvCxnSpPr>
        <p:spPr bwMode="auto">
          <a:xfrm rot="5400000">
            <a:off x="1464469" y="2250281"/>
            <a:ext cx="2571750" cy="121443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3576" name="Прямая со стрелкой 31"/>
          <p:cNvCxnSpPr>
            <a:cxnSpLocks noChangeShapeType="1"/>
          </p:cNvCxnSpPr>
          <p:nvPr/>
        </p:nvCxnSpPr>
        <p:spPr bwMode="auto">
          <a:xfrm rot="16200000" flipH="1">
            <a:off x="5036345" y="2393156"/>
            <a:ext cx="2500312" cy="10001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3577" name="Прямая со стрелкой 33"/>
          <p:cNvCxnSpPr>
            <a:cxnSpLocks noChangeShapeType="1"/>
          </p:cNvCxnSpPr>
          <p:nvPr/>
        </p:nvCxnSpPr>
        <p:spPr bwMode="auto">
          <a:xfrm rot="5400000">
            <a:off x="4107657" y="2678906"/>
            <a:ext cx="2500312" cy="4286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24" name="AutoShape 67"/>
          <p:cNvSpPr>
            <a:spLocks noChangeArrowheads="1"/>
          </p:cNvSpPr>
          <p:nvPr/>
        </p:nvSpPr>
        <p:spPr bwMode="gray">
          <a:xfrm>
            <a:off x="428596" y="928670"/>
            <a:ext cx="7952293" cy="781719"/>
          </a:xfrm>
          <a:prstGeom prst="roundRect">
            <a:avLst>
              <a:gd name="adj" fmla="val 50000"/>
            </a:avLst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i="1" u="none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Проблемно-поисковый метод</a:t>
            </a:r>
          </a:p>
        </p:txBody>
      </p:sp>
      <p:pic>
        <p:nvPicPr>
          <p:cNvPr id="17" name="Picture 4" descr="Картинки по запросу картинки ФГОС  начальная школ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115616" cy="6206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>
              <a:defRPr/>
            </a:pPr>
            <a:endParaRPr lang="ru-RU" sz="3800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214438"/>
            <a:ext cx="4038600" cy="4911725"/>
          </a:xfrm>
        </p:spPr>
        <p:txBody>
          <a:bodyPr>
            <a:normAutofit fontScale="62500" lnSpcReduction="20000"/>
          </a:bodyPr>
          <a:lstStyle/>
          <a:p>
            <a:pPr eaLnBrk="1" hangingPunct="1">
              <a:lnSpc>
                <a:spcPct val="80000"/>
              </a:lnSpc>
            </a:pP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Урок- викторина</a:t>
            </a:r>
          </a:p>
          <a:p>
            <a:pPr eaLnBrk="1" hangingPunct="1">
              <a:lnSpc>
                <a:spcPct val="80000"/>
              </a:lnSpc>
            </a:pP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Урок- поиск</a:t>
            </a:r>
          </a:p>
          <a:p>
            <a:pPr eaLnBrk="1" hangingPunct="1">
              <a:lnSpc>
                <a:spcPct val="80000"/>
              </a:lnSpc>
            </a:pP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Проектный урок</a:t>
            </a:r>
          </a:p>
          <a:p>
            <a:pPr eaLnBrk="1" hangingPunct="1">
              <a:lnSpc>
                <a:spcPct val="80000"/>
              </a:lnSpc>
            </a:pP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Урок-экскурсия</a:t>
            </a:r>
          </a:p>
          <a:p>
            <a:pPr eaLnBrk="1" hangingPunct="1">
              <a:lnSpc>
                <a:spcPct val="80000"/>
              </a:lnSpc>
            </a:pP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Урок – экспедиция</a:t>
            </a:r>
          </a:p>
          <a:p>
            <a:pPr eaLnBrk="1" hangingPunct="1">
              <a:lnSpc>
                <a:spcPct val="80000"/>
              </a:lnSpc>
            </a:pP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Урок без учителя</a:t>
            </a:r>
          </a:p>
          <a:p>
            <a:pPr eaLnBrk="1" hangingPunct="1">
              <a:lnSpc>
                <a:spcPct val="80000"/>
              </a:lnSpc>
            </a:pP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Стихотворно-музыкальный урок</a:t>
            </a:r>
          </a:p>
          <a:p>
            <a:pPr eaLnBrk="1" hangingPunct="1">
              <a:lnSpc>
                <a:spcPct val="80000"/>
              </a:lnSpc>
            </a:pP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Урок пресс- конференция</a:t>
            </a:r>
          </a:p>
          <a:p>
            <a:pPr eaLnBrk="1" hangingPunct="1">
              <a:lnSpc>
                <a:spcPct val="80000"/>
              </a:lnSpc>
            </a:pP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Урок </a:t>
            </a:r>
            <a:r>
              <a:rPr lang="ru-RU" sz="4000" b="1" i="1" dirty="0" err="1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взаимообучения</a:t>
            </a:r>
            <a:endParaRPr lang="ru-RU" sz="4000" b="1" i="1" dirty="0" smtClean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Урок- игра (деловые, ролевые ситуационные игры)</a:t>
            </a:r>
          </a:p>
          <a:p>
            <a:pPr eaLnBrk="1" hangingPunct="1">
              <a:lnSpc>
                <a:spcPct val="80000"/>
              </a:lnSpc>
            </a:pP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Интегрированные уроки</a:t>
            </a:r>
          </a:p>
          <a:p>
            <a:pPr eaLnBrk="1" hangingPunct="1">
              <a:lnSpc>
                <a:spcPct val="80000"/>
              </a:lnSpc>
            </a:pP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Урок – фантазия</a:t>
            </a:r>
          </a:p>
          <a:p>
            <a:pPr eaLnBrk="1" hangingPunct="1">
              <a:lnSpc>
                <a:spcPct val="80000"/>
              </a:lnSpc>
            </a:pP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Урок – сказка</a:t>
            </a:r>
          </a:p>
          <a:p>
            <a:pPr eaLnBrk="1" hangingPunct="1">
              <a:lnSpc>
                <a:spcPct val="80000"/>
              </a:lnSpc>
            </a:pP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Урок- спектакль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100" b="1" i="1" dirty="0" smtClean="0"/>
          </a:p>
          <a:p>
            <a:pPr eaLnBrk="1" hangingPunct="1">
              <a:lnSpc>
                <a:spcPct val="80000"/>
              </a:lnSpc>
            </a:pPr>
            <a:endParaRPr lang="ru-RU" sz="2100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526474" y="476672"/>
            <a:ext cx="862447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  Нетрадиционные формы урока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" name="Содержимое 7" descr="IMG_0965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572000" y="1124744"/>
            <a:ext cx="4038600" cy="27363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9" name="Рисунок 8" descr="IMG_073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410421">
            <a:off x="5034762" y="3645785"/>
            <a:ext cx="3923928" cy="29899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1" name="Picture 4" descr="Картинки по запросу картинки ФГОС  начальная школа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1043608" cy="54868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285750"/>
            <a:ext cx="8229600" cy="927100"/>
          </a:xfrm>
        </p:spPr>
        <p:txBody>
          <a:bodyPr>
            <a:noAutofit/>
          </a:bodyPr>
          <a:lstStyle/>
          <a:p>
            <a:pPr>
              <a:defRPr/>
            </a:pPr>
            <a:endParaRPr lang="ru-RU" sz="2800" i="1" dirty="0">
              <a:solidFill>
                <a:srgbClr val="C00000"/>
              </a:solidFill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27651" name="Текст 6"/>
          <p:cNvSpPr>
            <a:spLocks noGrp="1"/>
          </p:cNvSpPr>
          <p:nvPr>
            <p:ph type="body" sz="half" idx="1"/>
          </p:nvPr>
        </p:nvSpPr>
        <p:spPr>
          <a:xfrm>
            <a:off x="323528" y="1571625"/>
            <a:ext cx="8496944" cy="3786188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endParaRPr lang="ru-RU" sz="3800" b="1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endParaRPr lang="ru-RU" sz="2400" b="1" i="1" dirty="0" smtClean="0"/>
          </a:p>
          <a:p>
            <a:pPr>
              <a:buFontTx/>
              <a:buNone/>
            </a:pPr>
            <a:endParaRPr lang="ru-RU" sz="2400" dirty="0" smtClean="0"/>
          </a:p>
          <a:p>
            <a:pPr>
              <a:buFontTx/>
              <a:buNone/>
            </a:pPr>
            <a:endParaRPr lang="ru-RU" sz="2800" dirty="0" smtClean="0"/>
          </a:p>
          <a:p>
            <a:pPr>
              <a:buFontTx/>
              <a:buNone/>
            </a:pPr>
            <a:endParaRPr lang="ru-RU" sz="2800" dirty="0" smtClean="0"/>
          </a:p>
          <a:p>
            <a:pPr>
              <a:buFontTx/>
              <a:buNone/>
            </a:pPr>
            <a:endParaRPr lang="ru-RU" sz="20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691680" y="188640"/>
            <a:ext cx="698477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5" name="Рисунок 4" descr="школ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56177" y="4077072"/>
            <a:ext cx="2987824" cy="2580878"/>
          </a:xfrm>
          <a:prstGeom prst="rect">
            <a:avLst/>
          </a:prstGeom>
        </p:spPr>
      </p:pic>
      <p:pic>
        <p:nvPicPr>
          <p:cNvPr id="7" name="Picture 4" descr="Картинки по запросу картинки ФГОС  начальная школ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043608" cy="54868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187624" y="260648"/>
            <a:ext cx="774019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altLang="ru-RU" b="1" i="1" cap="all" spc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Результативность профессиональной </a:t>
            </a:r>
          </a:p>
          <a:p>
            <a:pPr algn="ctr"/>
            <a:r>
              <a:rPr lang="ru-RU" altLang="ru-RU" b="1" i="1" cap="all" spc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педагогической деятельности и достигнутые эффекты</a:t>
            </a:r>
            <a:endParaRPr lang="ru-RU" b="1" cap="all" spc="0" dirty="0">
              <a:ln/>
              <a:solidFill>
                <a:srgbClr val="00206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1124744"/>
            <a:ext cx="27847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alt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Внутренний мониторинг</a:t>
            </a:r>
            <a:endParaRPr lang="ru-RU" alt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%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5536" y="1556792"/>
            <a:ext cx="2555776" cy="1419400"/>
          </a:xfrm>
          <a:prstGeom prst="rect">
            <a:avLst/>
          </a:prstGeom>
        </p:spPr>
      </p:pic>
      <p:pic>
        <p:nvPicPr>
          <p:cNvPr id="11" name="Рисунок 10" descr="группы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95536" y="3140968"/>
            <a:ext cx="4248472" cy="1584176"/>
          </a:xfrm>
          <a:prstGeom prst="rect">
            <a:avLst/>
          </a:prstGeom>
        </p:spPr>
      </p:pic>
      <p:pic>
        <p:nvPicPr>
          <p:cNvPr id="12" name="Рисунок 11" descr="Шк старт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275856" y="1124744"/>
            <a:ext cx="5868144" cy="1977777"/>
          </a:xfrm>
          <a:prstGeom prst="rect">
            <a:avLst/>
          </a:prstGeom>
        </p:spPr>
      </p:pic>
      <p:pic>
        <p:nvPicPr>
          <p:cNvPr id="13" name="Рисунок 12" descr="УУд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739829" y="3140968"/>
            <a:ext cx="4404171" cy="1080120"/>
          </a:xfrm>
          <a:prstGeom prst="rect">
            <a:avLst/>
          </a:prstGeom>
        </p:spPr>
      </p:pic>
      <p:pic>
        <p:nvPicPr>
          <p:cNvPr id="15" name="Рисунок 14" descr="Рейтинг УУД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79512" y="4797152"/>
            <a:ext cx="5201593" cy="1764035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   Что значит</a:t>
            </a:r>
            <a:r>
              <a:rPr lang="en-US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«современный»? 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077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11560" y="1412776"/>
            <a:ext cx="3240360" cy="223224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Рисунок 4" descr="IMG_077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76056" y="1412776"/>
            <a:ext cx="3240360" cy="223224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6" name="Рисунок 5" descr="IMG_084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3568" y="4149080"/>
            <a:ext cx="3275856" cy="223224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8" name="Рисунок 7" descr="IMG_096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076056" y="4149080"/>
            <a:ext cx="3384376" cy="223224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0" name="Picture 4" descr="Картинки по запросу картинки ФГОС  начальная школа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1331640" cy="8367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0962" name="Rectangle 1"/>
          <p:cNvSpPr>
            <a:spLocks noChangeArrowheads="1"/>
          </p:cNvSpPr>
          <p:nvPr/>
        </p:nvSpPr>
        <p:spPr bwMode="auto">
          <a:xfrm>
            <a:off x="142875" y="2341245"/>
            <a:ext cx="828675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4000" b="1" i="1" dirty="0" smtClean="0">
                <a:solidFill>
                  <a:srgbClr val="C00000"/>
                </a:solidFill>
                <a:latin typeface="Bookman Old Style" pitchFamily="18" charset="0"/>
                <a:ea typeface="Times New Roman" pitchFamily="18" charset="0"/>
                <a:cs typeface="Arial" charset="0"/>
              </a:rPr>
              <a:t> </a:t>
            </a:r>
            <a:endParaRPr lang="ru-RU" sz="4800" b="1" i="1" dirty="0">
              <a:solidFill>
                <a:srgbClr val="C00000"/>
              </a:solidFill>
              <a:latin typeface="Monotype Corsiva" pitchFamily="66" charset="0"/>
              <a:ea typeface="Times New Roman" pitchFamily="18" charset="0"/>
              <a:cs typeface="Arial" charset="0"/>
            </a:endParaRPr>
          </a:p>
          <a:p>
            <a:pPr algn="ctr">
              <a:defRPr/>
            </a:pPr>
            <a:endParaRPr lang="ru-RU" sz="3200" u="none" dirty="0">
              <a:solidFill>
                <a:srgbClr val="C00000"/>
              </a:solidFill>
              <a:ea typeface="Times New Roman" pitchFamily="18" charset="0"/>
              <a:cs typeface="Arial" charset="0"/>
            </a:endParaRPr>
          </a:p>
          <a:p>
            <a:pPr eaLnBrk="0" hangingPunct="0">
              <a:defRPr/>
            </a:pPr>
            <a:endParaRPr lang="ru-RU" sz="2400" b="1" i="1" u="none" dirty="0">
              <a:solidFill>
                <a:srgbClr val="0033CC"/>
              </a:solidFill>
              <a:latin typeface="Bookman Old Style" pitchFamily="18" charset="0"/>
              <a:ea typeface="Times New Roman" pitchFamily="18" charset="0"/>
              <a:cs typeface="Arial" charset="0"/>
            </a:endParaRPr>
          </a:p>
          <a:p>
            <a:pPr eaLnBrk="0" hangingPunct="0">
              <a:defRPr/>
            </a:pPr>
            <a:r>
              <a:rPr lang="ru-RU" sz="2400" b="1" i="1" u="none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2400" b="1" i="1" u="none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eaLnBrk="0" hangingPunct="0">
              <a:defRPr/>
            </a:pPr>
            <a:endParaRPr lang="ru-RU" sz="2400" u="none" dirty="0">
              <a:solidFill>
                <a:srgbClr val="000000"/>
              </a:solidFill>
              <a:ea typeface="Times New Roman" pitchFamily="18" charset="0"/>
              <a:cs typeface="Arial" charset="0"/>
            </a:endParaRPr>
          </a:p>
        </p:txBody>
      </p:sp>
      <p:sp>
        <p:nvSpPr>
          <p:cNvPr id="30723" name="Прямоугольник 2"/>
          <p:cNvSpPr>
            <a:spLocks noChangeArrowheads="1"/>
          </p:cNvSpPr>
          <p:nvPr/>
        </p:nvSpPr>
        <p:spPr bwMode="auto">
          <a:xfrm>
            <a:off x="0" y="714375"/>
            <a:ext cx="64293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u="none" dirty="0" smtClean="0"/>
              <a:t> </a:t>
            </a:r>
            <a:endParaRPr lang="ru-RU" sz="1600" u="none" dirty="0"/>
          </a:p>
        </p:txBody>
      </p:sp>
      <p:pic>
        <p:nvPicPr>
          <p:cNvPr id="15" name="Рисунок 14" descr="Безымянный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59735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pPr algn="ctr">
              <a:buFontTx/>
              <a:buNone/>
            </a:pPr>
            <a:endParaRPr lang="ru-RU" dirty="0" smtClean="0"/>
          </a:p>
          <a:p>
            <a:pPr algn="ctr">
              <a:buFontTx/>
              <a:buNone/>
            </a:pPr>
            <a:endParaRPr lang="ru-RU" b="1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компетентность</a:t>
            </a:r>
          </a:p>
          <a:p>
            <a:pPr>
              <a:buFontTx/>
              <a:buNone/>
            </a:pP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ответственность</a:t>
            </a:r>
          </a:p>
          <a:p>
            <a:pPr>
              <a:buFontTx/>
              <a:buNone/>
            </a:pP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 </a:t>
            </a: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мастерство</a:t>
            </a:r>
          </a:p>
          <a:p>
            <a:pPr>
              <a:buFontTx/>
              <a:buNone/>
            </a:pP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фантазия</a:t>
            </a:r>
          </a:p>
          <a:p>
            <a:pPr>
              <a:buFontTx/>
              <a:buNone/>
            </a:pP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оригинальность</a:t>
            </a:r>
          </a:p>
          <a:p>
            <a:pPr>
              <a:buFontTx/>
              <a:buNone/>
            </a:pP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 </a:t>
            </a: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результативность </a:t>
            </a:r>
          </a:p>
          <a:p>
            <a:pPr>
              <a:buFontTx/>
              <a:buNone/>
            </a:pP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творчество</a:t>
            </a:r>
          </a:p>
          <a:p>
            <a:pPr>
              <a:buFontTx/>
              <a:buNone/>
            </a:pP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  </a:t>
            </a: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научность</a:t>
            </a:r>
          </a:p>
          <a:p>
            <a:pPr>
              <a:buFontTx/>
              <a:buNone/>
            </a:pP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оптимальность</a:t>
            </a:r>
          </a:p>
          <a:p>
            <a:pPr>
              <a:buFontTx/>
              <a:buNone/>
            </a:pP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сотрудничество</a:t>
            </a:r>
          </a:p>
          <a:p>
            <a:pPr>
              <a:buFontTx/>
              <a:buNone/>
            </a:pP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толерантность</a:t>
            </a:r>
          </a:p>
          <a:p>
            <a:pPr>
              <a:buFontTx/>
              <a:buNone/>
            </a:pP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</a:p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0290" name="Picture 2" descr="C:\Users\Булатова\Pictures\umenshenie_pp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000372"/>
            <a:ext cx="3203848" cy="3022826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043608" y="188640"/>
            <a:ext cx="7344817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Современный урок –</a:t>
            </a:r>
            <a:b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4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совменный</a:t>
            </a:r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 учитель...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9" name="Picture 4" descr="Картинки по запросу картинки ФГОС  начальная школ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043608" cy="54868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6260" name="Picture 4" descr="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81813"/>
          </a:xfrm>
          <a:prstGeom prst="rect">
            <a:avLst/>
          </a:prstGeom>
          <a:noFill/>
        </p:spPr>
      </p:pic>
      <p:pic>
        <p:nvPicPr>
          <p:cNvPr id="96258" name="Picture 2" descr="DOTS happy family cartoon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857" b="6285"/>
          <a:stretch>
            <a:fillRect/>
          </a:stretch>
        </p:blipFill>
        <p:spPr bwMode="auto">
          <a:xfrm>
            <a:off x="1524000" y="1828800"/>
            <a:ext cx="2209800" cy="1919288"/>
          </a:xfrm>
          <a:prstGeom prst="rect">
            <a:avLst/>
          </a:prstGeom>
          <a:noFill/>
        </p:spPr>
      </p:pic>
      <p:sp>
        <p:nvSpPr>
          <p:cNvPr id="96259" name="Text Box 3"/>
          <p:cNvSpPr txBox="1">
            <a:spLocks noChangeArrowheads="1"/>
          </p:cNvSpPr>
          <p:nvPr/>
        </p:nvSpPr>
        <p:spPr bwMode="gray">
          <a:xfrm>
            <a:off x="2057400" y="533400"/>
            <a:ext cx="6324600" cy="9233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5400" b="1" dirty="0" smtClean="0">
                <a:solidFill>
                  <a:schemeClr val="bg1">
                    <a:lumMod val="85000"/>
                  </a:schemeClr>
                </a:solidFill>
                <a:latin typeface="Monotype Corsiva" pitchFamily="66" charset="0"/>
              </a:rPr>
              <a:t>Спасибо за внимание!</a:t>
            </a:r>
            <a:endParaRPr lang="ru-RU" sz="5400" b="1" dirty="0">
              <a:solidFill>
                <a:schemeClr val="bg1">
                  <a:lumMod val="8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6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sz="29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технологии проведения урока в начальной школе с учётом требований ФГОС/под ред. Н. Н. Деменевой. Методическое пособие – М. «</a:t>
            </a:r>
            <a:r>
              <a:rPr lang="ru-RU" sz="2900" dirty="0" err="1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Аркти</a:t>
            </a:r>
            <a:r>
              <a:rPr lang="ru-RU" sz="29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2012 г.</a:t>
            </a:r>
          </a:p>
          <a:p>
            <a:pPr>
              <a:buFont typeface="Wingdings" pitchFamily="2" charset="2"/>
              <a:buChar char="Ø"/>
            </a:pPr>
            <a:r>
              <a:rPr lang="ru-RU" sz="29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Волков Б.С. Психология урока, его подготовка, проведение и анализ. Учебное пособие.- М., Центр педагогического образования,2011год.</a:t>
            </a:r>
          </a:p>
          <a:p>
            <a:pPr>
              <a:buFont typeface="Wingdings" pitchFamily="2" charset="2"/>
              <a:buChar char="Ø"/>
            </a:pPr>
            <a:r>
              <a:rPr lang="ru-RU" sz="29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2.Поташник М.М. Требования к современному уроку.      Методическое пособие.- М.: Центр педагогического образования,2011год.</a:t>
            </a:r>
          </a:p>
          <a:p>
            <a:pPr>
              <a:buFont typeface="Wingdings" pitchFamily="2" charset="2"/>
              <a:buChar char="Ø"/>
            </a:pPr>
            <a:r>
              <a:rPr lang="ru-RU" sz="29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Карапузова</a:t>
            </a:r>
            <a:r>
              <a:rPr lang="ru-RU" sz="29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Н. Н. Проблемно-поисковые технологии на уроках в начальной школе [Текст] // Актуальные вопросы современной педагогики: материалы VII </a:t>
            </a:r>
            <a:r>
              <a:rPr lang="ru-RU" sz="29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Междунар</a:t>
            </a:r>
            <a:r>
              <a:rPr lang="ru-RU" sz="29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9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науч</a:t>
            </a:r>
            <a:r>
              <a:rPr lang="ru-RU" sz="29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9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конф</a:t>
            </a:r>
            <a:r>
              <a:rPr lang="ru-RU" sz="29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(г. Самара, август 2015 г.). — Самара: ООО "Издательство АСГАРД", 2015. — С. 80-82. — URL https://moluch.ru/conf/ped/archive/202/8558/ (дата обращения: 30.01.2018).</a:t>
            </a:r>
          </a:p>
          <a:p>
            <a:pPr>
              <a:buFont typeface="Wingdings" pitchFamily="2" charset="2"/>
              <a:buChar char="Ø"/>
            </a:pPr>
            <a:r>
              <a:rPr lang="ru-RU" sz="29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1.www.nsportal.ru/.../</a:t>
            </a:r>
            <a:r>
              <a:rPr lang="ru-RU" sz="29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proektirovanie-sovremennogo-uroka-tselepolaga</a:t>
            </a:r>
            <a:r>
              <a:rPr lang="ru-RU" sz="29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...</a:t>
            </a:r>
          </a:p>
          <a:p>
            <a:pPr>
              <a:buFont typeface="Wingdings" pitchFamily="2" charset="2"/>
              <a:buChar char="Ø"/>
            </a:pPr>
            <a:r>
              <a:rPr lang="ru-RU" sz="29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2.festival.1september.ru/</a:t>
            </a:r>
            <a:r>
              <a:rPr lang="ru-RU" sz="29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articles</a:t>
            </a:r>
            <a:r>
              <a:rPr lang="ru-RU" sz="29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/538512/</a:t>
            </a:r>
          </a:p>
          <a:p>
            <a:pPr>
              <a:buFont typeface="Wingdings" pitchFamily="2" charset="2"/>
              <a:buChar char="Ø"/>
            </a:pPr>
            <a:r>
              <a:rPr lang="ru-RU" sz="29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  3. </a:t>
            </a:r>
            <a:r>
              <a:rPr lang="ru-RU" sz="29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ipkps.bsu.edu.ru</a:t>
            </a:r>
            <a:r>
              <a:rPr lang="ru-RU" sz="29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9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source</a:t>
            </a:r>
            <a:r>
              <a:rPr lang="ru-RU" sz="29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9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news</a:t>
            </a:r>
            <a:r>
              <a:rPr lang="ru-RU" sz="29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/21_strych/21_strych.asp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>
            <a:noAutofit/>
          </a:bodyPr>
          <a:lstStyle/>
          <a:p>
            <a:r>
              <a:rPr lang="ru-RU" sz="60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366FF"/>
                    </a:gs>
                    <a:gs pos="25000">
                      <a:srgbClr val="01A78F"/>
                    </a:gs>
                    <a:gs pos="50000">
                      <a:srgbClr val="FFFF00"/>
                    </a:gs>
                    <a:gs pos="75000">
                      <a:srgbClr val="FF6633"/>
                    </a:gs>
                    <a:gs pos="100000">
                      <a:srgbClr val="FF3399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  Современный урок</a:t>
            </a:r>
            <a:br>
              <a:rPr lang="ru-RU" sz="60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366FF"/>
                    </a:gs>
                    <a:gs pos="25000">
                      <a:srgbClr val="01A78F"/>
                    </a:gs>
                    <a:gs pos="50000">
                      <a:srgbClr val="FFFF00"/>
                    </a:gs>
                    <a:gs pos="75000">
                      <a:srgbClr val="FF6633"/>
                    </a:gs>
                    <a:gs pos="100000">
                      <a:srgbClr val="FF3399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</a:br>
            <a:endParaRPr lang="ru-RU" sz="6000" dirty="0"/>
          </a:p>
        </p:txBody>
      </p:sp>
      <p:sp>
        <p:nvSpPr>
          <p:cNvPr id="4" name="AutoShape 4"/>
          <p:cNvSpPr>
            <a:spLocks noGrp="1" noChangeArrowheads="1"/>
          </p:cNvSpPr>
          <p:nvPr>
            <p:ph idx="1"/>
          </p:nvPr>
        </p:nvSpPr>
        <p:spPr bwMode="auto">
          <a:xfrm>
            <a:off x="457200" y="1600200"/>
            <a:ext cx="8229600" cy="1180728"/>
          </a:xfrm>
          <a:prstGeom prst="roundRect">
            <a:avLst>
              <a:gd name="adj" fmla="val 35278"/>
            </a:avLst>
          </a:prstGeom>
          <a:gradFill rotWithShape="1">
            <a:gsLst>
              <a:gs pos="0">
                <a:srgbClr val="33CC33"/>
              </a:gs>
              <a:gs pos="50000">
                <a:srgbClr val="C1F0C1"/>
              </a:gs>
              <a:gs pos="100000">
                <a:srgbClr val="33CC33"/>
              </a:gs>
            </a:gsLst>
            <a:lin ang="5400000" scaled="1"/>
          </a:gradFill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 anchor="ctr">
            <a:normAutofit lnSpcReduction="10000"/>
          </a:bodyPr>
          <a:lstStyle/>
          <a:p>
            <a:pPr algn="ctr"/>
            <a:r>
              <a:rPr lang="ru-RU" sz="2800" b="1" dirty="0">
                <a:solidFill>
                  <a:srgbClr val="000000"/>
                </a:solidFill>
                <a:latin typeface="Times New Roman" pitchFamily="18" charset="0"/>
              </a:rPr>
              <a:t>Современный урок</a:t>
            </a:r>
            <a:r>
              <a:rPr lang="ru-RU" sz="2800" dirty="0">
                <a:solidFill>
                  <a:srgbClr val="000000"/>
                </a:solidFill>
                <a:latin typeface="Times New Roman" pitchFamily="18" charset="0"/>
              </a:rPr>
              <a:t> – </a:t>
            </a:r>
            <a:r>
              <a:rPr lang="ru-RU" sz="2800" dirty="0" err="1">
                <a:solidFill>
                  <a:srgbClr val="000000"/>
                </a:solidFill>
                <a:latin typeface="Times New Roman" pitchFamily="18" charset="0"/>
              </a:rPr>
              <a:t>урок</a:t>
            </a:r>
            <a:r>
              <a:rPr lang="ru-RU" sz="2800" dirty="0">
                <a:solidFill>
                  <a:srgbClr val="000000"/>
                </a:solidFill>
                <a:latin typeface="Times New Roman" pitchFamily="18" charset="0"/>
              </a:rPr>
              <a:t>, актуальный для настоящего времени.</a:t>
            </a:r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395288" y="3429000"/>
            <a:ext cx="8424862" cy="2168525"/>
          </a:xfrm>
          <a:prstGeom prst="roundRect">
            <a:avLst>
              <a:gd name="adj" fmla="val 30162"/>
            </a:avLst>
          </a:prstGeom>
          <a:gradFill rotWithShape="1">
            <a:gsLst>
              <a:gs pos="0">
                <a:srgbClr val="FFFF66"/>
              </a:gs>
              <a:gs pos="50000">
                <a:srgbClr val="FFFFD1"/>
              </a:gs>
              <a:gs pos="100000">
                <a:srgbClr val="FFFF66"/>
              </a:gs>
            </a:gsLst>
            <a:lin ang="5400000" scaled="1"/>
          </a:gradFill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800" b="1" dirty="0">
                <a:solidFill>
                  <a:srgbClr val="000000"/>
                </a:solidFill>
                <a:latin typeface="Times New Roman" pitchFamily="18" charset="0"/>
              </a:rPr>
              <a:t>Современный урок</a:t>
            </a:r>
            <a:r>
              <a:rPr lang="ru-RU" sz="2800" dirty="0">
                <a:solidFill>
                  <a:srgbClr val="000000"/>
                </a:solidFill>
                <a:latin typeface="Times New Roman" pitchFamily="18" charset="0"/>
              </a:rPr>
              <a:t> – </a:t>
            </a:r>
            <a:r>
              <a:rPr lang="ru-RU" sz="2800" dirty="0" err="1">
                <a:solidFill>
                  <a:srgbClr val="000000"/>
                </a:solidFill>
                <a:latin typeface="Times New Roman" pitchFamily="18" charset="0"/>
              </a:rPr>
              <a:t>урок</a:t>
            </a:r>
            <a:r>
              <a:rPr lang="ru-RU" sz="2800" dirty="0">
                <a:solidFill>
                  <a:srgbClr val="000000"/>
                </a:solidFill>
                <a:latin typeface="Times New Roman" pitchFamily="18" charset="0"/>
              </a:rPr>
              <a:t> действенный, имеющий непосредственное отношение к интересам личности ребенка, его родителей, общества, государства.</a:t>
            </a:r>
          </a:p>
        </p:txBody>
      </p:sp>
      <p:pic>
        <p:nvPicPr>
          <p:cNvPr id="7" name="Picture 4" descr="Картинки по запросу картинки ФГОС  начальная школ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31640" cy="8367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568952" cy="223224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 Урок – это зеркало общей и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педагогической              культуры учителя,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мерило его интеллектуального богатства,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показатель его кругозора, эрудиции»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Сухомлинский В.А.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85184"/>
            <a:ext cx="8229600" cy="1040979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7" name="Picture 4" descr="Картинки по запросу картинки ФГОС  начальная школ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115616" cy="62068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195736" y="2828835"/>
            <a:ext cx="66967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Человека невозможно ничему обучить, можно только помочь, открыть это в себе самом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. </a:t>
            </a:r>
          </a:p>
          <a:p>
            <a:pPr algn="r">
              <a:defRPr/>
            </a:pPr>
            <a:r>
              <a:rPr lang="ru-RU" i="1" dirty="0" smtClean="0">
                <a:solidFill>
                  <a:srgbClr val="C00000"/>
                </a:solidFill>
                <a:latin typeface="Bookman Old Style" pitchFamily="18" charset="0"/>
              </a:rPr>
              <a:t>	</a:t>
            </a: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Галилео Галилей</a:t>
            </a:r>
            <a:endParaRPr lang="en-US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grpSp>
        <p:nvGrpSpPr>
          <p:cNvPr id="10" name="Group 18"/>
          <p:cNvGrpSpPr>
            <a:grpSpLocks/>
          </p:cNvGrpSpPr>
          <p:nvPr/>
        </p:nvGrpSpPr>
        <p:grpSpPr bwMode="auto">
          <a:xfrm>
            <a:off x="-180528" y="3068960"/>
            <a:ext cx="3457575" cy="3097213"/>
            <a:chOff x="357" y="1193"/>
            <a:chExt cx="1784" cy="1497"/>
          </a:xfrm>
        </p:grpSpPr>
        <p:sp>
          <p:nvSpPr>
            <p:cNvPr id="11" name="Freeform 19"/>
            <p:cNvSpPr>
              <a:spLocks/>
            </p:cNvSpPr>
            <p:nvPr/>
          </p:nvSpPr>
          <p:spPr bwMode="gray">
            <a:xfrm flipH="1">
              <a:off x="1156" y="2240"/>
              <a:ext cx="841" cy="432"/>
            </a:xfrm>
            <a:custGeom>
              <a:avLst/>
              <a:gdLst>
                <a:gd name="T0" fmla="*/ 0 w 335"/>
                <a:gd name="T1" fmla="*/ 2147483647 h 173"/>
                <a:gd name="T2" fmla="*/ 2147483647 w 335"/>
                <a:gd name="T3" fmla="*/ 2147483647 h 173"/>
                <a:gd name="T4" fmla="*/ 2147483647 w 335"/>
                <a:gd name="T5" fmla="*/ 2147483647 h 173"/>
                <a:gd name="T6" fmla="*/ 2147483647 w 335"/>
                <a:gd name="T7" fmla="*/ 2147483647 h 173"/>
                <a:gd name="T8" fmla="*/ 2147483647 w 335"/>
                <a:gd name="T9" fmla="*/ 2147483647 h 173"/>
                <a:gd name="T10" fmla="*/ 0 w 335"/>
                <a:gd name="T11" fmla="*/ 2147483647 h 1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5"/>
                <a:gd name="T19" fmla="*/ 0 h 173"/>
                <a:gd name="T20" fmla="*/ 335 w 335"/>
                <a:gd name="T21" fmla="*/ 173 h 1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5" h="173">
                  <a:moveTo>
                    <a:pt x="0" y="166"/>
                  </a:moveTo>
                  <a:lnTo>
                    <a:pt x="58" y="173"/>
                  </a:lnTo>
                  <a:lnTo>
                    <a:pt x="297" y="32"/>
                  </a:lnTo>
                  <a:cubicBezTo>
                    <a:pt x="335" y="5"/>
                    <a:pt x="301" y="9"/>
                    <a:pt x="289" y="8"/>
                  </a:cubicBezTo>
                  <a:cubicBezTo>
                    <a:pt x="277" y="7"/>
                    <a:pt x="271" y="0"/>
                    <a:pt x="223" y="26"/>
                  </a:cubicBezTo>
                  <a:lnTo>
                    <a:pt x="0" y="166"/>
                  </a:lnTo>
                  <a:close/>
                </a:path>
              </a:pathLst>
            </a:custGeom>
            <a:gradFill rotWithShape="1">
              <a:gsLst>
                <a:gs pos="0">
                  <a:srgbClr val="000000">
                    <a:alpha val="0"/>
                  </a:srgbClr>
                </a:gs>
                <a:gs pos="100000">
                  <a:srgbClr val="333333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20"/>
            <p:cNvSpPr>
              <a:spLocks/>
            </p:cNvSpPr>
            <p:nvPr/>
          </p:nvSpPr>
          <p:spPr bwMode="gray">
            <a:xfrm>
              <a:off x="663" y="2133"/>
              <a:ext cx="882" cy="418"/>
            </a:xfrm>
            <a:custGeom>
              <a:avLst/>
              <a:gdLst>
                <a:gd name="T0" fmla="*/ 882 w 882"/>
                <a:gd name="T1" fmla="*/ 137 h 425"/>
                <a:gd name="T2" fmla="*/ 719 w 882"/>
                <a:gd name="T3" fmla="*/ 153 h 425"/>
                <a:gd name="T4" fmla="*/ 88 w 882"/>
                <a:gd name="T5" fmla="*/ 31 h 425"/>
                <a:gd name="T6" fmla="*/ 188 w 882"/>
                <a:gd name="T7" fmla="*/ 3 h 425"/>
                <a:gd name="T8" fmla="*/ 343 w 882"/>
                <a:gd name="T9" fmla="*/ 30 h 425"/>
                <a:gd name="T10" fmla="*/ 882 w 882"/>
                <a:gd name="T11" fmla="*/ 137 h 4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82"/>
                <a:gd name="T19" fmla="*/ 0 h 425"/>
                <a:gd name="T20" fmla="*/ 882 w 882"/>
                <a:gd name="T21" fmla="*/ 425 h 4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82" h="425">
                  <a:moveTo>
                    <a:pt x="882" y="374"/>
                  </a:moveTo>
                  <a:lnTo>
                    <a:pt x="719" y="425"/>
                  </a:lnTo>
                  <a:lnTo>
                    <a:pt x="88" y="93"/>
                  </a:lnTo>
                  <a:cubicBezTo>
                    <a:pt x="0" y="23"/>
                    <a:pt x="145" y="5"/>
                    <a:pt x="188" y="3"/>
                  </a:cubicBezTo>
                  <a:cubicBezTo>
                    <a:pt x="218" y="0"/>
                    <a:pt x="221" y="8"/>
                    <a:pt x="343" y="73"/>
                  </a:cubicBezTo>
                  <a:lnTo>
                    <a:pt x="882" y="374"/>
                  </a:lnTo>
                  <a:close/>
                </a:path>
              </a:pathLst>
            </a:custGeom>
            <a:gradFill rotWithShape="1">
              <a:gsLst>
                <a:gs pos="0">
                  <a:srgbClr val="000000">
                    <a:alpha val="0"/>
                  </a:srgbClr>
                </a:gs>
                <a:gs pos="100000">
                  <a:srgbClr val="333333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21"/>
            <p:cNvSpPr>
              <a:spLocks/>
            </p:cNvSpPr>
            <p:nvPr/>
          </p:nvSpPr>
          <p:spPr bwMode="gray">
            <a:xfrm>
              <a:off x="357" y="2336"/>
              <a:ext cx="748" cy="354"/>
            </a:xfrm>
            <a:custGeom>
              <a:avLst/>
              <a:gdLst>
                <a:gd name="T0" fmla="*/ 748 w 748"/>
                <a:gd name="T1" fmla="*/ 320 h 354"/>
                <a:gd name="T2" fmla="*/ 604 w 748"/>
                <a:gd name="T3" fmla="*/ 354 h 354"/>
                <a:gd name="T4" fmla="*/ 63 w 748"/>
                <a:gd name="T5" fmla="*/ 84 h 354"/>
                <a:gd name="T6" fmla="*/ 221 w 748"/>
                <a:gd name="T7" fmla="*/ 39 h 354"/>
                <a:gd name="T8" fmla="*/ 748 w 748"/>
                <a:gd name="T9" fmla="*/ 320 h 3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8"/>
                <a:gd name="T16" fmla="*/ 0 h 354"/>
                <a:gd name="T17" fmla="*/ 748 w 748"/>
                <a:gd name="T18" fmla="*/ 354 h 3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8" h="354">
                  <a:moveTo>
                    <a:pt x="748" y="320"/>
                  </a:moveTo>
                  <a:lnTo>
                    <a:pt x="604" y="354"/>
                  </a:lnTo>
                  <a:lnTo>
                    <a:pt x="63" y="84"/>
                  </a:lnTo>
                  <a:cubicBezTo>
                    <a:pt x="0" y="31"/>
                    <a:pt x="107" y="0"/>
                    <a:pt x="221" y="39"/>
                  </a:cubicBezTo>
                  <a:lnTo>
                    <a:pt x="748" y="320"/>
                  </a:lnTo>
                  <a:close/>
                </a:path>
              </a:pathLst>
            </a:custGeom>
            <a:gradFill rotWithShape="1">
              <a:gsLst>
                <a:gs pos="0">
                  <a:srgbClr val="000000">
                    <a:alpha val="0"/>
                  </a:srgbClr>
                </a:gs>
                <a:gs pos="100000">
                  <a:srgbClr val="333333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4" name="Group 22"/>
            <p:cNvGrpSpPr>
              <a:grpSpLocks/>
            </p:cNvGrpSpPr>
            <p:nvPr/>
          </p:nvGrpSpPr>
          <p:grpSpPr bwMode="auto">
            <a:xfrm>
              <a:off x="829" y="1191"/>
              <a:ext cx="1315" cy="1490"/>
              <a:chOff x="313" y="2400"/>
              <a:chExt cx="1349" cy="1534"/>
            </a:xfrm>
          </p:grpSpPr>
          <p:sp>
            <p:nvSpPr>
              <p:cNvPr id="15" name="Freeform 23"/>
              <p:cNvSpPr>
                <a:spLocks/>
              </p:cNvSpPr>
              <p:nvPr/>
            </p:nvSpPr>
            <p:spPr bwMode="gray">
              <a:xfrm flipH="1">
                <a:off x="1229" y="2814"/>
                <a:ext cx="433" cy="1097"/>
              </a:xfrm>
              <a:custGeom>
                <a:avLst/>
                <a:gdLst>
                  <a:gd name="T0" fmla="*/ 2147483647 w 224"/>
                  <a:gd name="T1" fmla="*/ 2147483647 h 569"/>
                  <a:gd name="T2" fmla="*/ 2147483647 w 224"/>
                  <a:gd name="T3" fmla="*/ 2147483647 h 569"/>
                  <a:gd name="T4" fmla="*/ 2147483647 w 224"/>
                  <a:gd name="T5" fmla="*/ 2147483647 h 569"/>
                  <a:gd name="T6" fmla="*/ 2147483647 w 224"/>
                  <a:gd name="T7" fmla="*/ 2147483647 h 569"/>
                  <a:gd name="T8" fmla="*/ 2147483647 w 224"/>
                  <a:gd name="T9" fmla="*/ 2147483647 h 569"/>
                  <a:gd name="T10" fmla="*/ 2147483647 w 224"/>
                  <a:gd name="T11" fmla="*/ 2147483647 h 569"/>
                  <a:gd name="T12" fmla="*/ 2147483647 w 224"/>
                  <a:gd name="T13" fmla="*/ 2147483647 h 569"/>
                  <a:gd name="T14" fmla="*/ 2147483647 w 224"/>
                  <a:gd name="T15" fmla="*/ 2147483647 h 569"/>
                  <a:gd name="T16" fmla="*/ 2147483647 w 224"/>
                  <a:gd name="T17" fmla="*/ 2147483647 h 569"/>
                  <a:gd name="T18" fmla="*/ 2147483647 w 224"/>
                  <a:gd name="T19" fmla="*/ 2147483647 h 569"/>
                  <a:gd name="T20" fmla="*/ 2147483647 w 224"/>
                  <a:gd name="T21" fmla="*/ 2147483647 h 569"/>
                  <a:gd name="T22" fmla="*/ 2147483647 w 224"/>
                  <a:gd name="T23" fmla="*/ 2147483647 h 569"/>
                  <a:gd name="T24" fmla="*/ 2147483647 w 224"/>
                  <a:gd name="T25" fmla="*/ 2147483647 h 569"/>
                  <a:gd name="T26" fmla="*/ 2147483647 w 224"/>
                  <a:gd name="T27" fmla="*/ 2147483647 h 569"/>
                  <a:gd name="T28" fmla="*/ 2147483647 w 224"/>
                  <a:gd name="T29" fmla="*/ 2147483647 h 569"/>
                  <a:gd name="T30" fmla="*/ 2147483647 w 224"/>
                  <a:gd name="T31" fmla="*/ 2147483647 h 569"/>
                  <a:gd name="T32" fmla="*/ 2147483647 w 224"/>
                  <a:gd name="T33" fmla="*/ 2147483647 h 569"/>
                  <a:gd name="T34" fmla="*/ 2147483647 w 224"/>
                  <a:gd name="T35" fmla="*/ 2147483647 h 569"/>
                  <a:gd name="T36" fmla="*/ 2147483647 w 224"/>
                  <a:gd name="T37" fmla="*/ 2147483647 h 569"/>
                  <a:gd name="T38" fmla="*/ 2147483647 w 224"/>
                  <a:gd name="T39" fmla="*/ 2147483647 h 569"/>
                  <a:gd name="T40" fmla="*/ 2147483647 w 224"/>
                  <a:gd name="T41" fmla="*/ 2147483647 h 569"/>
                  <a:gd name="T42" fmla="*/ 2147483647 w 224"/>
                  <a:gd name="T43" fmla="*/ 2147483647 h 569"/>
                  <a:gd name="T44" fmla="*/ 2147483647 w 224"/>
                  <a:gd name="T45" fmla="*/ 2147483647 h 569"/>
                  <a:gd name="T46" fmla="*/ 2147483647 w 224"/>
                  <a:gd name="T47" fmla="*/ 2147483647 h 569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24"/>
                  <a:gd name="T73" fmla="*/ 0 h 569"/>
                  <a:gd name="T74" fmla="*/ 224 w 224"/>
                  <a:gd name="T75" fmla="*/ 569 h 569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24" h="569">
                    <a:moveTo>
                      <a:pt x="103" y="101"/>
                    </a:moveTo>
                    <a:cubicBezTo>
                      <a:pt x="87" y="94"/>
                      <a:pt x="75" y="75"/>
                      <a:pt x="74" y="50"/>
                    </a:cubicBezTo>
                    <a:cubicBezTo>
                      <a:pt x="72" y="26"/>
                      <a:pt x="90" y="0"/>
                      <a:pt x="121" y="1"/>
                    </a:cubicBezTo>
                    <a:cubicBezTo>
                      <a:pt x="152" y="2"/>
                      <a:pt x="172" y="18"/>
                      <a:pt x="171" y="52"/>
                    </a:cubicBezTo>
                    <a:cubicBezTo>
                      <a:pt x="170" y="85"/>
                      <a:pt x="151" y="96"/>
                      <a:pt x="135" y="101"/>
                    </a:cubicBezTo>
                    <a:cubicBezTo>
                      <a:pt x="132" y="111"/>
                      <a:pt x="132" y="118"/>
                      <a:pt x="134" y="124"/>
                    </a:cubicBezTo>
                    <a:cubicBezTo>
                      <a:pt x="151" y="131"/>
                      <a:pt x="194" y="132"/>
                      <a:pt x="209" y="145"/>
                    </a:cubicBezTo>
                    <a:cubicBezTo>
                      <a:pt x="224" y="156"/>
                      <a:pt x="219" y="175"/>
                      <a:pt x="221" y="204"/>
                    </a:cubicBezTo>
                    <a:lnTo>
                      <a:pt x="218" y="321"/>
                    </a:lnTo>
                    <a:cubicBezTo>
                      <a:pt x="216" y="348"/>
                      <a:pt x="212" y="367"/>
                      <a:pt x="209" y="365"/>
                    </a:cubicBezTo>
                    <a:cubicBezTo>
                      <a:pt x="199" y="370"/>
                      <a:pt x="200" y="335"/>
                      <a:pt x="196" y="308"/>
                    </a:cubicBezTo>
                    <a:lnTo>
                      <a:pt x="187" y="202"/>
                    </a:lnTo>
                    <a:cubicBezTo>
                      <a:pt x="182" y="204"/>
                      <a:pt x="177" y="260"/>
                      <a:pt x="170" y="321"/>
                    </a:cubicBezTo>
                    <a:lnTo>
                      <a:pt x="144" y="569"/>
                    </a:lnTo>
                    <a:lnTo>
                      <a:pt x="78" y="565"/>
                    </a:lnTo>
                    <a:lnTo>
                      <a:pt x="50" y="325"/>
                    </a:lnTo>
                    <a:cubicBezTo>
                      <a:pt x="39" y="255"/>
                      <a:pt x="37" y="211"/>
                      <a:pt x="33" y="208"/>
                    </a:cubicBezTo>
                    <a:lnTo>
                      <a:pt x="25" y="310"/>
                    </a:lnTo>
                    <a:cubicBezTo>
                      <a:pt x="22" y="336"/>
                      <a:pt x="16" y="366"/>
                      <a:pt x="12" y="365"/>
                    </a:cubicBezTo>
                    <a:cubicBezTo>
                      <a:pt x="4" y="365"/>
                      <a:pt x="2" y="335"/>
                      <a:pt x="1" y="305"/>
                    </a:cubicBezTo>
                    <a:cubicBezTo>
                      <a:pt x="0" y="275"/>
                      <a:pt x="3" y="212"/>
                      <a:pt x="7" y="184"/>
                    </a:cubicBezTo>
                    <a:cubicBezTo>
                      <a:pt x="12" y="157"/>
                      <a:pt x="7" y="150"/>
                      <a:pt x="23" y="140"/>
                    </a:cubicBezTo>
                    <a:cubicBezTo>
                      <a:pt x="39" y="131"/>
                      <a:pt x="89" y="131"/>
                      <a:pt x="102" y="124"/>
                    </a:cubicBezTo>
                    <a:cubicBezTo>
                      <a:pt x="106" y="120"/>
                      <a:pt x="108" y="108"/>
                      <a:pt x="103" y="10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C9C9C"/>
                  </a:gs>
                  <a:gs pos="100000">
                    <a:srgbClr val="EAEAEA"/>
                  </a:gs>
                </a:gsLst>
                <a:lin ang="18900000" scaled="1"/>
              </a:gradFill>
              <a:ln w="9525">
                <a:miter lim="800000"/>
                <a:headEnd/>
                <a:tailEnd/>
              </a:ln>
              <a:scene3d>
                <a:camera prst="legacyPerspectiveTopLeft">
                  <a:rot lat="0" lon="20099957" rev="0"/>
                </a:camera>
                <a:lightRig rig="legacyFlat3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rgbClr val="5F5F5F"/>
                </a:extrusionClr>
              </a:sp3d>
            </p:spPr>
            <p:txBody>
              <a:bodyPr>
                <a:flatTx/>
              </a:bodyPr>
              <a:lstStyle/>
              <a:p>
                <a:endParaRPr lang="ru-RU"/>
              </a:p>
            </p:txBody>
          </p:sp>
          <p:sp>
            <p:nvSpPr>
              <p:cNvPr id="16" name="Freeform 24"/>
              <p:cNvSpPr>
                <a:spLocks/>
              </p:cNvSpPr>
              <p:nvPr/>
            </p:nvSpPr>
            <p:spPr bwMode="gray">
              <a:xfrm flipH="1">
                <a:off x="700" y="2400"/>
                <a:ext cx="545" cy="1380"/>
              </a:xfrm>
              <a:custGeom>
                <a:avLst/>
                <a:gdLst>
                  <a:gd name="T0" fmla="*/ 2147483647 w 224"/>
                  <a:gd name="T1" fmla="*/ 2147483647 h 569"/>
                  <a:gd name="T2" fmla="*/ 2147483647 w 224"/>
                  <a:gd name="T3" fmla="*/ 2147483647 h 569"/>
                  <a:gd name="T4" fmla="*/ 2147483647 w 224"/>
                  <a:gd name="T5" fmla="*/ 2147483647 h 569"/>
                  <a:gd name="T6" fmla="*/ 2147483647 w 224"/>
                  <a:gd name="T7" fmla="*/ 2147483647 h 569"/>
                  <a:gd name="T8" fmla="*/ 2147483647 w 224"/>
                  <a:gd name="T9" fmla="*/ 2147483647 h 569"/>
                  <a:gd name="T10" fmla="*/ 2147483647 w 224"/>
                  <a:gd name="T11" fmla="*/ 2147483647 h 569"/>
                  <a:gd name="T12" fmla="*/ 2147483647 w 224"/>
                  <a:gd name="T13" fmla="*/ 2147483647 h 569"/>
                  <a:gd name="T14" fmla="*/ 2147483647 w 224"/>
                  <a:gd name="T15" fmla="*/ 2147483647 h 569"/>
                  <a:gd name="T16" fmla="*/ 2147483647 w 224"/>
                  <a:gd name="T17" fmla="*/ 2147483647 h 569"/>
                  <a:gd name="T18" fmla="*/ 2147483647 w 224"/>
                  <a:gd name="T19" fmla="*/ 2147483647 h 569"/>
                  <a:gd name="T20" fmla="*/ 2147483647 w 224"/>
                  <a:gd name="T21" fmla="*/ 2147483647 h 569"/>
                  <a:gd name="T22" fmla="*/ 2147483647 w 224"/>
                  <a:gd name="T23" fmla="*/ 2147483647 h 569"/>
                  <a:gd name="T24" fmla="*/ 2147483647 w 224"/>
                  <a:gd name="T25" fmla="*/ 2147483647 h 569"/>
                  <a:gd name="T26" fmla="*/ 2147483647 w 224"/>
                  <a:gd name="T27" fmla="*/ 2147483647 h 569"/>
                  <a:gd name="T28" fmla="*/ 2147483647 w 224"/>
                  <a:gd name="T29" fmla="*/ 2147483647 h 569"/>
                  <a:gd name="T30" fmla="*/ 2147483647 w 224"/>
                  <a:gd name="T31" fmla="*/ 2147483647 h 569"/>
                  <a:gd name="T32" fmla="*/ 2147483647 w 224"/>
                  <a:gd name="T33" fmla="*/ 2147483647 h 569"/>
                  <a:gd name="T34" fmla="*/ 2147483647 w 224"/>
                  <a:gd name="T35" fmla="*/ 2147483647 h 569"/>
                  <a:gd name="T36" fmla="*/ 2147483647 w 224"/>
                  <a:gd name="T37" fmla="*/ 2147483647 h 569"/>
                  <a:gd name="T38" fmla="*/ 2147483647 w 224"/>
                  <a:gd name="T39" fmla="*/ 2147483647 h 569"/>
                  <a:gd name="T40" fmla="*/ 2147483647 w 224"/>
                  <a:gd name="T41" fmla="*/ 2147483647 h 569"/>
                  <a:gd name="T42" fmla="*/ 2147483647 w 224"/>
                  <a:gd name="T43" fmla="*/ 2147483647 h 569"/>
                  <a:gd name="T44" fmla="*/ 2147483647 w 224"/>
                  <a:gd name="T45" fmla="*/ 2147483647 h 569"/>
                  <a:gd name="T46" fmla="*/ 2147483647 w 224"/>
                  <a:gd name="T47" fmla="*/ 2147483647 h 569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24"/>
                  <a:gd name="T73" fmla="*/ 0 h 569"/>
                  <a:gd name="T74" fmla="*/ 224 w 224"/>
                  <a:gd name="T75" fmla="*/ 569 h 569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24" h="569">
                    <a:moveTo>
                      <a:pt x="103" y="101"/>
                    </a:moveTo>
                    <a:cubicBezTo>
                      <a:pt x="87" y="94"/>
                      <a:pt x="75" y="75"/>
                      <a:pt x="74" y="50"/>
                    </a:cubicBezTo>
                    <a:cubicBezTo>
                      <a:pt x="72" y="26"/>
                      <a:pt x="90" y="0"/>
                      <a:pt x="121" y="1"/>
                    </a:cubicBezTo>
                    <a:cubicBezTo>
                      <a:pt x="152" y="2"/>
                      <a:pt x="172" y="18"/>
                      <a:pt x="171" y="52"/>
                    </a:cubicBezTo>
                    <a:cubicBezTo>
                      <a:pt x="170" y="85"/>
                      <a:pt x="151" y="96"/>
                      <a:pt x="135" y="101"/>
                    </a:cubicBezTo>
                    <a:cubicBezTo>
                      <a:pt x="132" y="111"/>
                      <a:pt x="132" y="118"/>
                      <a:pt x="134" y="124"/>
                    </a:cubicBezTo>
                    <a:cubicBezTo>
                      <a:pt x="151" y="131"/>
                      <a:pt x="194" y="132"/>
                      <a:pt x="209" y="145"/>
                    </a:cubicBezTo>
                    <a:cubicBezTo>
                      <a:pt x="224" y="156"/>
                      <a:pt x="219" y="175"/>
                      <a:pt x="221" y="204"/>
                    </a:cubicBezTo>
                    <a:lnTo>
                      <a:pt x="218" y="321"/>
                    </a:lnTo>
                    <a:cubicBezTo>
                      <a:pt x="216" y="348"/>
                      <a:pt x="212" y="367"/>
                      <a:pt x="209" y="365"/>
                    </a:cubicBezTo>
                    <a:cubicBezTo>
                      <a:pt x="199" y="370"/>
                      <a:pt x="200" y="335"/>
                      <a:pt x="196" y="308"/>
                    </a:cubicBezTo>
                    <a:lnTo>
                      <a:pt x="187" y="202"/>
                    </a:lnTo>
                    <a:cubicBezTo>
                      <a:pt x="182" y="204"/>
                      <a:pt x="177" y="260"/>
                      <a:pt x="170" y="321"/>
                    </a:cubicBezTo>
                    <a:lnTo>
                      <a:pt x="144" y="569"/>
                    </a:lnTo>
                    <a:lnTo>
                      <a:pt x="78" y="565"/>
                    </a:lnTo>
                    <a:lnTo>
                      <a:pt x="50" y="325"/>
                    </a:lnTo>
                    <a:cubicBezTo>
                      <a:pt x="39" y="255"/>
                      <a:pt x="37" y="211"/>
                      <a:pt x="33" y="208"/>
                    </a:cubicBezTo>
                    <a:lnTo>
                      <a:pt x="25" y="310"/>
                    </a:lnTo>
                    <a:cubicBezTo>
                      <a:pt x="22" y="336"/>
                      <a:pt x="16" y="366"/>
                      <a:pt x="12" y="365"/>
                    </a:cubicBezTo>
                    <a:cubicBezTo>
                      <a:pt x="4" y="365"/>
                      <a:pt x="2" y="335"/>
                      <a:pt x="1" y="305"/>
                    </a:cubicBezTo>
                    <a:cubicBezTo>
                      <a:pt x="0" y="275"/>
                      <a:pt x="3" y="212"/>
                      <a:pt x="7" y="184"/>
                    </a:cubicBezTo>
                    <a:cubicBezTo>
                      <a:pt x="12" y="157"/>
                      <a:pt x="7" y="150"/>
                      <a:pt x="23" y="140"/>
                    </a:cubicBezTo>
                    <a:cubicBezTo>
                      <a:pt x="39" y="131"/>
                      <a:pt x="89" y="131"/>
                      <a:pt x="102" y="124"/>
                    </a:cubicBezTo>
                    <a:cubicBezTo>
                      <a:pt x="106" y="120"/>
                      <a:pt x="108" y="108"/>
                      <a:pt x="103" y="10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A4A4A4"/>
                  </a:gs>
                  <a:gs pos="100000">
                    <a:srgbClr val="EAEAEA"/>
                  </a:gs>
                </a:gsLst>
                <a:lin ang="18900000" scaled="1"/>
              </a:gradFill>
              <a:ln w="9525">
                <a:miter lim="800000"/>
                <a:headEnd/>
                <a:tailEnd/>
              </a:ln>
              <a:scene3d>
                <a:camera prst="legacyPerspectiveTopLeft">
                  <a:rot lat="0" lon="19799980" rev="0"/>
                </a:camera>
                <a:lightRig rig="legacyFlat3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rgbClr val="5F5F5F"/>
                </a:extrusionClr>
              </a:sp3d>
            </p:spPr>
            <p:txBody>
              <a:bodyPr>
                <a:flatTx/>
              </a:bodyPr>
              <a:lstStyle/>
              <a:p>
                <a:endParaRPr lang="ru-RU"/>
              </a:p>
            </p:txBody>
          </p:sp>
          <p:sp>
            <p:nvSpPr>
              <p:cNvPr id="17" name="Freeform 25"/>
              <p:cNvSpPr>
                <a:spLocks/>
              </p:cNvSpPr>
              <p:nvPr/>
            </p:nvSpPr>
            <p:spPr bwMode="gray">
              <a:xfrm flipH="1">
                <a:off x="313" y="2837"/>
                <a:ext cx="433" cy="1097"/>
              </a:xfrm>
              <a:custGeom>
                <a:avLst/>
                <a:gdLst>
                  <a:gd name="T0" fmla="*/ 2147483647 w 224"/>
                  <a:gd name="T1" fmla="*/ 2147483647 h 569"/>
                  <a:gd name="T2" fmla="*/ 2147483647 w 224"/>
                  <a:gd name="T3" fmla="*/ 2147483647 h 569"/>
                  <a:gd name="T4" fmla="*/ 2147483647 w 224"/>
                  <a:gd name="T5" fmla="*/ 2147483647 h 569"/>
                  <a:gd name="T6" fmla="*/ 2147483647 w 224"/>
                  <a:gd name="T7" fmla="*/ 2147483647 h 569"/>
                  <a:gd name="T8" fmla="*/ 2147483647 w 224"/>
                  <a:gd name="T9" fmla="*/ 2147483647 h 569"/>
                  <a:gd name="T10" fmla="*/ 2147483647 w 224"/>
                  <a:gd name="T11" fmla="*/ 2147483647 h 569"/>
                  <a:gd name="T12" fmla="*/ 2147483647 w 224"/>
                  <a:gd name="T13" fmla="*/ 2147483647 h 569"/>
                  <a:gd name="T14" fmla="*/ 2147483647 w 224"/>
                  <a:gd name="T15" fmla="*/ 2147483647 h 569"/>
                  <a:gd name="T16" fmla="*/ 2147483647 w 224"/>
                  <a:gd name="T17" fmla="*/ 2147483647 h 569"/>
                  <a:gd name="T18" fmla="*/ 2147483647 w 224"/>
                  <a:gd name="T19" fmla="*/ 2147483647 h 569"/>
                  <a:gd name="T20" fmla="*/ 2147483647 w 224"/>
                  <a:gd name="T21" fmla="*/ 2147483647 h 569"/>
                  <a:gd name="T22" fmla="*/ 2147483647 w 224"/>
                  <a:gd name="T23" fmla="*/ 2147483647 h 569"/>
                  <a:gd name="T24" fmla="*/ 2147483647 w 224"/>
                  <a:gd name="T25" fmla="*/ 2147483647 h 569"/>
                  <a:gd name="T26" fmla="*/ 2147483647 w 224"/>
                  <a:gd name="T27" fmla="*/ 2147483647 h 569"/>
                  <a:gd name="T28" fmla="*/ 2147483647 w 224"/>
                  <a:gd name="T29" fmla="*/ 2147483647 h 569"/>
                  <a:gd name="T30" fmla="*/ 2147483647 w 224"/>
                  <a:gd name="T31" fmla="*/ 2147483647 h 569"/>
                  <a:gd name="T32" fmla="*/ 2147483647 w 224"/>
                  <a:gd name="T33" fmla="*/ 2147483647 h 569"/>
                  <a:gd name="T34" fmla="*/ 2147483647 w 224"/>
                  <a:gd name="T35" fmla="*/ 2147483647 h 569"/>
                  <a:gd name="T36" fmla="*/ 2147483647 w 224"/>
                  <a:gd name="T37" fmla="*/ 2147483647 h 569"/>
                  <a:gd name="T38" fmla="*/ 2147483647 w 224"/>
                  <a:gd name="T39" fmla="*/ 2147483647 h 569"/>
                  <a:gd name="T40" fmla="*/ 2147483647 w 224"/>
                  <a:gd name="T41" fmla="*/ 2147483647 h 569"/>
                  <a:gd name="T42" fmla="*/ 2147483647 w 224"/>
                  <a:gd name="T43" fmla="*/ 2147483647 h 569"/>
                  <a:gd name="T44" fmla="*/ 2147483647 w 224"/>
                  <a:gd name="T45" fmla="*/ 2147483647 h 569"/>
                  <a:gd name="T46" fmla="*/ 2147483647 w 224"/>
                  <a:gd name="T47" fmla="*/ 2147483647 h 569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24"/>
                  <a:gd name="T73" fmla="*/ 0 h 569"/>
                  <a:gd name="T74" fmla="*/ 224 w 224"/>
                  <a:gd name="T75" fmla="*/ 569 h 569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24" h="569">
                    <a:moveTo>
                      <a:pt x="103" y="101"/>
                    </a:moveTo>
                    <a:cubicBezTo>
                      <a:pt x="87" y="94"/>
                      <a:pt x="75" y="75"/>
                      <a:pt x="74" y="50"/>
                    </a:cubicBezTo>
                    <a:cubicBezTo>
                      <a:pt x="72" y="26"/>
                      <a:pt x="90" y="0"/>
                      <a:pt x="121" y="1"/>
                    </a:cubicBezTo>
                    <a:cubicBezTo>
                      <a:pt x="152" y="2"/>
                      <a:pt x="172" y="18"/>
                      <a:pt x="171" y="52"/>
                    </a:cubicBezTo>
                    <a:cubicBezTo>
                      <a:pt x="170" y="85"/>
                      <a:pt x="151" y="96"/>
                      <a:pt x="135" y="101"/>
                    </a:cubicBezTo>
                    <a:cubicBezTo>
                      <a:pt x="132" y="111"/>
                      <a:pt x="132" y="118"/>
                      <a:pt x="134" y="124"/>
                    </a:cubicBezTo>
                    <a:cubicBezTo>
                      <a:pt x="151" y="131"/>
                      <a:pt x="194" y="132"/>
                      <a:pt x="209" y="145"/>
                    </a:cubicBezTo>
                    <a:cubicBezTo>
                      <a:pt x="224" y="156"/>
                      <a:pt x="219" y="175"/>
                      <a:pt x="221" y="204"/>
                    </a:cubicBezTo>
                    <a:lnTo>
                      <a:pt x="218" y="321"/>
                    </a:lnTo>
                    <a:cubicBezTo>
                      <a:pt x="216" y="348"/>
                      <a:pt x="212" y="367"/>
                      <a:pt x="209" y="365"/>
                    </a:cubicBezTo>
                    <a:cubicBezTo>
                      <a:pt x="199" y="370"/>
                      <a:pt x="200" y="335"/>
                      <a:pt x="196" y="308"/>
                    </a:cubicBezTo>
                    <a:lnTo>
                      <a:pt x="187" y="202"/>
                    </a:lnTo>
                    <a:cubicBezTo>
                      <a:pt x="182" y="204"/>
                      <a:pt x="177" y="260"/>
                      <a:pt x="170" y="321"/>
                    </a:cubicBezTo>
                    <a:lnTo>
                      <a:pt x="144" y="569"/>
                    </a:lnTo>
                    <a:lnTo>
                      <a:pt x="78" y="565"/>
                    </a:lnTo>
                    <a:lnTo>
                      <a:pt x="50" y="325"/>
                    </a:lnTo>
                    <a:cubicBezTo>
                      <a:pt x="39" y="255"/>
                      <a:pt x="37" y="211"/>
                      <a:pt x="33" y="208"/>
                    </a:cubicBezTo>
                    <a:lnTo>
                      <a:pt x="25" y="310"/>
                    </a:lnTo>
                    <a:cubicBezTo>
                      <a:pt x="22" y="336"/>
                      <a:pt x="16" y="366"/>
                      <a:pt x="12" y="365"/>
                    </a:cubicBezTo>
                    <a:cubicBezTo>
                      <a:pt x="4" y="365"/>
                      <a:pt x="2" y="335"/>
                      <a:pt x="1" y="305"/>
                    </a:cubicBezTo>
                    <a:cubicBezTo>
                      <a:pt x="0" y="275"/>
                      <a:pt x="3" y="212"/>
                      <a:pt x="7" y="184"/>
                    </a:cubicBezTo>
                    <a:cubicBezTo>
                      <a:pt x="12" y="157"/>
                      <a:pt x="7" y="150"/>
                      <a:pt x="23" y="140"/>
                    </a:cubicBezTo>
                    <a:cubicBezTo>
                      <a:pt x="39" y="131"/>
                      <a:pt x="89" y="131"/>
                      <a:pt x="102" y="124"/>
                    </a:cubicBezTo>
                    <a:cubicBezTo>
                      <a:pt x="106" y="120"/>
                      <a:pt x="108" y="108"/>
                      <a:pt x="103" y="10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C9C9C"/>
                  </a:gs>
                  <a:gs pos="100000">
                    <a:srgbClr val="EAEAEA"/>
                  </a:gs>
                </a:gsLst>
                <a:lin ang="18900000" scaled="1"/>
              </a:gradFill>
              <a:ln w="9525">
                <a:miter lim="800000"/>
                <a:headEnd/>
                <a:tailEnd/>
              </a:ln>
              <a:scene3d>
                <a:camera prst="legacyPerspectiveTopLeft">
                  <a:rot lat="0" lon="20099957" rev="0"/>
                </a:camera>
                <a:lightRig rig="legacyFlat3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rgbClr val="5F5F5F"/>
                </a:extrusionClr>
              </a:sp3d>
            </p:spPr>
            <p:txBody>
              <a:bodyPr>
                <a:flatTx/>
              </a:bodyPr>
              <a:lstStyle/>
              <a:p>
                <a:endParaRPr lang="ru-RU"/>
              </a:p>
            </p:txBody>
          </p:sp>
        </p:grpSp>
      </p:grpSp>
      <p:sp>
        <p:nvSpPr>
          <p:cNvPr id="18" name="Прямоугольник 17"/>
          <p:cNvSpPr/>
          <p:nvPr/>
        </p:nvSpPr>
        <p:spPr>
          <a:xfrm>
            <a:off x="3635896" y="3789040"/>
            <a:ext cx="4536504" cy="132343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Быть востребованным в </a:t>
            </a:r>
          </a:p>
          <a:p>
            <a:r>
              <a:rPr lang="ru-RU" sz="20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высококонкурентном</a:t>
            </a:r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и </a:t>
            </a:r>
          </a:p>
          <a:p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высокотехнологичном</a:t>
            </a:r>
          </a:p>
          <a:p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мире;</a:t>
            </a:r>
            <a:endParaRPr lang="ru-RU" sz="2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635896" y="5157192"/>
            <a:ext cx="4572000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</a:rPr>
              <a:t>должны уметь влиться в быстро развивающееся общество.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635896" y="6021288"/>
            <a:ext cx="46085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Научить учиться!</a:t>
            </a:r>
            <a:endParaRPr lang="ru-RU" sz="4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9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1506" name="Oval 2"/>
          <p:cNvSpPr>
            <a:spLocks noChangeArrowheads="1"/>
          </p:cNvSpPr>
          <p:nvPr/>
        </p:nvSpPr>
        <p:spPr bwMode="gray">
          <a:xfrm rot="4976862">
            <a:off x="3466306" y="1486694"/>
            <a:ext cx="2360613" cy="2892425"/>
          </a:xfrm>
          <a:prstGeom prst="ellipse">
            <a:avLst/>
          </a:prstGeom>
          <a:gradFill rotWithShape="1">
            <a:gsLst>
              <a:gs pos="0">
                <a:schemeClr val="bg2">
                  <a:gamma/>
                  <a:shade val="46275"/>
                  <a:invGamma/>
                </a:schemeClr>
              </a:gs>
              <a:gs pos="50000">
                <a:schemeClr val="bg2">
                  <a:alpha val="50000"/>
                </a:schemeClr>
              </a:gs>
              <a:gs pos="100000">
                <a:schemeClr val="bg2">
                  <a:gamma/>
                  <a:shade val="46275"/>
                  <a:invGamma/>
                </a:scheme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u="none"/>
          </a:p>
        </p:txBody>
      </p:sp>
      <p:sp>
        <p:nvSpPr>
          <p:cNvPr id="9219" name="Oval 3"/>
          <p:cNvSpPr>
            <a:spLocks noChangeArrowheads="1"/>
          </p:cNvSpPr>
          <p:nvPr/>
        </p:nvSpPr>
        <p:spPr bwMode="gray">
          <a:xfrm>
            <a:off x="3200400" y="1752600"/>
            <a:ext cx="2743200" cy="2743200"/>
          </a:xfrm>
          <a:prstGeom prst="ellipse">
            <a:avLst/>
          </a:prstGeom>
          <a:solidFill>
            <a:srgbClr val="FFFFFF">
              <a:alpha val="79999"/>
            </a:srgb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 u="none"/>
          </a:p>
        </p:txBody>
      </p:sp>
      <p:sp>
        <p:nvSpPr>
          <p:cNvPr id="9220" name="Oval 4"/>
          <p:cNvSpPr>
            <a:spLocks noChangeArrowheads="1"/>
          </p:cNvSpPr>
          <p:nvPr/>
        </p:nvSpPr>
        <p:spPr bwMode="gray">
          <a:xfrm>
            <a:off x="3200400" y="1828800"/>
            <a:ext cx="2590800" cy="2133600"/>
          </a:xfrm>
          <a:prstGeom prst="ellipse">
            <a:avLst/>
          </a:prstGeom>
          <a:solidFill>
            <a:srgbClr val="DCDCDC">
              <a:alpha val="50195"/>
            </a:srgb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 u="none"/>
          </a:p>
        </p:txBody>
      </p:sp>
      <p:sp>
        <p:nvSpPr>
          <p:cNvPr id="9221" name="Line 5"/>
          <p:cNvSpPr>
            <a:spLocks noChangeShapeType="1"/>
          </p:cNvSpPr>
          <p:nvPr/>
        </p:nvSpPr>
        <p:spPr bwMode="gray">
          <a:xfrm>
            <a:off x="2286000" y="2590800"/>
            <a:ext cx="1524000" cy="76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2" name="Line 6"/>
          <p:cNvSpPr>
            <a:spLocks noChangeShapeType="1"/>
          </p:cNvSpPr>
          <p:nvPr/>
        </p:nvSpPr>
        <p:spPr bwMode="gray">
          <a:xfrm>
            <a:off x="3733800" y="2424113"/>
            <a:ext cx="914400" cy="914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3" name="Oval 7"/>
          <p:cNvSpPr>
            <a:spLocks noChangeArrowheads="1"/>
          </p:cNvSpPr>
          <p:nvPr/>
        </p:nvSpPr>
        <p:spPr bwMode="gray">
          <a:xfrm>
            <a:off x="1143000" y="214313"/>
            <a:ext cx="2508250" cy="1651000"/>
          </a:xfrm>
          <a:prstGeom prst="ellipse">
            <a:avLst/>
          </a:prstGeom>
          <a:solidFill>
            <a:srgbClr val="EAEAEA">
              <a:alpha val="50195"/>
            </a:srgb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 u="none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371600" y="228600"/>
            <a:ext cx="2362200" cy="1752600"/>
            <a:chOff x="3975" y="1593"/>
            <a:chExt cx="931" cy="1163"/>
          </a:xfrm>
        </p:grpSpPr>
        <p:pic>
          <p:nvPicPr>
            <p:cNvPr id="9430" name="Picture 9" descr="circuler_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3975" y="1593"/>
              <a:ext cx="925" cy="9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431" name="Oval 10"/>
            <p:cNvSpPr>
              <a:spLocks noChangeArrowheads="1"/>
            </p:cNvSpPr>
            <p:nvPr/>
          </p:nvSpPr>
          <p:spPr bwMode="gray">
            <a:xfrm>
              <a:off x="3975" y="1593"/>
              <a:ext cx="931" cy="937"/>
            </a:xfrm>
            <a:prstGeom prst="ellipse">
              <a:avLst/>
            </a:prstGeom>
            <a:solidFill>
              <a:schemeClr val="hlink">
                <a:alpha val="50195"/>
              </a:scheme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 u="none"/>
            </a:p>
          </p:txBody>
        </p:sp>
        <p:pic>
          <p:nvPicPr>
            <p:cNvPr id="9432" name="Picture 11" descr="light_shadow1"/>
            <p:cNvPicPr>
              <a:picLocks noChangeAspect="1" noChangeArrowheads="1"/>
            </p:cNvPicPr>
            <p:nvPr/>
          </p:nvPicPr>
          <p:blipFill>
            <a:blip r:embed="rId4" cstate="print"/>
            <a:srcRect t="14285"/>
            <a:stretch>
              <a:fillRect/>
            </a:stretch>
          </p:blipFill>
          <p:spPr bwMode="gray">
            <a:xfrm>
              <a:off x="3984" y="1632"/>
              <a:ext cx="682" cy="5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Group 12"/>
            <p:cNvGrpSpPr>
              <a:grpSpLocks/>
            </p:cNvGrpSpPr>
            <p:nvPr/>
          </p:nvGrpSpPr>
          <p:grpSpPr bwMode="auto">
            <a:xfrm rot="-3733502" flipH="1" flipV="1">
              <a:off x="4256" y="2247"/>
              <a:ext cx="820" cy="198"/>
              <a:chOff x="2532" y="1051"/>
              <a:chExt cx="893" cy="246"/>
            </a:xfrm>
          </p:grpSpPr>
          <p:grpSp>
            <p:nvGrpSpPr>
              <p:cNvPr id="4" name="Group 13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9440" name="AutoShape 14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u="none"/>
                </a:p>
              </p:txBody>
            </p:sp>
            <p:sp>
              <p:nvSpPr>
                <p:cNvPr id="9441" name="AutoShape 15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u="none"/>
                </a:p>
              </p:txBody>
            </p:sp>
            <p:sp>
              <p:nvSpPr>
                <p:cNvPr id="9442" name="AutoShape 16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u="none"/>
                </a:p>
              </p:txBody>
            </p:sp>
            <p:sp>
              <p:nvSpPr>
                <p:cNvPr id="9443" name="AutoShape 17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u="none"/>
                </a:p>
              </p:txBody>
            </p:sp>
          </p:grpSp>
          <p:grpSp>
            <p:nvGrpSpPr>
              <p:cNvPr id="5" name="Group 18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9436" name="AutoShape 19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u="none"/>
                </a:p>
              </p:txBody>
            </p:sp>
            <p:sp>
              <p:nvSpPr>
                <p:cNvPr id="9437" name="AutoShape 20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u="none"/>
                </a:p>
              </p:txBody>
            </p:sp>
            <p:sp>
              <p:nvSpPr>
                <p:cNvPr id="9438" name="AutoShape 21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u="none"/>
                </a:p>
              </p:txBody>
            </p:sp>
            <p:sp>
              <p:nvSpPr>
                <p:cNvPr id="9439" name="AutoShape 22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u="none"/>
                </a:p>
              </p:txBody>
            </p:sp>
          </p:grpSp>
        </p:grpSp>
      </p:grpSp>
      <p:grpSp>
        <p:nvGrpSpPr>
          <p:cNvPr id="6" name="Group 23"/>
          <p:cNvGrpSpPr>
            <a:grpSpLocks/>
          </p:cNvGrpSpPr>
          <p:nvPr/>
        </p:nvGrpSpPr>
        <p:grpSpPr bwMode="auto">
          <a:xfrm rot="-3733502" flipH="1" flipV="1">
            <a:off x="1968500" y="1355726"/>
            <a:ext cx="1196975" cy="444500"/>
            <a:chOff x="2532" y="1051"/>
            <a:chExt cx="893" cy="246"/>
          </a:xfrm>
        </p:grpSpPr>
        <p:grpSp>
          <p:nvGrpSpPr>
            <p:cNvPr id="7" name="Group 24"/>
            <p:cNvGrpSpPr>
              <a:grpSpLocks/>
            </p:cNvGrpSpPr>
            <p:nvPr/>
          </p:nvGrpSpPr>
          <p:grpSpPr bwMode="auto">
            <a:xfrm>
              <a:off x="2532" y="1051"/>
              <a:ext cx="743" cy="185"/>
              <a:chOff x="1565" y="2568"/>
              <a:chExt cx="1118" cy="279"/>
            </a:xfrm>
          </p:grpSpPr>
          <p:sp>
            <p:nvSpPr>
              <p:cNvPr id="9426" name="AutoShape 25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u="none"/>
              </a:p>
            </p:txBody>
          </p:sp>
          <p:sp>
            <p:nvSpPr>
              <p:cNvPr id="9427" name="AutoShape 26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u="none"/>
              </a:p>
            </p:txBody>
          </p:sp>
          <p:sp>
            <p:nvSpPr>
              <p:cNvPr id="9428" name="AutoShape 27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u="none"/>
              </a:p>
            </p:txBody>
          </p:sp>
          <p:sp>
            <p:nvSpPr>
              <p:cNvPr id="9429" name="AutoShape 28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u="none"/>
              </a:p>
            </p:txBody>
          </p:sp>
        </p:grpSp>
        <p:grpSp>
          <p:nvGrpSpPr>
            <p:cNvPr id="8" name="Group 29"/>
            <p:cNvGrpSpPr>
              <a:grpSpLocks/>
            </p:cNvGrpSpPr>
            <p:nvPr/>
          </p:nvGrpSpPr>
          <p:grpSpPr bwMode="auto">
            <a:xfrm rot="1353540">
              <a:off x="2682" y="1111"/>
              <a:ext cx="743" cy="186"/>
              <a:chOff x="1565" y="2568"/>
              <a:chExt cx="1118" cy="279"/>
            </a:xfrm>
          </p:grpSpPr>
          <p:sp>
            <p:nvSpPr>
              <p:cNvPr id="9422" name="AutoShape 30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u="none"/>
              </a:p>
            </p:txBody>
          </p:sp>
          <p:sp>
            <p:nvSpPr>
              <p:cNvPr id="9423" name="AutoShape 31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u="none"/>
              </a:p>
            </p:txBody>
          </p:sp>
          <p:sp>
            <p:nvSpPr>
              <p:cNvPr id="9424" name="AutoShape 32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u="none"/>
              </a:p>
            </p:txBody>
          </p:sp>
          <p:sp>
            <p:nvSpPr>
              <p:cNvPr id="9425" name="AutoShape 33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u="none"/>
              </a:p>
            </p:txBody>
          </p:sp>
        </p:grpSp>
      </p:grpSp>
      <p:sp>
        <p:nvSpPr>
          <p:cNvPr id="21538" name="Rectangle 34"/>
          <p:cNvSpPr>
            <a:spLocks noChangeArrowheads="1"/>
          </p:cNvSpPr>
          <p:nvPr/>
        </p:nvSpPr>
        <p:spPr bwMode="gray">
          <a:xfrm>
            <a:off x="1524000" y="304800"/>
            <a:ext cx="2082800" cy="1069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600" b="1" u="none">
                <a:solidFill>
                  <a:srgbClr val="000000"/>
                </a:solidFill>
              </a:rPr>
              <a:t>Применение</a:t>
            </a:r>
          </a:p>
          <a:p>
            <a:pPr algn="ctr"/>
            <a:r>
              <a:rPr lang="ru-RU" sz="1600" b="1" u="none">
                <a:solidFill>
                  <a:srgbClr val="000000"/>
                </a:solidFill>
              </a:rPr>
              <a:t> новейших </a:t>
            </a:r>
          </a:p>
          <a:p>
            <a:pPr algn="ctr"/>
            <a:r>
              <a:rPr lang="ru-RU" sz="1600" b="1" u="none">
                <a:solidFill>
                  <a:srgbClr val="000000"/>
                </a:solidFill>
              </a:rPr>
              <a:t>информационных </a:t>
            </a:r>
          </a:p>
          <a:p>
            <a:pPr algn="ctr"/>
            <a:r>
              <a:rPr lang="ru-RU" sz="1600" b="1" u="none">
                <a:solidFill>
                  <a:srgbClr val="000000"/>
                </a:solidFill>
              </a:rPr>
              <a:t>технологий</a:t>
            </a:r>
            <a:endParaRPr lang="en-US" sz="1600" b="1" u="none">
              <a:solidFill>
                <a:srgbClr val="000000"/>
              </a:solidFill>
            </a:endParaRPr>
          </a:p>
        </p:txBody>
      </p:sp>
      <p:sp>
        <p:nvSpPr>
          <p:cNvPr id="9227" name="Oval 35"/>
          <p:cNvSpPr>
            <a:spLocks noChangeArrowheads="1"/>
          </p:cNvSpPr>
          <p:nvPr/>
        </p:nvSpPr>
        <p:spPr bwMode="gray">
          <a:xfrm>
            <a:off x="455613" y="2209800"/>
            <a:ext cx="2289175" cy="1397000"/>
          </a:xfrm>
          <a:prstGeom prst="ellipse">
            <a:avLst/>
          </a:prstGeom>
          <a:solidFill>
            <a:srgbClr val="EAEAEA">
              <a:alpha val="50195"/>
            </a:srgb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 u="none"/>
          </a:p>
        </p:txBody>
      </p:sp>
      <p:grpSp>
        <p:nvGrpSpPr>
          <p:cNvPr id="9" name="Group 36"/>
          <p:cNvGrpSpPr>
            <a:grpSpLocks/>
          </p:cNvGrpSpPr>
          <p:nvPr/>
        </p:nvGrpSpPr>
        <p:grpSpPr bwMode="auto">
          <a:xfrm>
            <a:off x="0" y="1981200"/>
            <a:ext cx="2743200" cy="1860550"/>
            <a:chOff x="3975" y="1593"/>
            <a:chExt cx="931" cy="1163"/>
          </a:xfrm>
        </p:grpSpPr>
        <p:pic>
          <p:nvPicPr>
            <p:cNvPr id="9406" name="Picture 37" descr="circuler_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3975" y="1593"/>
              <a:ext cx="925" cy="9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407" name="Oval 38"/>
            <p:cNvSpPr>
              <a:spLocks noChangeArrowheads="1"/>
            </p:cNvSpPr>
            <p:nvPr/>
          </p:nvSpPr>
          <p:spPr bwMode="gray">
            <a:xfrm>
              <a:off x="3975" y="1593"/>
              <a:ext cx="931" cy="937"/>
            </a:xfrm>
            <a:prstGeom prst="ellipse">
              <a:avLst/>
            </a:prstGeom>
            <a:solidFill>
              <a:schemeClr val="accent2">
                <a:alpha val="50195"/>
              </a:scheme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 u="none"/>
            </a:p>
          </p:txBody>
        </p:sp>
        <p:pic>
          <p:nvPicPr>
            <p:cNvPr id="9408" name="Picture 39" descr="light_shadow1"/>
            <p:cNvPicPr>
              <a:picLocks noChangeAspect="1" noChangeArrowheads="1"/>
            </p:cNvPicPr>
            <p:nvPr/>
          </p:nvPicPr>
          <p:blipFill>
            <a:blip r:embed="rId4" cstate="print"/>
            <a:srcRect t="14285"/>
            <a:stretch>
              <a:fillRect/>
            </a:stretch>
          </p:blipFill>
          <p:spPr bwMode="gray">
            <a:xfrm>
              <a:off x="3984" y="1632"/>
              <a:ext cx="682" cy="5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0" name="Group 40"/>
            <p:cNvGrpSpPr>
              <a:grpSpLocks/>
            </p:cNvGrpSpPr>
            <p:nvPr/>
          </p:nvGrpSpPr>
          <p:grpSpPr bwMode="auto">
            <a:xfrm rot="-3733502" flipH="1" flipV="1">
              <a:off x="4256" y="2247"/>
              <a:ext cx="820" cy="198"/>
              <a:chOff x="2532" y="1051"/>
              <a:chExt cx="893" cy="246"/>
            </a:xfrm>
          </p:grpSpPr>
          <p:grpSp>
            <p:nvGrpSpPr>
              <p:cNvPr id="11" name="Group 41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9416" name="AutoShape 42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u="none"/>
                </a:p>
              </p:txBody>
            </p:sp>
            <p:sp>
              <p:nvSpPr>
                <p:cNvPr id="9417" name="AutoShape 43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u="none"/>
                </a:p>
              </p:txBody>
            </p:sp>
            <p:sp>
              <p:nvSpPr>
                <p:cNvPr id="9418" name="AutoShape 44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u="none"/>
                </a:p>
              </p:txBody>
            </p:sp>
            <p:sp>
              <p:nvSpPr>
                <p:cNvPr id="9419" name="AutoShape 45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u="none"/>
                </a:p>
              </p:txBody>
            </p:sp>
          </p:grpSp>
          <p:grpSp>
            <p:nvGrpSpPr>
              <p:cNvPr id="12" name="Group 46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9412" name="AutoShape 47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u="none"/>
                </a:p>
              </p:txBody>
            </p:sp>
            <p:sp>
              <p:nvSpPr>
                <p:cNvPr id="9413" name="AutoShape 48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u="none"/>
                </a:p>
              </p:txBody>
            </p:sp>
            <p:sp>
              <p:nvSpPr>
                <p:cNvPr id="9414" name="AutoShape 49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u="none"/>
                </a:p>
              </p:txBody>
            </p:sp>
            <p:sp>
              <p:nvSpPr>
                <p:cNvPr id="9415" name="AutoShape 50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u="none"/>
                </a:p>
              </p:txBody>
            </p:sp>
          </p:grpSp>
        </p:grpSp>
      </p:grpSp>
      <p:grpSp>
        <p:nvGrpSpPr>
          <p:cNvPr id="13" name="Group 51"/>
          <p:cNvGrpSpPr>
            <a:grpSpLocks/>
          </p:cNvGrpSpPr>
          <p:nvPr/>
        </p:nvGrpSpPr>
        <p:grpSpPr bwMode="auto">
          <a:xfrm rot="-3733502" flipH="1" flipV="1">
            <a:off x="1731962" y="3084513"/>
            <a:ext cx="1012825" cy="406400"/>
            <a:chOff x="2532" y="1051"/>
            <a:chExt cx="893" cy="246"/>
          </a:xfrm>
        </p:grpSpPr>
        <p:grpSp>
          <p:nvGrpSpPr>
            <p:cNvPr id="14" name="Group 52"/>
            <p:cNvGrpSpPr>
              <a:grpSpLocks/>
            </p:cNvGrpSpPr>
            <p:nvPr/>
          </p:nvGrpSpPr>
          <p:grpSpPr bwMode="auto">
            <a:xfrm>
              <a:off x="2532" y="1051"/>
              <a:ext cx="743" cy="185"/>
              <a:chOff x="1565" y="2568"/>
              <a:chExt cx="1118" cy="279"/>
            </a:xfrm>
          </p:grpSpPr>
          <p:sp>
            <p:nvSpPr>
              <p:cNvPr id="9402" name="AutoShape 53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u="none"/>
              </a:p>
            </p:txBody>
          </p:sp>
          <p:sp>
            <p:nvSpPr>
              <p:cNvPr id="9403" name="AutoShape 54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u="none"/>
              </a:p>
            </p:txBody>
          </p:sp>
          <p:sp>
            <p:nvSpPr>
              <p:cNvPr id="9404" name="AutoShape 55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u="none"/>
              </a:p>
            </p:txBody>
          </p:sp>
          <p:sp>
            <p:nvSpPr>
              <p:cNvPr id="9405" name="AutoShape 56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u="none"/>
              </a:p>
            </p:txBody>
          </p:sp>
        </p:grpSp>
        <p:grpSp>
          <p:nvGrpSpPr>
            <p:cNvPr id="15" name="Group 57"/>
            <p:cNvGrpSpPr>
              <a:grpSpLocks/>
            </p:cNvGrpSpPr>
            <p:nvPr/>
          </p:nvGrpSpPr>
          <p:grpSpPr bwMode="auto">
            <a:xfrm rot="1353540">
              <a:off x="2682" y="1111"/>
              <a:ext cx="743" cy="186"/>
              <a:chOff x="1565" y="2568"/>
              <a:chExt cx="1118" cy="279"/>
            </a:xfrm>
          </p:grpSpPr>
          <p:sp>
            <p:nvSpPr>
              <p:cNvPr id="9398" name="AutoShape 58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u="none"/>
              </a:p>
            </p:txBody>
          </p:sp>
          <p:sp>
            <p:nvSpPr>
              <p:cNvPr id="9399" name="AutoShape 59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u="none"/>
              </a:p>
            </p:txBody>
          </p:sp>
          <p:sp>
            <p:nvSpPr>
              <p:cNvPr id="9400" name="AutoShape 60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u="none"/>
              </a:p>
            </p:txBody>
          </p:sp>
          <p:sp>
            <p:nvSpPr>
              <p:cNvPr id="9401" name="AutoShape 61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u="none"/>
              </a:p>
            </p:txBody>
          </p:sp>
        </p:grpSp>
      </p:grpSp>
      <p:sp>
        <p:nvSpPr>
          <p:cNvPr id="21566" name="Rectangle 62"/>
          <p:cNvSpPr>
            <a:spLocks noChangeArrowheads="1"/>
          </p:cNvSpPr>
          <p:nvPr/>
        </p:nvSpPr>
        <p:spPr bwMode="gray">
          <a:xfrm>
            <a:off x="228600" y="2057400"/>
            <a:ext cx="2420938" cy="1314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600" b="1" u="none">
                <a:solidFill>
                  <a:srgbClr val="000000"/>
                </a:solidFill>
              </a:rPr>
              <a:t>Формирование</a:t>
            </a:r>
          </a:p>
          <a:p>
            <a:pPr algn="ctr"/>
            <a:r>
              <a:rPr lang="ru-RU" sz="1600" b="1" u="none">
                <a:solidFill>
                  <a:srgbClr val="000000"/>
                </a:solidFill>
              </a:rPr>
              <a:t> потребности </a:t>
            </a:r>
          </a:p>
          <a:p>
            <a:pPr algn="ctr"/>
            <a:r>
              <a:rPr lang="ru-RU" sz="1600" b="1" u="none">
                <a:solidFill>
                  <a:srgbClr val="000000"/>
                </a:solidFill>
              </a:rPr>
              <a:t>учащихся в познании </a:t>
            </a:r>
          </a:p>
          <a:p>
            <a:pPr algn="ctr"/>
            <a:r>
              <a:rPr lang="ru-RU" sz="1600" b="1" u="none">
                <a:solidFill>
                  <a:srgbClr val="000000"/>
                </a:solidFill>
              </a:rPr>
              <a:t>и умений учиться </a:t>
            </a:r>
          </a:p>
          <a:p>
            <a:pPr algn="ctr"/>
            <a:r>
              <a:rPr lang="en-US" sz="1600" b="1" u="none">
                <a:solidFill>
                  <a:srgbClr val="000000"/>
                </a:solidFill>
              </a:rPr>
              <a:t>(</a:t>
            </a:r>
            <a:r>
              <a:rPr lang="ru-RU" sz="1600" b="1" u="none">
                <a:solidFill>
                  <a:srgbClr val="000000"/>
                </a:solidFill>
              </a:rPr>
              <a:t>УУД)</a:t>
            </a:r>
            <a:endParaRPr lang="en-US" sz="1600" b="1" u="none">
              <a:solidFill>
                <a:srgbClr val="000000"/>
              </a:solidFill>
            </a:endParaRPr>
          </a:p>
        </p:txBody>
      </p:sp>
      <p:sp>
        <p:nvSpPr>
          <p:cNvPr id="9231" name="Oval 63"/>
          <p:cNvSpPr>
            <a:spLocks noChangeArrowheads="1"/>
          </p:cNvSpPr>
          <p:nvPr/>
        </p:nvSpPr>
        <p:spPr bwMode="gray">
          <a:xfrm>
            <a:off x="682625" y="3886200"/>
            <a:ext cx="2519363" cy="1397000"/>
          </a:xfrm>
          <a:prstGeom prst="ellipse">
            <a:avLst/>
          </a:prstGeom>
          <a:solidFill>
            <a:srgbClr val="EAEAEA">
              <a:alpha val="50195"/>
            </a:srgb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 u="none"/>
          </a:p>
        </p:txBody>
      </p:sp>
      <p:grpSp>
        <p:nvGrpSpPr>
          <p:cNvPr id="16" name="Group 64"/>
          <p:cNvGrpSpPr>
            <a:grpSpLocks/>
          </p:cNvGrpSpPr>
          <p:nvPr/>
        </p:nvGrpSpPr>
        <p:grpSpPr bwMode="auto">
          <a:xfrm rot="-3733502" flipH="1" flipV="1">
            <a:off x="2137569" y="4741069"/>
            <a:ext cx="1012825" cy="446087"/>
            <a:chOff x="2532" y="1051"/>
            <a:chExt cx="893" cy="246"/>
          </a:xfrm>
        </p:grpSpPr>
        <p:grpSp>
          <p:nvGrpSpPr>
            <p:cNvPr id="17" name="Group 65"/>
            <p:cNvGrpSpPr>
              <a:grpSpLocks/>
            </p:cNvGrpSpPr>
            <p:nvPr/>
          </p:nvGrpSpPr>
          <p:grpSpPr bwMode="auto">
            <a:xfrm>
              <a:off x="2532" y="1051"/>
              <a:ext cx="743" cy="185"/>
              <a:chOff x="1565" y="2568"/>
              <a:chExt cx="1118" cy="279"/>
            </a:xfrm>
          </p:grpSpPr>
          <p:sp>
            <p:nvSpPr>
              <p:cNvPr id="9392" name="AutoShape 66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u="none"/>
              </a:p>
            </p:txBody>
          </p:sp>
          <p:sp>
            <p:nvSpPr>
              <p:cNvPr id="9393" name="AutoShape 67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u="none"/>
              </a:p>
            </p:txBody>
          </p:sp>
          <p:sp>
            <p:nvSpPr>
              <p:cNvPr id="9394" name="AutoShape 68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u="none"/>
              </a:p>
            </p:txBody>
          </p:sp>
          <p:sp>
            <p:nvSpPr>
              <p:cNvPr id="9395" name="AutoShape 69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u="none"/>
              </a:p>
            </p:txBody>
          </p:sp>
        </p:grpSp>
        <p:grpSp>
          <p:nvGrpSpPr>
            <p:cNvPr id="18" name="Group 70"/>
            <p:cNvGrpSpPr>
              <a:grpSpLocks/>
            </p:cNvGrpSpPr>
            <p:nvPr/>
          </p:nvGrpSpPr>
          <p:grpSpPr bwMode="auto">
            <a:xfrm rot="1353540">
              <a:off x="2682" y="1111"/>
              <a:ext cx="743" cy="186"/>
              <a:chOff x="1565" y="2568"/>
              <a:chExt cx="1118" cy="279"/>
            </a:xfrm>
          </p:grpSpPr>
          <p:sp>
            <p:nvSpPr>
              <p:cNvPr id="9388" name="AutoShape 71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u="none"/>
              </a:p>
            </p:txBody>
          </p:sp>
          <p:sp>
            <p:nvSpPr>
              <p:cNvPr id="9389" name="AutoShape 72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u="none"/>
              </a:p>
            </p:txBody>
          </p:sp>
          <p:sp>
            <p:nvSpPr>
              <p:cNvPr id="9390" name="AutoShape 73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u="none"/>
              </a:p>
            </p:txBody>
          </p:sp>
          <p:sp>
            <p:nvSpPr>
              <p:cNvPr id="9391" name="AutoShape 74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u="none"/>
              </a:p>
            </p:txBody>
          </p:sp>
        </p:grpSp>
      </p:grpSp>
      <p:sp>
        <p:nvSpPr>
          <p:cNvPr id="9233" name="Oval 75"/>
          <p:cNvSpPr>
            <a:spLocks noChangeArrowheads="1"/>
          </p:cNvSpPr>
          <p:nvPr/>
        </p:nvSpPr>
        <p:spPr bwMode="gray">
          <a:xfrm>
            <a:off x="2814638" y="5257800"/>
            <a:ext cx="2674937" cy="1524000"/>
          </a:xfrm>
          <a:prstGeom prst="ellipse">
            <a:avLst/>
          </a:prstGeom>
          <a:solidFill>
            <a:srgbClr val="EAEAEA">
              <a:alpha val="50195"/>
            </a:srgb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 u="none"/>
          </a:p>
        </p:txBody>
      </p:sp>
      <p:grpSp>
        <p:nvGrpSpPr>
          <p:cNvPr id="19" name="Group 76"/>
          <p:cNvGrpSpPr>
            <a:grpSpLocks/>
          </p:cNvGrpSpPr>
          <p:nvPr/>
        </p:nvGrpSpPr>
        <p:grpSpPr bwMode="auto">
          <a:xfrm>
            <a:off x="2971800" y="5334000"/>
            <a:ext cx="3505200" cy="1781175"/>
            <a:chOff x="3975" y="1593"/>
            <a:chExt cx="931" cy="1163"/>
          </a:xfrm>
        </p:grpSpPr>
        <p:pic>
          <p:nvPicPr>
            <p:cNvPr id="9372" name="Picture 77" descr="circuler_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3975" y="1593"/>
              <a:ext cx="925" cy="9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373" name="Oval 78"/>
            <p:cNvSpPr>
              <a:spLocks noChangeArrowheads="1"/>
            </p:cNvSpPr>
            <p:nvPr/>
          </p:nvSpPr>
          <p:spPr bwMode="gray">
            <a:xfrm>
              <a:off x="3975" y="1593"/>
              <a:ext cx="931" cy="937"/>
            </a:xfrm>
            <a:prstGeom prst="ellipse">
              <a:avLst/>
            </a:prstGeom>
            <a:solidFill>
              <a:schemeClr val="bg2">
                <a:alpha val="50195"/>
              </a:scheme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 u="none"/>
            </a:p>
          </p:txBody>
        </p:sp>
        <p:pic>
          <p:nvPicPr>
            <p:cNvPr id="9374" name="Picture 79" descr="light_shadow1"/>
            <p:cNvPicPr>
              <a:picLocks noChangeAspect="1" noChangeArrowheads="1"/>
            </p:cNvPicPr>
            <p:nvPr/>
          </p:nvPicPr>
          <p:blipFill>
            <a:blip r:embed="rId4" cstate="print"/>
            <a:srcRect t="14285"/>
            <a:stretch>
              <a:fillRect/>
            </a:stretch>
          </p:blipFill>
          <p:spPr bwMode="gray">
            <a:xfrm>
              <a:off x="3984" y="1632"/>
              <a:ext cx="682" cy="5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0" name="Group 80"/>
            <p:cNvGrpSpPr>
              <a:grpSpLocks/>
            </p:cNvGrpSpPr>
            <p:nvPr/>
          </p:nvGrpSpPr>
          <p:grpSpPr bwMode="auto">
            <a:xfrm rot="-3733502" flipH="1" flipV="1">
              <a:off x="4256" y="2247"/>
              <a:ext cx="820" cy="198"/>
              <a:chOff x="2532" y="1051"/>
              <a:chExt cx="893" cy="246"/>
            </a:xfrm>
          </p:grpSpPr>
          <p:grpSp>
            <p:nvGrpSpPr>
              <p:cNvPr id="21" name="Group 81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9382" name="AutoShape 82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u="none"/>
                </a:p>
              </p:txBody>
            </p:sp>
            <p:sp>
              <p:nvSpPr>
                <p:cNvPr id="9383" name="AutoShape 83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u="none"/>
                </a:p>
              </p:txBody>
            </p:sp>
            <p:sp>
              <p:nvSpPr>
                <p:cNvPr id="9384" name="AutoShape 84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u="none"/>
                </a:p>
              </p:txBody>
            </p:sp>
            <p:sp>
              <p:nvSpPr>
                <p:cNvPr id="9385" name="AutoShape 85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u="none"/>
                </a:p>
              </p:txBody>
            </p:sp>
          </p:grpSp>
          <p:grpSp>
            <p:nvGrpSpPr>
              <p:cNvPr id="22" name="Group 86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9378" name="AutoShape 87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u="none"/>
                </a:p>
              </p:txBody>
            </p:sp>
            <p:sp>
              <p:nvSpPr>
                <p:cNvPr id="9379" name="AutoShape 88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u="none"/>
                </a:p>
              </p:txBody>
            </p:sp>
            <p:sp>
              <p:nvSpPr>
                <p:cNvPr id="9380" name="AutoShape 89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u="none"/>
                </a:p>
              </p:txBody>
            </p:sp>
            <p:sp>
              <p:nvSpPr>
                <p:cNvPr id="9381" name="AutoShape 90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u="none"/>
                </a:p>
              </p:txBody>
            </p:sp>
          </p:grpSp>
        </p:grpSp>
      </p:grpSp>
      <p:grpSp>
        <p:nvGrpSpPr>
          <p:cNvPr id="23" name="Group 91"/>
          <p:cNvGrpSpPr>
            <a:grpSpLocks/>
          </p:cNvGrpSpPr>
          <p:nvPr/>
        </p:nvGrpSpPr>
        <p:grpSpPr bwMode="auto">
          <a:xfrm rot="-3733502" flipH="1" flipV="1">
            <a:off x="4343400" y="6196013"/>
            <a:ext cx="1106488" cy="474662"/>
            <a:chOff x="2532" y="1051"/>
            <a:chExt cx="893" cy="246"/>
          </a:xfrm>
        </p:grpSpPr>
        <p:grpSp>
          <p:nvGrpSpPr>
            <p:cNvPr id="24" name="Group 92"/>
            <p:cNvGrpSpPr>
              <a:grpSpLocks/>
            </p:cNvGrpSpPr>
            <p:nvPr/>
          </p:nvGrpSpPr>
          <p:grpSpPr bwMode="auto">
            <a:xfrm>
              <a:off x="2532" y="1051"/>
              <a:ext cx="743" cy="185"/>
              <a:chOff x="1565" y="2568"/>
              <a:chExt cx="1118" cy="279"/>
            </a:xfrm>
          </p:grpSpPr>
          <p:sp>
            <p:nvSpPr>
              <p:cNvPr id="9368" name="AutoShape 93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u="none"/>
              </a:p>
            </p:txBody>
          </p:sp>
          <p:sp>
            <p:nvSpPr>
              <p:cNvPr id="9369" name="AutoShape 94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u="none"/>
              </a:p>
            </p:txBody>
          </p:sp>
          <p:sp>
            <p:nvSpPr>
              <p:cNvPr id="9370" name="AutoShape 95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u="none"/>
              </a:p>
            </p:txBody>
          </p:sp>
          <p:sp>
            <p:nvSpPr>
              <p:cNvPr id="9371" name="AutoShape 96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u="none"/>
              </a:p>
            </p:txBody>
          </p:sp>
        </p:grpSp>
        <p:grpSp>
          <p:nvGrpSpPr>
            <p:cNvPr id="25" name="Group 97"/>
            <p:cNvGrpSpPr>
              <a:grpSpLocks/>
            </p:cNvGrpSpPr>
            <p:nvPr/>
          </p:nvGrpSpPr>
          <p:grpSpPr bwMode="auto">
            <a:xfrm rot="1353540">
              <a:off x="2682" y="1111"/>
              <a:ext cx="743" cy="186"/>
              <a:chOff x="1565" y="2568"/>
              <a:chExt cx="1118" cy="279"/>
            </a:xfrm>
          </p:grpSpPr>
          <p:sp>
            <p:nvSpPr>
              <p:cNvPr id="9364" name="AutoShape 98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u="none"/>
              </a:p>
            </p:txBody>
          </p:sp>
          <p:sp>
            <p:nvSpPr>
              <p:cNvPr id="9365" name="AutoShape 99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u="none"/>
              </a:p>
            </p:txBody>
          </p:sp>
          <p:sp>
            <p:nvSpPr>
              <p:cNvPr id="9366" name="AutoShape 100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u="none"/>
              </a:p>
            </p:txBody>
          </p:sp>
          <p:sp>
            <p:nvSpPr>
              <p:cNvPr id="9367" name="AutoShape 101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u="none"/>
              </a:p>
            </p:txBody>
          </p:sp>
        </p:grpSp>
      </p:grpSp>
      <p:sp>
        <p:nvSpPr>
          <p:cNvPr id="21606" name="Rectangle 102"/>
          <p:cNvSpPr>
            <a:spLocks noChangeArrowheads="1"/>
          </p:cNvSpPr>
          <p:nvPr/>
        </p:nvSpPr>
        <p:spPr bwMode="gray">
          <a:xfrm>
            <a:off x="2971800" y="5486400"/>
            <a:ext cx="3281363" cy="1069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600" b="1" u="none">
                <a:solidFill>
                  <a:srgbClr val="000000"/>
                </a:solidFill>
              </a:rPr>
              <a:t>Применение идей </a:t>
            </a:r>
          </a:p>
          <a:p>
            <a:pPr algn="ctr"/>
            <a:r>
              <a:rPr lang="ru-RU" sz="1600" b="1" u="none">
                <a:solidFill>
                  <a:srgbClr val="000000"/>
                </a:solidFill>
              </a:rPr>
              <a:t>личностно-ориентированного </a:t>
            </a:r>
          </a:p>
          <a:p>
            <a:pPr algn="ctr"/>
            <a:r>
              <a:rPr lang="ru-RU" sz="1600" b="1" u="none">
                <a:solidFill>
                  <a:srgbClr val="000000"/>
                </a:solidFill>
              </a:rPr>
              <a:t>и личностно-развивающего </a:t>
            </a:r>
          </a:p>
          <a:p>
            <a:pPr algn="ctr"/>
            <a:r>
              <a:rPr lang="ru-RU" sz="1600" b="1" u="none">
                <a:solidFill>
                  <a:srgbClr val="000000"/>
                </a:solidFill>
              </a:rPr>
              <a:t>обучения</a:t>
            </a:r>
            <a:endParaRPr lang="en-US" sz="1600" b="1" u="none">
              <a:solidFill>
                <a:srgbClr val="000000"/>
              </a:solidFill>
            </a:endParaRPr>
          </a:p>
        </p:txBody>
      </p:sp>
      <p:sp>
        <p:nvSpPr>
          <p:cNvPr id="9237" name="Oval 103"/>
          <p:cNvSpPr>
            <a:spLocks noChangeArrowheads="1"/>
          </p:cNvSpPr>
          <p:nvPr/>
        </p:nvSpPr>
        <p:spPr bwMode="gray">
          <a:xfrm>
            <a:off x="6477000" y="838200"/>
            <a:ext cx="1984375" cy="1270000"/>
          </a:xfrm>
          <a:prstGeom prst="ellipse">
            <a:avLst/>
          </a:prstGeom>
          <a:solidFill>
            <a:srgbClr val="EAEAEA">
              <a:alpha val="50195"/>
            </a:srgb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 u="none"/>
          </a:p>
        </p:txBody>
      </p:sp>
      <p:grpSp>
        <p:nvGrpSpPr>
          <p:cNvPr id="26" name="Group 104"/>
          <p:cNvGrpSpPr>
            <a:grpSpLocks/>
          </p:cNvGrpSpPr>
          <p:nvPr/>
        </p:nvGrpSpPr>
        <p:grpSpPr bwMode="auto">
          <a:xfrm>
            <a:off x="6537325" y="877888"/>
            <a:ext cx="1868488" cy="1484312"/>
            <a:chOff x="3975" y="1593"/>
            <a:chExt cx="931" cy="1163"/>
          </a:xfrm>
        </p:grpSpPr>
        <p:pic>
          <p:nvPicPr>
            <p:cNvPr id="9348" name="Picture 105" descr="circuler_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3975" y="1593"/>
              <a:ext cx="925" cy="9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349" name="Oval 106"/>
            <p:cNvSpPr>
              <a:spLocks noChangeArrowheads="1"/>
            </p:cNvSpPr>
            <p:nvPr/>
          </p:nvSpPr>
          <p:spPr bwMode="gray">
            <a:xfrm>
              <a:off x="3975" y="1593"/>
              <a:ext cx="931" cy="937"/>
            </a:xfrm>
            <a:prstGeom prst="ellipse">
              <a:avLst/>
            </a:prstGeom>
            <a:solidFill>
              <a:schemeClr val="folHlink">
                <a:alpha val="50195"/>
              </a:scheme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 u="none"/>
            </a:p>
          </p:txBody>
        </p:sp>
        <p:pic>
          <p:nvPicPr>
            <p:cNvPr id="9350" name="Picture 107" descr="light_shadow1"/>
            <p:cNvPicPr>
              <a:picLocks noChangeAspect="1" noChangeArrowheads="1"/>
            </p:cNvPicPr>
            <p:nvPr/>
          </p:nvPicPr>
          <p:blipFill>
            <a:blip r:embed="rId5" cstate="print"/>
            <a:srcRect t="14285"/>
            <a:stretch>
              <a:fillRect/>
            </a:stretch>
          </p:blipFill>
          <p:spPr bwMode="gray">
            <a:xfrm>
              <a:off x="3984" y="1632"/>
              <a:ext cx="682" cy="5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7" name="Group 108"/>
            <p:cNvGrpSpPr>
              <a:grpSpLocks/>
            </p:cNvGrpSpPr>
            <p:nvPr/>
          </p:nvGrpSpPr>
          <p:grpSpPr bwMode="auto">
            <a:xfrm rot="-3733502" flipH="1" flipV="1">
              <a:off x="4256" y="2247"/>
              <a:ext cx="820" cy="198"/>
              <a:chOff x="2532" y="1051"/>
              <a:chExt cx="893" cy="246"/>
            </a:xfrm>
          </p:grpSpPr>
          <p:grpSp>
            <p:nvGrpSpPr>
              <p:cNvPr id="28" name="Group 109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9358" name="AutoShape 110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u="none"/>
                </a:p>
              </p:txBody>
            </p:sp>
            <p:sp>
              <p:nvSpPr>
                <p:cNvPr id="9359" name="AutoShape 111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u="none"/>
                </a:p>
              </p:txBody>
            </p:sp>
            <p:sp>
              <p:nvSpPr>
                <p:cNvPr id="9360" name="AutoShape 112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u="none"/>
                </a:p>
              </p:txBody>
            </p:sp>
            <p:sp>
              <p:nvSpPr>
                <p:cNvPr id="9361" name="AutoShape 113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u="none"/>
                </a:p>
              </p:txBody>
            </p:sp>
          </p:grpSp>
          <p:grpSp>
            <p:nvGrpSpPr>
              <p:cNvPr id="29" name="Group 114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9354" name="AutoShape 115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u="none"/>
                </a:p>
              </p:txBody>
            </p:sp>
            <p:sp>
              <p:nvSpPr>
                <p:cNvPr id="9355" name="AutoShape 116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u="none"/>
                </a:p>
              </p:txBody>
            </p:sp>
            <p:sp>
              <p:nvSpPr>
                <p:cNvPr id="9356" name="AutoShape 117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u="none"/>
                </a:p>
              </p:txBody>
            </p:sp>
            <p:sp>
              <p:nvSpPr>
                <p:cNvPr id="9357" name="AutoShape 118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u="none"/>
                </a:p>
              </p:txBody>
            </p:sp>
          </p:grpSp>
        </p:grpSp>
      </p:grpSp>
      <p:grpSp>
        <p:nvGrpSpPr>
          <p:cNvPr id="30" name="Group 119"/>
          <p:cNvGrpSpPr>
            <a:grpSpLocks/>
          </p:cNvGrpSpPr>
          <p:nvPr/>
        </p:nvGrpSpPr>
        <p:grpSpPr bwMode="auto">
          <a:xfrm rot="-3733502" flipH="1" flipV="1">
            <a:off x="7561263" y="1641475"/>
            <a:ext cx="920750" cy="352425"/>
            <a:chOff x="2532" y="1051"/>
            <a:chExt cx="893" cy="246"/>
          </a:xfrm>
        </p:grpSpPr>
        <p:grpSp>
          <p:nvGrpSpPr>
            <p:cNvPr id="31" name="Group 120"/>
            <p:cNvGrpSpPr>
              <a:grpSpLocks/>
            </p:cNvGrpSpPr>
            <p:nvPr/>
          </p:nvGrpSpPr>
          <p:grpSpPr bwMode="auto">
            <a:xfrm>
              <a:off x="2532" y="1051"/>
              <a:ext cx="743" cy="185"/>
              <a:chOff x="1565" y="2568"/>
              <a:chExt cx="1118" cy="279"/>
            </a:xfrm>
          </p:grpSpPr>
          <p:sp>
            <p:nvSpPr>
              <p:cNvPr id="9344" name="AutoShape 121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u="none"/>
              </a:p>
            </p:txBody>
          </p:sp>
          <p:sp>
            <p:nvSpPr>
              <p:cNvPr id="9345" name="AutoShape 122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u="none"/>
              </a:p>
            </p:txBody>
          </p:sp>
          <p:sp>
            <p:nvSpPr>
              <p:cNvPr id="9346" name="AutoShape 123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u="none"/>
              </a:p>
            </p:txBody>
          </p:sp>
          <p:sp>
            <p:nvSpPr>
              <p:cNvPr id="9347" name="AutoShape 124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u="none"/>
              </a:p>
            </p:txBody>
          </p:sp>
        </p:grpSp>
        <p:grpSp>
          <p:nvGrpSpPr>
            <p:cNvPr id="21504" name="Group 125"/>
            <p:cNvGrpSpPr>
              <a:grpSpLocks/>
            </p:cNvGrpSpPr>
            <p:nvPr/>
          </p:nvGrpSpPr>
          <p:grpSpPr bwMode="auto">
            <a:xfrm rot="1353540">
              <a:off x="2682" y="1111"/>
              <a:ext cx="743" cy="186"/>
              <a:chOff x="1565" y="2568"/>
              <a:chExt cx="1118" cy="279"/>
            </a:xfrm>
          </p:grpSpPr>
          <p:sp>
            <p:nvSpPr>
              <p:cNvPr id="9340" name="AutoShape 126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u="none"/>
              </a:p>
            </p:txBody>
          </p:sp>
          <p:sp>
            <p:nvSpPr>
              <p:cNvPr id="9341" name="AutoShape 127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u="none"/>
              </a:p>
            </p:txBody>
          </p:sp>
          <p:sp>
            <p:nvSpPr>
              <p:cNvPr id="9342" name="AutoShape 128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u="none"/>
              </a:p>
            </p:txBody>
          </p:sp>
          <p:sp>
            <p:nvSpPr>
              <p:cNvPr id="9343" name="AutoShape 129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u="none"/>
              </a:p>
            </p:txBody>
          </p:sp>
        </p:grpSp>
      </p:grpSp>
      <p:sp>
        <p:nvSpPr>
          <p:cNvPr id="21634" name="Rectangle 130"/>
          <p:cNvSpPr>
            <a:spLocks noChangeArrowheads="1"/>
          </p:cNvSpPr>
          <p:nvPr/>
        </p:nvSpPr>
        <p:spPr bwMode="gray">
          <a:xfrm>
            <a:off x="6699250" y="1300163"/>
            <a:ext cx="1604963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600" b="1" u="none">
                <a:solidFill>
                  <a:srgbClr val="000000"/>
                </a:solidFill>
              </a:rPr>
              <a:t>Разнообразие</a:t>
            </a:r>
          </a:p>
          <a:p>
            <a:pPr algn="ctr"/>
            <a:r>
              <a:rPr lang="ru-RU" sz="1600" b="1" u="none">
                <a:solidFill>
                  <a:srgbClr val="000000"/>
                </a:solidFill>
              </a:rPr>
              <a:t> типов урока</a:t>
            </a:r>
            <a:endParaRPr lang="en-US" sz="1600" b="1" u="none">
              <a:solidFill>
                <a:srgbClr val="000000"/>
              </a:solidFill>
            </a:endParaRPr>
          </a:p>
        </p:txBody>
      </p:sp>
      <p:sp>
        <p:nvSpPr>
          <p:cNvPr id="9241" name="Line 131"/>
          <p:cNvSpPr>
            <a:spLocks noChangeShapeType="1"/>
          </p:cNvSpPr>
          <p:nvPr/>
        </p:nvSpPr>
        <p:spPr bwMode="gray">
          <a:xfrm>
            <a:off x="4298950" y="3581400"/>
            <a:ext cx="196850" cy="1752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42" name="Line 132"/>
          <p:cNvSpPr>
            <a:spLocks noChangeShapeType="1"/>
          </p:cNvSpPr>
          <p:nvPr/>
        </p:nvSpPr>
        <p:spPr bwMode="gray">
          <a:xfrm>
            <a:off x="5029200" y="3429000"/>
            <a:ext cx="1981200" cy="2286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43" name="Line 133"/>
          <p:cNvSpPr>
            <a:spLocks noChangeShapeType="1"/>
          </p:cNvSpPr>
          <p:nvPr/>
        </p:nvSpPr>
        <p:spPr bwMode="gray">
          <a:xfrm flipV="1">
            <a:off x="5334000" y="1600200"/>
            <a:ext cx="1208088" cy="838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44" name="Oval 134"/>
          <p:cNvSpPr>
            <a:spLocks noChangeArrowheads="1"/>
          </p:cNvSpPr>
          <p:nvPr/>
        </p:nvSpPr>
        <p:spPr bwMode="gray">
          <a:xfrm>
            <a:off x="3400425" y="1995488"/>
            <a:ext cx="2281238" cy="1839912"/>
          </a:xfrm>
          <a:prstGeom prst="ellipse">
            <a:avLst/>
          </a:prstGeom>
          <a:solidFill>
            <a:srgbClr val="C0C0C0">
              <a:alpha val="50195"/>
            </a:srgb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 u="none"/>
          </a:p>
        </p:txBody>
      </p:sp>
      <p:pic>
        <p:nvPicPr>
          <p:cNvPr id="9245" name="Picture 135" descr="circuler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 rot="4976862">
            <a:off x="3706813" y="1943100"/>
            <a:ext cx="1492250" cy="188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1505" name="Group 136"/>
          <p:cNvGrpSpPr>
            <a:grpSpLocks/>
          </p:cNvGrpSpPr>
          <p:nvPr/>
        </p:nvGrpSpPr>
        <p:grpSpPr bwMode="auto">
          <a:xfrm rot="3679437" flipH="1" flipV="1">
            <a:off x="3384550" y="2874963"/>
            <a:ext cx="1136650" cy="355600"/>
            <a:chOff x="2532" y="1051"/>
            <a:chExt cx="893" cy="246"/>
          </a:xfrm>
        </p:grpSpPr>
        <p:grpSp>
          <p:nvGrpSpPr>
            <p:cNvPr id="21507" name="Group 137"/>
            <p:cNvGrpSpPr>
              <a:grpSpLocks/>
            </p:cNvGrpSpPr>
            <p:nvPr/>
          </p:nvGrpSpPr>
          <p:grpSpPr bwMode="auto">
            <a:xfrm>
              <a:off x="2532" y="1051"/>
              <a:ext cx="743" cy="185"/>
              <a:chOff x="1565" y="2568"/>
              <a:chExt cx="1118" cy="279"/>
            </a:xfrm>
          </p:grpSpPr>
          <p:sp>
            <p:nvSpPr>
              <p:cNvPr id="9334" name="AutoShape 138"/>
              <p:cNvSpPr>
                <a:spLocks noChangeArrowheads="1"/>
              </p:cNvSpPr>
              <p:nvPr/>
            </p:nvSpPr>
            <p:spPr bwMode="gray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u="none"/>
              </a:p>
            </p:txBody>
          </p:sp>
          <p:sp>
            <p:nvSpPr>
              <p:cNvPr id="9335" name="AutoShape 139"/>
              <p:cNvSpPr>
                <a:spLocks noChangeArrowheads="1"/>
              </p:cNvSpPr>
              <p:nvPr/>
            </p:nvSpPr>
            <p:spPr bwMode="gray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u="none"/>
              </a:p>
            </p:txBody>
          </p:sp>
          <p:sp>
            <p:nvSpPr>
              <p:cNvPr id="9336" name="AutoShape 140"/>
              <p:cNvSpPr>
                <a:spLocks noChangeArrowheads="1"/>
              </p:cNvSpPr>
              <p:nvPr/>
            </p:nvSpPr>
            <p:spPr bwMode="gray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u="none"/>
              </a:p>
            </p:txBody>
          </p:sp>
          <p:sp>
            <p:nvSpPr>
              <p:cNvPr id="9337" name="AutoShape 141"/>
              <p:cNvSpPr>
                <a:spLocks noChangeArrowheads="1"/>
              </p:cNvSpPr>
              <p:nvPr/>
            </p:nvSpPr>
            <p:spPr bwMode="gray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u="none"/>
              </a:p>
            </p:txBody>
          </p:sp>
        </p:grpSp>
        <p:grpSp>
          <p:nvGrpSpPr>
            <p:cNvPr id="21508" name="Group 142"/>
            <p:cNvGrpSpPr>
              <a:grpSpLocks/>
            </p:cNvGrpSpPr>
            <p:nvPr/>
          </p:nvGrpSpPr>
          <p:grpSpPr bwMode="auto">
            <a:xfrm rot="1353540">
              <a:off x="2682" y="1111"/>
              <a:ext cx="743" cy="186"/>
              <a:chOff x="1565" y="2568"/>
              <a:chExt cx="1118" cy="279"/>
            </a:xfrm>
          </p:grpSpPr>
          <p:sp>
            <p:nvSpPr>
              <p:cNvPr id="9330" name="AutoShape 143"/>
              <p:cNvSpPr>
                <a:spLocks noChangeArrowheads="1"/>
              </p:cNvSpPr>
              <p:nvPr/>
            </p:nvSpPr>
            <p:spPr bwMode="gray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u="none"/>
              </a:p>
            </p:txBody>
          </p:sp>
          <p:sp>
            <p:nvSpPr>
              <p:cNvPr id="9331" name="AutoShape 144"/>
              <p:cNvSpPr>
                <a:spLocks noChangeArrowheads="1"/>
              </p:cNvSpPr>
              <p:nvPr/>
            </p:nvSpPr>
            <p:spPr bwMode="gray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u="none"/>
              </a:p>
            </p:txBody>
          </p:sp>
          <p:sp>
            <p:nvSpPr>
              <p:cNvPr id="9332" name="AutoShape 145"/>
              <p:cNvSpPr>
                <a:spLocks noChangeArrowheads="1"/>
              </p:cNvSpPr>
              <p:nvPr/>
            </p:nvSpPr>
            <p:spPr bwMode="gray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u="none"/>
              </a:p>
            </p:txBody>
          </p:sp>
          <p:sp>
            <p:nvSpPr>
              <p:cNvPr id="9333" name="AutoShape 146"/>
              <p:cNvSpPr>
                <a:spLocks noChangeArrowheads="1"/>
              </p:cNvSpPr>
              <p:nvPr/>
            </p:nvSpPr>
            <p:spPr bwMode="gray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u="none"/>
              </a:p>
            </p:txBody>
          </p:sp>
        </p:grpSp>
      </p:grpSp>
      <p:sp>
        <p:nvSpPr>
          <p:cNvPr id="9247" name="Arc 147"/>
          <p:cNvSpPr>
            <a:spLocks/>
          </p:cNvSpPr>
          <p:nvPr/>
        </p:nvSpPr>
        <p:spPr bwMode="gray">
          <a:xfrm rot="1129146" flipH="1">
            <a:off x="3276600" y="1981200"/>
            <a:ext cx="2289175" cy="1712913"/>
          </a:xfrm>
          <a:custGeom>
            <a:avLst/>
            <a:gdLst>
              <a:gd name="T0" fmla="*/ 2147483647 w 43200"/>
              <a:gd name="T1" fmla="*/ 2147483647 h 42576"/>
              <a:gd name="T2" fmla="*/ 2147483647 w 43200"/>
              <a:gd name="T3" fmla="*/ 2147483647 h 42576"/>
              <a:gd name="T4" fmla="*/ 2147483647 w 43200"/>
              <a:gd name="T5" fmla="*/ 2147483647 h 42576"/>
              <a:gd name="T6" fmla="*/ 0 60000 65536"/>
              <a:gd name="T7" fmla="*/ 0 60000 65536"/>
              <a:gd name="T8" fmla="*/ 0 60000 65536"/>
              <a:gd name="T9" fmla="*/ 0 w 43200"/>
              <a:gd name="T10" fmla="*/ 0 h 42576"/>
              <a:gd name="T11" fmla="*/ 43200 w 43200"/>
              <a:gd name="T12" fmla="*/ 42576 h 4257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42576" fill="none" extrusionOk="0">
                <a:moveTo>
                  <a:pt x="16445" y="42576"/>
                </a:moveTo>
                <a:cubicBezTo>
                  <a:pt x="6789" y="40203"/>
                  <a:pt x="0" y="31544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9886"/>
                  <a:pt x="38459" y="37442"/>
                  <a:pt x="30998" y="41047"/>
                </a:cubicBezTo>
              </a:path>
              <a:path w="43200" h="42576" stroke="0" extrusionOk="0">
                <a:moveTo>
                  <a:pt x="16445" y="42576"/>
                </a:moveTo>
                <a:cubicBezTo>
                  <a:pt x="6789" y="40203"/>
                  <a:pt x="0" y="31544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9886"/>
                  <a:pt x="38459" y="37442"/>
                  <a:pt x="30998" y="41047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>
            <a:solidFill>
              <a:schemeClr val="folHlink"/>
            </a:solidFill>
            <a:round/>
            <a:headEnd/>
            <a:tailEnd type="stealth" w="sm" len="sm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9248" name="Picture 148" descr="light_shadow1"/>
          <p:cNvPicPr>
            <a:picLocks noChangeAspect="1" noChangeArrowheads="1"/>
          </p:cNvPicPr>
          <p:nvPr/>
        </p:nvPicPr>
        <p:blipFill>
          <a:blip r:embed="rId6" cstate="print"/>
          <a:srcRect t="23740"/>
          <a:stretch>
            <a:fillRect/>
          </a:stretch>
        </p:blipFill>
        <p:spPr bwMode="gray">
          <a:xfrm rot="2407017">
            <a:off x="4346575" y="2290763"/>
            <a:ext cx="969963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49" name="Oval 149"/>
          <p:cNvSpPr>
            <a:spLocks noChangeArrowheads="1"/>
          </p:cNvSpPr>
          <p:nvPr/>
        </p:nvSpPr>
        <p:spPr bwMode="gray">
          <a:xfrm>
            <a:off x="6248400" y="4648200"/>
            <a:ext cx="2514600" cy="1651000"/>
          </a:xfrm>
          <a:prstGeom prst="ellipse">
            <a:avLst/>
          </a:prstGeom>
          <a:solidFill>
            <a:srgbClr val="EAEAEA">
              <a:alpha val="50195"/>
            </a:srgb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 u="none"/>
          </a:p>
        </p:txBody>
      </p:sp>
      <p:grpSp>
        <p:nvGrpSpPr>
          <p:cNvPr id="21509" name="Group 150"/>
          <p:cNvGrpSpPr>
            <a:grpSpLocks/>
          </p:cNvGrpSpPr>
          <p:nvPr/>
        </p:nvGrpSpPr>
        <p:grpSpPr bwMode="auto">
          <a:xfrm>
            <a:off x="6858000" y="5105400"/>
            <a:ext cx="1758950" cy="1524000"/>
            <a:chOff x="3975" y="1593"/>
            <a:chExt cx="931" cy="1163"/>
          </a:xfrm>
        </p:grpSpPr>
        <p:pic>
          <p:nvPicPr>
            <p:cNvPr id="9314" name="Picture 151" descr="circuler_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3975" y="1593"/>
              <a:ext cx="925" cy="9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315" name="Oval 152"/>
            <p:cNvSpPr>
              <a:spLocks noChangeArrowheads="1"/>
            </p:cNvSpPr>
            <p:nvPr/>
          </p:nvSpPr>
          <p:spPr bwMode="gray">
            <a:xfrm>
              <a:off x="3975" y="1593"/>
              <a:ext cx="931" cy="937"/>
            </a:xfrm>
            <a:prstGeom prst="ellipse">
              <a:avLst/>
            </a:prstGeom>
            <a:solidFill>
              <a:schemeClr val="hlink">
                <a:alpha val="50195"/>
              </a:scheme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 u="none"/>
            </a:p>
          </p:txBody>
        </p:sp>
        <p:pic>
          <p:nvPicPr>
            <p:cNvPr id="9316" name="Picture 153" descr="light_shadow1"/>
            <p:cNvPicPr>
              <a:picLocks noChangeAspect="1" noChangeArrowheads="1"/>
            </p:cNvPicPr>
            <p:nvPr/>
          </p:nvPicPr>
          <p:blipFill>
            <a:blip r:embed="rId7" cstate="print"/>
            <a:srcRect t="14285"/>
            <a:stretch>
              <a:fillRect/>
            </a:stretch>
          </p:blipFill>
          <p:spPr bwMode="gray">
            <a:xfrm>
              <a:off x="3984" y="1632"/>
              <a:ext cx="682" cy="5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1510" name="Group 154"/>
            <p:cNvGrpSpPr>
              <a:grpSpLocks/>
            </p:cNvGrpSpPr>
            <p:nvPr/>
          </p:nvGrpSpPr>
          <p:grpSpPr bwMode="auto">
            <a:xfrm rot="-3733502" flipH="1" flipV="1">
              <a:off x="4256" y="2247"/>
              <a:ext cx="820" cy="198"/>
              <a:chOff x="2532" y="1051"/>
              <a:chExt cx="893" cy="246"/>
            </a:xfrm>
          </p:grpSpPr>
          <p:grpSp>
            <p:nvGrpSpPr>
              <p:cNvPr id="21511" name="Group 155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9324" name="AutoShape 156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u="none"/>
                </a:p>
              </p:txBody>
            </p:sp>
            <p:sp>
              <p:nvSpPr>
                <p:cNvPr id="9325" name="AutoShape 157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u="none"/>
                </a:p>
              </p:txBody>
            </p:sp>
            <p:sp>
              <p:nvSpPr>
                <p:cNvPr id="9326" name="AutoShape 158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u="none"/>
                </a:p>
              </p:txBody>
            </p:sp>
            <p:sp>
              <p:nvSpPr>
                <p:cNvPr id="9327" name="AutoShape 159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u="none"/>
                </a:p>
              </p:txBody>
            </p:sp>
          </p:grpSp>
          <p:grpSp>
            <p:nvGrpSpPr>
              <p:cNvPr id="21512" name="Group 160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9320" name="AutoShape 161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u="none"/>
                </a:p>
              </p:txBody>
            </p:sp>
            <p:sp>
              <p:nvSpPr>
                <p:cNvPr id="9321" name="AutoShape 162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u="none"/>
                </a:p>
              </p:txBody>
            </p:sp>
            <p:sp>
              <p:nvSpPr>
                <p:cNvPr id="9322" name="AutoShape 163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u="none"/>
                </a:p>
              </p:txBody>
            </p:sp>
            <p:sp>
              <p:nvSpPr>
                <p:cNvPr id="9323" name="AutoShape 164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u="none"/>
                </a:p>
              </p:txBody>
            </p:sp>
          </p:grpSp>
        </p:grpSp>
      </p:grpSp>
      <p:grpSp>
        <p:nvGrpSpPr>
          <p:cNvPr id="21513" name="Group 165"/>
          <p:cNvGrpSpPr>
            <a:grpSpLocks/>
          </p:cNvGrpSpPr>
          <p:nvPr/>
        </p:nvGrpSpPr>
        <p:grpSpPr bwMode="auto">
          <a:xfrm rot="-3733502" flipH="1" flipV="1">
            <a:off x="7607300" y="5699126"/>
            <a:ext cx="1196975" cy="444500"/>
            <a:chOff x="2532" y="1051"/>
            <a:chExt cx="893" cy="246"/>
          </a:xfrm>
        </p:grpSpPr>
        <p:grpSp>
          <p:nvGrpSpPr>
            <p:cNvPr id="21514" name="Group 166"/>
            <p:cNvGrpSpPr>
              <a:grpSpLocks/>
            </p:cNvGrpSpPr>
            <p:nvPr/>
          </p:nvGrpSpPr>
          <p:grpSpPr bwMode="auto">
            <a:xfrm>
              <a:off x="2532" y="1051"/>
              <a:ext cx="743" cy="185"/>
              <a:chOff x="1565" y="2568"/>
              <a:chExt cx="1118" cy="279"/>
            </a:xfrm>
          </p:grpSpPr>
          <p:sp>
            <p:nvSpPr>
              <p:cNvPr id="9310" name="AutoShape 167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u="none"/>
              </a:p>
            </p:txBody>
          </p:sp>
          <p:sp>
            <p:nvSpPr>
              <p:cNvPr id="9311" name="AutoShape 168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u="none"/>
              </a:p>
            </p:txBody>
          </p:sp>
          <p:sp>
            <p:nvSpPr>
              <p:cNvPr id="9312" name="AutoShape 169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u="none"/>
              </a:p>
            </p:txBody>
          </p:sp>
          <p:sp>
            <p:nvSpPr>
              <p:cNvPr id="9313" name="AutoShape 170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u="none"/>
              </a:p>
            </p:txBody>
          </p:sp>
        </p:grpSp>
        <p:grpSp>
          <p:nvGrpSpPr>
            <p:cNvPr id="21515" name="Group 171"/>
            <p:cNvGrpSpPr>
              <a:grpSpLocks/>
            </p:cNvGrpSpPr>
            <p:nvPr/>
          </p:nvGrpSpPr>
          <p:grpSpPr bwMode="auto">
            <a:xfrm rot="1353540">
              <a:off x="2682" y="1111"/>
              <a:ext cx="743" cy="186"/>
              <a:chOff x="1565" y="2568"/>
              <a:chExt cx="1118" cy="279"/>
            </a:xfrm>
          </p:grpSpPr>
          <p:sp>
            <p:nvSpPr>
              <p:cNvPr id="9306" name="AutoShape 172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u="none"/>
              </a:p>
            </p:txBody>
          </p:sp>
          <p:sp>
            <p:nvSpPr>
              <p:cNvPr id="9307" name="AutoShape 173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u="none"/>
              </a:p>
            </p:txBody>
          </p:sp>
          <p:sp>
            <p:nvSpPr>
              <p:cNvPr id="9308" name="AutoShape 174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u="none"/>
              </a:p>
            </p:txBody>
          </p:sp>
          <p:sp>
            <p:nvSpPr>
              <p:cNvPr id="9309" name="AutoShape 175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u="none"/>
              </a:p>
            </p:txBody>
          </p:sp>
        </p:grpSp>
      </p:grpSp>
      <p:sp>
        <p:nvSpPr>
          <p:cNvPr id="21680" name="Rectangle 176"/>
          <p:cNvSpPr>
            <a:spLocks noChangeArrowheads="1"/>
          </p:cNvSpPr>
          <p:nvPr/>
        </p:nvSpPr>
        <p:spPr bwMode="gray">
          <a:xfrm>
            <a:off x="6781800" y="5334000"/>
            <a:ext cx="1943100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600" b="1" u="none">
                <a:solidFill>
                  <a:srgbClr val="000000"/>
                </a:solidFill>
              </a:rPr>
              <a:t>Технологичность</a:t>
            </a:r>
          </a:p>
          <a:p>
            <a:pPr algn="ctr"/>
            <a:r>
              <a:rPr lang="ru-RU" sz="1600" b="1" u="none">
                <a:solidFill>
                  <a:srgbClr val="000000"/>
                </a:solidFill>
              </a:rPr>
              <a:t> обучения</a:t>
            </a:r>
            <a:endParaRPr lang="en-US" sz="1600" b="1" u="none">
              <a:solidFill>
                <a:srgbClr val="000000"/>
              </a:solidFill>
            </a:endParaRPr>
          </a:p>
        </p:txBody>
      </p:sp>
      <p:sp>
        <p:nvSpPr>
          <p:cNvPr id="9253" name="Oval 177"/>
          <p:cNvSpPr>
            <a:spLocks noChangeArrowheads="1"/>
          </p:cNvSpPr>
          <p:nvPr/>
        </p:nvSpPr>
        <p:spPr bwMode="gray">
          <a:xfrm>
            <a:off x="6022975" y="2590800"/>
            <a:ext cx="2508250" cy="1651000"/>
          </a:xfrm>
          <a:prstGeom prst="ellipse">
            <a:avLst/>
          </a:prstGeom>
          <a:solidFill>
            <a:srgbClr val="EAEAEA">
              <a:alpha val="50195"/>
            </a:srgb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 u="none"/>
          </a:p>
        </p:txBody>
      </p:sp>
      <p:grpSp>
        <p:nvGrpSpPr>
          <p:cNvPr id="21516" name="Group 178"/>
          <p:cNvGrpSpPr>
            <a:grpSpLocks/>
          </p:cNvGrpSpPr>
          <p:nvPr/>
        </p:nvGrpSpPr>
        <p:grpSpPr bwMode="auto">
          <a:xfrm>
            <a:off x="6248400" y="2667000"/>
            <a:ext cx="2362200" cy="1928813"/>
            <a:chOff x="3975" y="1593"/>
            <a:chExt cx="931" cy="1163"/>
          </a:xfrm>
        </p:grpSpPr>
        <p:pic>
          <p:nvPicPr>
            <p:cNvPr id="9290" name="Picture 179" descr="circuler_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3975" y="1593"/>
              <a:ext cx="925" cy="9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91" name="Oval 180"/>
            <p:cNvSpPr>
              <a:spLocks noChangeArrowheads="1"/>
            </p:cNvSpPr>
            <p:nvPr/>
          </p:nvSpPr>
          <p:spPr bwMode="gray">
            <a:xfrm>
              <a:off x="3975" y="1593"/>
              <a:ext cx="931" cy="937"/>
            </a:xfrm>
            <a:prstGeom prst="ellipse">
              <a:avLst/>
            </a:prstGeom>
            <a:solidFill>
              <a:schemeClr val="hlink">
                <a:alpha val="50195"/>
              </a:scheme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 u="none"/>
            </a:p>
          </p:txBody>
        </p:sp>
        <p:pic>
          <p:nvPicPr>
            <p:cNvPr id="9292" name="Picture 181" descr="light_shadow1"/>
            <p:cNvPicPr>
              <a:picLocks noChangeAspect="1" noChangeArrowheads="1"/>
            </p:cNvPicPr>
            <p:nvPr/>
          </p:nvPicPr>
          <p:blipFill>
            <a:blip r:embed="rId4" cstate="print"/>
            <a:srcRect t="14285"/>
            <a:stretch>
              <a:fillRect/>
            </a:stretch>
          </p:blipFill>
          <p:spPr bwMode="gray">
            <a:xfrm>
              <a:off x="3984" y="1632"/>
              <a:ext cx="682" cy="5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1517" name="Group 182"/>
            <p:cNvGrpSpPr>
              <a:grpSpLocks/>
            </p:cNvGrpSpPr>
            <p:nvPr/>
          </p:nvGrpSpPr>
          <p:grpSpPr bwMode="auto">
            <a:xfrm rot="-3733502" flipH="1" flipV="1">
              <a:off x="4256" y="2247"/>
              <a:ext cx="820" cy="198"/>
              <a:chOff x="2532" y="1051"/>
              <a:chExt cx="893" cy="246"/>
            </a:xfrm>
          </p:grpSpPr>
          <p:grpSp>
            <p:nvGrpSpPr>
              <p:cNvPr id="21518" name="Group 183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9300" name="AutoShape 184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u="none"/>
                </a:p>
              </p:txBody>
            </p:sp>
            <p:sp>
              <p:nvSpPr>
                <p:cNvPr id="9301" name="AutoShape 185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u="none"/>
                </a:p>
              </p:txBody>
            </p:sp>
            <p:sp>
              <p:nvSpPr>
                <p:cNvPr id="9302" name="AutoShape 186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u="none"/>
                </a:p>
              </p:txBody>
            </p:sp>
            <p:sp>
              <p:nvSpPr>
                <p:cNvPr id="9303" name="AutoShape 187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u="none"/>
                </a:p>
              </p:txBody>
            </p:sp>
          </p:grpSp>
          <p:grpSp>
            <p:nvGrpSpPr>
              <p:cNvPr id="21519" name="Group 188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9296" name="AutoShape 189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u="none"/>
                </a:p>
              </p:txBody>
            </p:sp>
            <p:sp>
              <p:nvSpPr>
                <p:cNvPr id="9297" name="AutoShape 190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u="none"/>
                </a:p>
              </p:txBody>
            </p:sp>
            <p:sp>
              <p:nvSpPr>
                <p:cNvPr id="9298" name="AutoShape 191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u="none"/>
                </a:p>
              </p:txBody>
            </p:sp>
            <p:sp>
              <p:nvSpPr>
                <p:cNvPr id="9299" name="AutoShape 192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u="none"/>
                </a:p>
              </p:txBody>
            </p:sp>
          </p:grpSp>
        </p:grpSp>
      </p:grpSp>
      <p:grpSp>
        <p:nvGrpSpPr>
          <p:cNvPr id="21520" name="Group 193"/>
          <p:cNvGrpSpPr>
            <a:grpSpLocks/>
          </p:cNvGrpSpPr>
          <p:nvPr/>
        </p:nvGrpSpPr>
        <p:grpSpPr bwMode="auto">
          <a:xfrm rot="-3733502" flipH="1" flipV="1">
            <a:off x="7377112" y="3641726"/>
            <a:ext cx="1196975" cy="444500"/>
            <a:chOff x="2532" y="1051"/>
            <a:chExt cx="893" cy="246"/>
          </a:xfrm>
        </p:grpSpPr>
        <p:grpSp>
          <p:nvGrpSpPr>
            <p:cNvPr id="21521" name="Group 194"/>
            <p:cNvGrpSpPr>
              <a:grpSpLocks/>
            </p:cNvGrpSpPr>
            <p:nvPr/>
          </p:nvGrpSpPr>
          <p:grpSpPr bwMode="auto">
            <a:xfrm>
              <a:off x="2532" y="1051"/>
              <a:ext cx="743" cy="185"/>
              <a:chOff x="1565" y="2568"/>
              <a:chExt cx="1118" cy="279"/>
            </a:xfrm>
          </p:grpSpPr>
          <p:sp>
            <p:nvSpPr>
              <p:cNvPr id="9286" name="AutoShape 195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u="none"/>
              </a:p>
            </p:txBody>
          </p:sp>
          <p:sp>
            <p:nvSpPr>
              <p:cNvPr id="9287" name="AutoShape 196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u="none"/>
              </a:p>
            </p:txBody>
          </p:sp>
          <p:sp>
            <p:nvSpPr>
              <p:cNvPr id="9288" name="AutoShape 197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u="none"/>
              </a:p>
            </p:txBody>
          </p:sp>
          <p:sp>
            <p:nvSpPr>
              <p:cNvPr id="9289" name="AutoShape 198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u="none"/>
              </a:p>
            </p:txBody>
          </p:sp>
        </p:grpSp>
        <p:grpSp>
          <p:nvGrpSpPr>
            <p:cNvPr id="21522" name="Group 199"/>
            <p:cNvGrpSpPr>
              <a:grpSpLocks/>
            </p:cNvGrpSpPr>
            <p:nvPr/>
          </p:nvGrpSpPr>
          <p:grpSpPr bwMode="auto">
            <a:xfrm rot="1353540">
              <a:off x="2682" y="1111"/>
              <a:ext cx="743" cy="186"/>
              <a:chOff x="1565" y="2568"/>
              <a:chExt cx="1118" cy="279"/>
            </a:xfrm>
          </p:grpSpPr>
          <p:sp>
            <p:nvSpPr>
              <p:cNvPr id="9282" name="AutoShape 200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u="none"/>
              </a:p>
            </p:txBody>
          </p:sp>
          <p:sp>
            <p:nvSpPr>
              <p:cNvPr id="9283" name="AutoShape 201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u="none"/>
              </a:p>
            </p:txBody>
          </p:sp>
          <p:sp>
            <p:nvSpPr>
              <p:cNvPr id="9284" name="AutoShape 202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u="none"/>
              </a:p>
            </p:txBody>
          </p:sp>
          <p:sp>
            <p:nvSpPr>
              <p:cNvPr id="9285" name="AutoShape 203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u="none"/>
              </a:p>
            </p:txBody>
          </p:sp>
        </p:grpSp>
      </p:grpSp>
      <p:sp>
        <p:nvSpPr>
          <p:cNvPr id="21708" name="Rectangle 204"/>
          <p:cNvSpPr>
            <a:spLocks noChangeArrowheads="1"/>
          </p:cNvSpPr>
          <p:nvPr/>
        </p:nvSpPr>
        <p:spPr bwMode="gray">
          <a:xfrm>
            <a:off x="6324600" y="2895600"/>
            <a:ext cx="2058988" cy="1069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600" b="1" u="none">
                <a:solidFill>
                  <a:srgbClr val="000000"/>
                </a:solidFill>
              </a:rPr>
              <a:t>Тщательное </a:t>
            </a:r>
          </a:p>
          <a:p>
            <a:pPr algn="ctr"/>
            <a:r>
              <a:rPr lang="ru-RU" sz="1600" b="1" u="none">
                <a:solidFill>
                  <a:srgbClr val="000000"/>
                </a:solidFill>
              </a:rPr>
              <a:t>проектирование</a:t>
            </a:r>
          </a:p>
          <a:p>
            <a:pPr algn="ctr"/>
            <a:r>
              <a:rPr lang="ru-RU" sz="1600" b="1" u="none">
                <a:solidFill>
                  <a:srgbClr val="000000"/>
                </a:solidFill>
              </a:rPr>
              <a:t> урока в процессе </a:t>
            </a:r>
          </a:p>
          <a:p>
            <a:pPr algn="ctr"/>
            <a:r>
              <a:rPr lang="ru-RU" sz="1600" b="1" u="none">
                <a:solidFill>
                  <a:srgbClr val="000000"/>
                </a:solidFill>
              </a:rPr>
              <a:t>его подготовки</a:t>
            </a:r>
            <a:endParaRPr lang="en-US" sz="1600" b="1" u="none">
              <a:solidFill>
                <a:srgbClr val="000000"/>
              </a:solidFill>
            </a:endParaRPr>
          </a:p>
        </p:txBody>
      </p:sp>
      <p:sp>
        <p:nvSpPr>
          <p:cNvPr id="21709" name="Text Box 205"/>
          <p:cNvSpPr txBox="1">
            <a:spLocks noChangeArrowheads="1"/>
          </p:cNvSpPr>
          <p:nvPr/>
        </p:nvSpPr>
        <p:spPr bwMode="auto">
          <a:xfrm>
            <a:off x="3429000" y="2286000"/>
            <a:ext cx="19812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u="none" dirty="0">
                <a:solidFill>
                  <a:srgbClr val="0033CC"/>
                </a:solidFill>
              </a:rPr>
              <a:t>Тенденции развития современного урока</a:t>
            </a:r>
          </a:p>
        </p:txBody>
      </p:sp>
      <p:sp>
        <p:nvSpPr>
          <p:cNvPr id="9258" name="Line 206"/>
          <p:cNvSpPr>
            <a:spLocks noChangeShapeType="1"/>
          </p:cNvSpPr>
          <p:nvPr/>
        </p:nvSpPr>
        <p:spPr bwMode="auto">
          <a:xfrm flipH="1">
            <a:off x="2667000" y="3276600"/>
            <a:ext cx="12192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1523" name="Group 207"/>
          <p:cNvGrpSpPr>
            <a:grpSpLocks/>
          </p:cNvGrpSpPr>
          <p:nvPr/>
        </p:nvGrpSpPr>
        <p:grpSpPr bwMode="auto">
          <a:xfrm>
            <a:off x="1066800" y="3886200"/>
            <a:ext cx="2065338" cy="1676400"/>
            <a:chOff x="3975" y="1593"/>
            <a:chExt cx="931" cy="1163"/>
          </a:xfrm>
        </p:grpSpPr>
        <p:pic>
          <p:nvPicPr>
            <p:cNvPr id="9266" name="Picture 208" descr="circuler_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3975" y="1593"/>
              <a:ext cx="925" cy="9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67" name="Oval 209"/>
            <p:cNvSpPr>
              <a:spLocks noChangeArrowheads="1"/>
            </p:cNvSpPr>
            <p:nvPr/>
          </p:nvSpPr>
          <p:spPr bwMode="gray">
            <a:xfrm>
              <a:off x="3975" y="1593"/>
              <a:ext cx="931" cy="937"/>
            </a:xfrm>
            <a:prstGeom prst="ellipse">
              <a:avLst/>
            </a:prstGeom>
            <a:solidFill>
              <a:schemeClr val="accent1">
                <a:alpha val="50195"/>
              </a:scheme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 u="none"/>
            </a:p>
          </p:txBody>
        </p:sp>
        <p:pic>
          <p:nvPicPr>
            <p:cNvPr id="9268" name="Picture 210" descr="light_shadow1"/>
            <p:cNvPicPr>
              <a:picLocks noChangeAspect="1" noChangeArrowheads="1"/>
            </p:cNvPicPr>
            <p:nvPr/>
          </p:nvPicPr>
          <p:blipFill>
            <a:blip r:embed="rId4" cstate="print"/>
            <a:srcRect t="14285"/>
            <a:stretch>
              <a:fillRect/>
            </a:stretch>
          </p:blipFill>
          <p:spPr bwMode="gray">
            <a:xfrm>
              <a:off x="3984" y="1632"/>
              <a:ext cx="682" cy="5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1524" name="Group 211"/>
            <p:cNvGrpSpPr>
              <a:grpSpLocks/>
            </p:cNvGrpSpPr>
            <p:nvPr/>
          </p:nvGrpSpPr>
          <p:grpSpPr bwMode="auto">
            <a:xfrm rot="-3733502" flipH="1" flipV="1">
              <a:off x="4256" y="2247"/>
              <a:ext cx="820" cy="198"/>
              <a:chOff x="2532" y="1051"/>
              <a:chExt cx="893" cy="246"/>
            </a:xfrm>
          </p:grpSpPr>
          <p:grpSp>
            <p:nvGrpSpPr>
              <p:cNvPr id="21525" name="Group 212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9276" name="AutoShape 213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u="none"/>
                </a:p>
              </p:txBody>
            </p:sp>
            <p:sp>
              <p:nvSpPr>
                <p:cNvPr id="9277" name="AutoShape 214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u="none"/>
                </a:p>
              </p:txBody>
            </p:sp>
            <p:sp>
              <p:nvSpPr>
                <p:cNvPr id="9278" name="AutoShape 215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u="none"/>
                </a:p>
              </p:txBody>
            </p:sp>
            <p:sp>
              <p:nvSpPr>
                <p:cNvPr id="9279" name="AutoShape 216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u="none"/>
                </a:p>
              </p:txBody>
            </p:sp>
          </p:grpSp>
          <p:grpSp>
            <p:nvGrpSpPr>
              <p:cNvPr id="21526" name="Group 217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9272" name="AutoShape 218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u="none"/>
                </a:p>
              </p:txBody>
            </p:sp>
            <p:sp>
              <p:nvSpPr>
                <p:cNvPr id="9273" name="AutoShape 219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u="none"/>
                </a:p>
              </p:txBody>
            </p:sp>
            <p:sp>
              <p:nvSpPr>
                <p:cNvPr id="9274" name="AutoShape 220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u="none"/>
                </a:p>
              </p:txBody>
            </p:sp>
            <p:sp>
              <p:nvSpPr>
                <p:cNvPr id="9275" name="AutoShape 221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u="none"/>
                </a:p>
              </p:txBody>
            </p:sp>
          </p:grpSp>
        </p:grpSp>
      </p:grpSp>
      <p:sp>
        <p:nvSpPr>
          <p:cNvPr id="21726" name="Rectangle 222"/>
          <p:cNvSpPr>
            <a:spLocks noChangeArrowheads="1"/>
          </p:cNvSpPr>
          <p:nvPr/>
        </p:nvSpPr>
        <p:spPr bwMode="gray">
          <a:xfrm>
            <a:off x="1066800" y="4114800"/>
            <a:ext cx="2085975" cy="825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600" b="1" u="none">
                <a:solidFill>
                  <a:srgbClr val="000000"/>
                </a:solidFill>
              </a:rPr>
              <a:t>Свобода в </a:t>
            </a:r>
          </a:p>
          <a:p>
            <a:pPr algn="ctr"/>
            <a:r>
              <a:rPr lang="ru-RU" sz="1600" b="1" u="none">
                <a:solidFill>
                  <a:srgbClr val="000000"/>
                </a:solidFill>
              </a:rPr>
              <a:t>выборе структуры</a:t>
            </a:r>
          </a:p>
          <a:p>
            <a:pPr algn="ctr"/>
            <a:r>
              <a:rPr lang="ru-RU" sz="1600" b="1" u="none">
                <a:solidFill>
                  <a:srgbClr val="000000"/>
                </a:solidFill>
              </a:rPr>
              <a:t> урока</a:t>
            </a:r>
            <a:endParaRPr lang="en-US" sz="1600" b="1" u="none">
              <a:solidFill>
                <a:srgbClr val="000000"/>
              </a:solidFill>
            </a:endParaRPr>
          </a:p>
        </p:txBody>
      </p:sp>
      <p:sp>
        <p:nvSpPr>
          <p:cNvPr id="9261" name="Line 223"/>
          <p:cNvSpPr>
            <a:spLocks noChangeShapeType="1"/>
          </p:cNvSpPr>
          <p:nvPr/>
        </p:nvSpPr>
        <p:spPr bwMode="auto">
          <a:xfrm>
            <a:off x="3429000" y="1447800"/>
            <a:ext cx="7620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62" name="Line 224"/>
          <p:cNvSpPr>
            <a:spLocks noChangeShapeType="1"/>
          </p:cNvSpPr>
          <p:nvPr/>
        </p:nvSpPr>
        <p:spPr bwMode="auto">
          <a:xfrm>
            <a:off x="5334000" y="2971800"/>
            <a:ext cx="914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9263" name="Picture 225" descr="b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43400" y="0"/>
            <a:ext cx="1438275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64" name="Прямоугольник 2"/>
          <p:cNvSpPr>
            <a:spLocks noChangeArrowheads="1"/>
          </p:cNvSpPr>
          <p:nvPr/>
        </p:nvSpPr>
        <p:spPr bwMode="auto">
          <a:xfrm>
            <a:off x="214313" y="1000125"/>
            <a:ext cx="64293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u="none" dirty="0" smtClean="0"/>
              <a:t> </a:t>
            </a:r>
            <a:endParaRPr lang="ru-RU" sz="1600" u="none" dirty="0"/>
          </a:p>
        </p:txBody>
      </p:sp>
      <p:pic>
        <p:nvPicPr>
          <p:cNvPr id="228" name="Picture 4" descr="Картинки по запросу картинки ФГОС  начальная школа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0"/>
            <a:ext cx="1115616" cy="6206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7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7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38" grpId="0"/>
      <p:bldP spid="21566" grpId="0"/>
      <p:bldP spid="21606" grpId="0"/>
      <p:bldP spid="21634" grpId="0"/>
      <p:bldP spid="21680" grpId="0"/>
      <p:bldP spid="21708" grpId="0"/>
      <p:bldP spid="21709" grpId="0"/>
      <p:bldP spid="217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169" name="AutoShape 25" descr="02"/>
          <p:cNvSpPr>
            <a:spLocks noChangeArrowheads="1"/>
          </p:cNvSpPr>
          <p:nvPr/>
        </p:nvSpPr>
        <p:spPr bwMode="auto">
          <a:xfrm>
            <a:off x="4724400" y="3048000"/>
            <a:ext cx="4419600" cy="3810000"/>
          </a:xfrm>
          <a:prstGeom prst="foldedCorner">
            <a:avLst>
              <a:gd name="adj" fmla="val 12500"/>
            </a:avLst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68" name="AutoShape 24" descr="214598-Royalty-Free-RF-Clipart-Illustration-Of-A-Group-Of-School-Children-Around-A-Blank-White-Sign"/>
          <p:cNvSpPr>
            <a:spLocks noChangeArrowheads="1"/>
          </p:cNvSpPr>
          <p:nvPr/>
        </p:nvSpPr>
        <p:spPr bwMode="auto">
          <a:xfrm>
            <a:off x="228600" y="2971800"/>
            <a:ext cx="4267200" cy="3886200"/>
          </a:xfrm>
          <a:prstGeom prst="foldedCorner">
            <a:avLst>
              <a:gd name="adj" fmla="val 13741"/>
            </a:avLst>
          </a:prstGeom>
          <a:blipFill dpi="0" rotWithShape="1">
            <a:blip r:embed="rId5" cstate="print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ctrTitle"/>
          </p:nvPr>
        </p:nvSpPr>
        <p:spPr>
          <a:xfrm>
            <a:off x="762000" y="0"/>
            <a:ext cx="7772400" cy="838200"/>
          </a:xfrm>
        </p:spPr>
        <p:txBody>
          <a:bodyPr/>
          <a:lstStyle/>
          <a:p>
            <a:pPr algn="ctr"/>
            <a:r>
              <a:rPr lang="ru-RU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bor" pitchFamily="2" charset="0"/>
              </a:rPr>
              <a:t>Модели современного урока</a:t>
            </a:r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 flipH="1">
            <a:off x="5486400" y="1447800"/>
            <a:ext cx="685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52" name="Line 8"/>
          <p:cNvSpPr>
            <a:spLocks noChangeShapeType="1"/>
          </p:cNvSpPr>
          <p:nvPr/>
        </p:nvSpPr>
        <p:spPr bwMode="auto">
          <a:xfrm>
            <a:off x="7315200" y="1447800"/>
            <a:ext cx="381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1043608" y="4149080"/>
            <a:ext cx="2736304" cy="2410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b">
            <a:spAutoFit/>
          </a:bodyPr>
          <a:lstStyle/>
          <a:p>
            <a:pPr marL="216000" algn="ctr">
              <a:spcBef>
                <a:spcPts val="80"/>
              </a:spcBef>
              <a:spcAft>
                <a:spcPts val="60"/>
              </a:spcAft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Триединая цель урока</a:t>
            </a:r>
          </a:p>
          <a:p>
            <a:pPr marL="216000" algn="ctr">
              <a:spcBef>
                <a:spcPts val="80"/>
              </a:spcBef>
              <a:spcAft>
                <a:spcPts val="60"/>
              </a:spcAft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План- конспект</a:t>
            </a:r>
          </a:p>
          <a:p>
            <a:pPr marL="216000" algn="ctr">
              <a:spcBef>
                <a:spcPts val="80"/>
              </a:spcBef>
              <a:spcAft>
                <a:spcPts val="60"/>
              </a:spcAft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Преобладающая фронтальная форма обучения</a:t>
            </a:r>
          </a:p>
          <a:p>
            <a:pPr marL="216000" algn="ctr">
              <a:spcBef>
                <a:spcPts val="80"/>
              </a:spcBef>
              <a:spcAft>
                <a:spcPts val="60"/>
              </a:spcAft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Методы и приемы обучения</a:t>
            </a:r>
          </a:p>
          <a:p>
            <a:pPr marL="216000" algn="ctr">
              <a:spcBef>
                <a:spcPts val="80"/>
              </a:spcBef>
              <a:spcAft>
                <a:spcPts val="60"/>
              </a:spcAft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Типы уроков</a:t>
            </a: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762000" y="838200"/>
            <a:ext cx="3505200" cy="762000"/>
            <a:chOff x="2251" y="1126"/>
            <a:chExt cx="1501" cy="339"/>
          </a:xfrm>
        </p:grpSpPr>
        <p:sp>
          <p:nvSpPr>
            <p:cNvPr id="6157" name="AutoShape 13"/>
            <p:cNvSpPr>
              <a:spLocks noChangeArrowheads="1"/>
            </p:cNvSpPr>
            <p:nvPr/>
          </p:nvSpPr>
          <p:spPr bwMode="gray">
            <a:xfrm>
              <a:off x="2251" y="1126"/>
              <a:ext cx="1501" cy="33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AEAEA">
                    <a:gamma/>
                    <a:shade val="36078"/>
                    <a:invGamma/>
                  </a:srgbClr>
                </a:gs>
                <a:gs pos="50000">
                  <a:srgbClr val="EAEAEA"/>
                </a:gs>
                <a:gs pos="100000">
                  <a:srgbClr val="EAEAEA">
                    <a:gamma/>
                    <a:shade val="36078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>
              <a:outerShdw dist="40161" dir="4293903" algn="ctr" rotWithShape="0">
                <a:srgbClr val="FFFFC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58" name="AutoShape 14"/>
            <p:cNvSpPr>
              <a:spLocks noChangeArrowheads="1"/>
            </p:cNvSpPr>
            <p:nvPr/>
          </p:nvSpPr>
          <p:spPr bwMode="gray">
            <a:xfrm>
              <a:off x="2269" y="1145"/>
              <a:ext cx="1465" cy="30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>
                    <a:alpha val="89999"/>
                  </a:schemeClr>
                </a:gs>
                <a:gs pos="50000">
                  <a:schemeClr val="hlink">
                    <a:gamma/>
                    <a:tint val="33725"/>
                    <a:invGamma/>
                  </a:schemeClr>
                </a:gs>
                <a:gs pos="100000">
                  <a:schemeClr val="hlink">
                    <a:alpha val="89999"/>
                  </a:scheme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>
              <a:scene3d>
                <a:camera prst="orthographicFront"/>
                <a:lightRig rig="brightRoom" dir="t"/>
              </a:scene3d>
              <a:sp3d contourW="6350" prstMaterial="plastic">
                <a:bevelT w="20320" h="20320" prst="angle"/>
                <a:contourClr>
                  <a:schemeClr val="accent1">
                    <a:tint val="100000"/>
                    <a:shade val="100000"/>
                    <a:hueMod val="100000"/>
                    <a:satMod val="100000"/>
                  </a:schemeClr>
                </a:contourClr>
              </a:sp3d>
            </a:bodyPr>
            <a:lstStyle/>
            <a:p>
              <a:pPr algn="ctr"/>
              <a:r>
                <a:rPr lang="ru-RU" sz="3200" b="1" cap="all" dirty="0">
                  <a:ln/>
                  <a:solidFill>
                    <a:schemeClr val="accent1"/>
                  </a:solidFill>
                  <a:effectLst>
                    <a:outerShdw blurRad="19685" dist="12700" dir="5400000" algn="tl" rotWithShape="0">
                      <a:schemeClr val="accent1">
                        <a:satMod val="130000"/>
                        <a:alpha val="60000"/>
                      </a:schemeClr>
                    </a:outerShdw>
                    <a:reflection blurRad="10000" stA="55000" endPos="48000" dist="500" dir="5400000" sy="-100000" algn="bl" rotWithShape="0"/>
                  </a:effectLst>
                </a:rPr>
                <a:t>Традиционная</a:t>
              </a:r>
            </a:p>
          </p:txBody>
        </p:sp>
      </p:grp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5004048" y="836712"/>
            <a:ext cx="3298825" cy="685800"/>
            <a:chOff x="3969" y="1126"/>
            <a:chExt cx="1502" cy="339"/>
          </a:xfrm>
        </p:grpSpPr>
        <p:sp>
          <p:nvSpPr>
            <p:cNvPr id="6160" name="AutoShape 16"/>
            <p:cNvSpPr>
              <a:spLocks noChangeArrowheads="1"/>
            </p:cNvSpPr>
            <p:nvPr/>
          </p:nvSpPr>
          <p:spPr bwMode="gray">
            <a:xfrm>
              <a:off x="3969" y="1126"/>
              <a:ext cx="1502" cy="33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AEAEA">
                    <a:gamma/>
                    <a:shade val="36078"/>
                    <a:invGamma/>
                  </a:srgbClr>
                </a:gs>
                <a:gs pos="50000">
                  <a:srgbClr val="EAEAEA"/>
                </a:gs>
                <a:gs pos="100000">
                  <a:srgbClr val="EAEAEA">
                    <a:gamma/>
                    <a:shade val="36078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>
              <a:outerShdw dist="40161" dir="4293903" algn="ctr" rotWithShape="0">
                <a:srgbClr val="FFFFC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61" name="AutoShape 17"/>
            <p:cNvSpPr>
              <a:spLocks noChangeArrowheads="1"/>
            </p:cNvSpPr>
            <p:nvPr/>
          </p:nvSpPr>
          <p:spPr bwMode="gray">
            <a:xfrm>
              <a:off x="3988" y="1145"/>
              <a:ext cx="1464" cy="30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>
                    <a:alpha val="89999"/>
                  </a:schemeClr>
                </a:gs>
                <a:gs pos="50000">
                  <a:schemeClr val="folHlink">
                    <a:gamma/>
                    <a:tint val="33725"/>
                    <a:invGamma/>
                  </a:schemeClr>
                </a:gs>
                <a:gs pos="100000">
                  <a:schemeClr val="folHlink">
                    <a:alpha val="89999"/>
                  </a:scheme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3200" b="1" dirty="0">
                <a:solidFill>
                  <a:srgbClr val="777777"/>
                </a:solidFill>
              </a:endParaRPr>
            </a:p>
          </p:txBody>
        </p:sp>
      </p:grpSp>
      <p:sp>
        <p:nvSpPr>
          <p:cNvPr id="6163" name="Rectangle 19"/>
          <p:cNvSpPr>
            <a:spLocks noChangeArrowheads="1"/>
          </p:cNvSpPr>
          <p:nvPr/>
        </p:nvSpPr>
        <p:spPr bwMode="auto">
          <a:xfrm>
            <a:off x="6781800" y="1828800"/>
            <a:ext cx="1680268" cy="36933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dirty="0"/>
              <a:t> </a:t>
            </a:r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Развивающая </a:t>
            </a:r>
          </a:p>
        </p:txBody>
      </p:sp>
      <p:sp>
        <p:nvSpPr>
          <p:cNvPr id="6164" name="Rectangle 20"/>
          <p:cNvSpPr>
            <a:spLocks noChangeArrowheads="1"/>
          </p:cNvSpPr>
          <p:nvPr/>
        </p:nvSpPr>
        <p:spPr bwMode="auto">
          <a:xfrm>
            <a:off x="4267200" y="1828800"/>
            <a:ext cx="1775743" cy="36933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ru-RU" b="1" dirty="0" err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деятельностная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167" name="Oval 23" descr="332"/>
          <p:cNvSpPr>
            <a:spLocks noChangeArrowheads="1"/>
          </p:cNvSpPr>
          <p:nvPr/>
        </p:nvSpPr>
        <p:spPr bwMode="auto">
          <a:xfrm>
            <a:off x="3505200" y="2209800"/>
            <a:ext cx="2971800" cy="1371600"/>
          </a:xfrm>
          <a:prstGeom prst="ellipse">
            <a:avLst/>
          </a:prstGeom>
          <a:blipFill dpi="0" rotWithShape="1">
            <a:blip r:embed="rId6" cstate="print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scene3d>
              <a:camera prst="perspectiveLeft"/>
              <a:lightRig rig="threePt" dir="t"/>
            </a:scene3d>
          </a:bodyPr>
          <a:lstStyle/>
          <a:p>
            <a:pPr algn="ctr"/>
            <a:endParaRPr lang="ru-RU" sz="2800" b="1" dirty="0">
              <a:solidFill>
                <a:schemeClr val="folHlink"/>
              </a:solidFill>
            </a:endParaRPr>
          </a:p>
          <a:p>
            <a:pPr algn="ctr"/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компоненты</a:t>
            </a:r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5220072" y="3080649"/>
            <a:ext cx="3672408" cy="1856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16000" algn="ctr">
              <a:spcBef>
                <a:spcPts val="80"/>
              </a:spcBef>
              <a:spcAft>
                <a:spcPts val="60"/>
              </a:spcAft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Ключевые и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базовые компетентности</a:t>
            </a:r>
          </a:p>
          <a:p>
            <a:pPr marL="216000" algn="ctr">
              <a:spcBef>
                <a:spcPts val="80"/>
              </a:spcBef>
              <a:spcAft>
                <a:spcPts val="60"/>
              </a:spcAft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Проектирование урока</a:t>
            </a:r>
          </a:p>
          <a:p>
            <a:pPr marL="216000" algn="ctr">
              <a:spcBef>
                <a:spcPts val="80"/>
              </a:spcBef>
              <a:spcAft>
                <a:spcPts val="60"/>
              </a:spcAft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Разнообразные формы обучения</a:t>
            </a:r>
          </a:p>
          <a:p>
            <a:pPr marL="216000" algn="ctr">
              <a:spcBef>
                <a:spcPts val="80"/>
              </a:spcBef>
              <a:spcAft>
                <a:spcPts val="60"/>
              </a:spcAft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Технологическая карта урока</a:t>
            </a:r>
          </a:p>
          <a:p>
            <a:pPr marL="216000" algn="ctr">
              <a:spcBef>
                <a:spcPts val="80"/>
              </a:spcBef>
              <a:spcAft>
                <a:spcPts val="60"/>
              </a:spcAft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Практический опыт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деятельности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076056" y="764704"/>
            <a:ext cx="324036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Инновационная</a:t>
            </a:r>
          </a:p>
        </p:txBody>
      </p:sp>
      <p:pic>
        <p:nvPicPr>
          <p:cNvPr id="21" name="Picture 4" descr="Картинки по запросу картинки ФГОС  начальная школа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1115616" cy="620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1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0" dur="500"/>
                                        <p:tgtEl>
                                          <p:spTgt spid="6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5" dur="500"/>
                                        <p:tgtEl>
                                          <p:spTgt spid="6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/>
      <p:bldP spid="6154" grpId="0"/>
      <p:bldP spid="6163" grpId="0" animBg="1"/>
      <p:bldP spid="6164" grpId="0" animBg="1"/>
      <p:bldP spid="6167" grpId="0" animBg="1"/>
      <p:bldP spid="615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207" name="AutoShape 15"/>
          <p:cNvSpPr>
            <a:spLocks noChangeArrowheads="1"/>
          </p:cNvSpPr>
          <p:nvPr/>
        </p:nvSpPr>
        <p:spPr bwMode="auto">
          <a:xfrm>
            <a:off x="1219200" y="3048000"/>
            <a:ext cx="2895600" cy="1524000"/>
          </a:xfrm>
          <a:prstGeom prst="downArrowCallout">
            <a:avLst>
              <a:gd name="adj1" fmla="val 47500"/>
              <a:gd name="adj2" fmla="val 47500"/>
              <a:gd name="adj3" fmla="val 16667"/>
              <a:gd name="adj4" fmla="val 66667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204" name="AutoShape 12"/>
          <p:cNvSpPr>
            <a:spLocks noChangeArrowheads="1"/>
          </p:cNvSpPr>
          <p:nvPr/>
        </p:nvSpPr>
        <p:spPr bwMode="gray">
          <a:xfrm flipV="1">
            <a:off x="4191000" y="1524000"/>
            <a:ext cx="4953000" cy="152400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rgbClr val="3366FF"/>
              </a:gs>
              <a:gs pos="100000">
                <a:srgbClr val="FFFFFF">
                  <a:alpha val="49001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903288" y="198438"/>
            <a:ext cx="7935912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800" b="1" dirty="0">
                <a:latin typeface="Arkhive" pitchFamily="34" charset="0"/>
              </a:rPr>
              <a:t>Характеристика </a:t>
            </a:r>
            <a:br>
              <a:rPr lang="ru-RU" sz="3800" b="1" dirty="0">
                <a:latin typeface="Arkhive" pitchFamily="34" charset="0"/>
              </a:rPr>
            </a:br>
            <a:r>
              <a:rPr lang="ru-RU" sz="3800" b="1" dirty="0">
                <a:latin typeface="Arkhive" pitchFamily="34" charset="0"/>
              </a:rPr>
              <a:t>образовательных моделей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1451170" y="3200400"/>
            <a:ext cx="228402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pPr algn="ctr"/>
            <a:r>
              <a:rPr lang="ru-RU" b="1" dirty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ЗУН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1143000" y="4724400"/>
            <a:ext cx="3352800" cy="1415772"/>
          </a:xfrm>
          <a:prstGeom prst="rect">
            <a:avLst/>
          </a:prstGeom>
          <a:noFill/>
          <a:ln w="762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i="1" dirty="0">
                <a:solidFill>
                  <a:schemeClr val="tx2"/>
                </a:solidFill>
                <a:latin typeface="Monotype Corsiva" pitchFamily="66" charset="0"/>
                <a:cs typeface="Times New Roman" pitchFamily="18" charset="0"/>
              </a:rPr>
              <a:t>Ведущий тип деятельности, осваиваемый учеником</a:t>
            </a:r>
            <a:endParaRPr lang="ru-RU" b="1" i="1" dirty="0">
              <a:latin typeface="Monotype Corsiva" pitchFamily="66" charset="0"/>
              <a:cs typeface="Times New Roman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Репродуктивный, воспроизводящий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5486400" y="4724400"/>
            <a:ext cx="3352800" cy="1415772"/>
          </a:xfrm>
          <a:prstGeom prst="rect">
            <a:avLst/>
          </a:prstGeom>
          <a:noFill/>
          <a:ln w="76200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chemeClr val="tx2"/>
                </a:solidFill>
                <a:latin typeface="Monotype Corsiva" pitchFamily="66" charset="0"/>
              </a:rPr>
              <a:t>Ведущий тип деятельности, осваиваемый учеником</a:t>
            </a:r>
            <a:endParaRPr lang="ru-RU" b="1" dirty="0">
              <a:latin typeface="Monotype Corsiva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Исследовательский, продуктивный, творческий</a:t>
            </a:r>
          </a:p>
        </p:txBody>
      </p:sp>
      <p:sp>
        <p:nvSpPr>
          <p:cNvPr id="8201" name="AutoShape 9"/>
          <p:cNvSpPr>
            <a:spLocks noChangeArrowheads="1"/>
          </p:cNvSpPr>
          <p:nvPr/>
        </p:nvSpPr>
        <p:spPr bwMode="gray">
          <a:xfrm flipV="1">
            <a:off x="-533400" y="1371600"/>
            <a:ext cx="6096000" cy="160020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1404938" y="1543050"/>
            <a:ext cx="219233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400" b="1">
                <a:latin typeface="Arbat-Bold" pitchFamily="2" charset="0"/>
              </a:rPr>
              <a:t>«Знаниевая» </a:t>
            </a:r>
          </a:p>
          <a:p>
            <a:pPr algn="ctr"/>
            <a:r>
              <a:rPr lang="ru-RU" sz="2400" b="1">
                <a:latin typeface="Arbat-Bold" pitchFamily="2" charset="0"/>
              </a:rPr>
              <a:t>педагогика </a:t>
            </a:r>
          </a:p>
        </p:txBody>
      </p:sp>
      <p:sp>
        <p:nvSpPr>
          <p:cNvPr id="8203" name="Rectangle 11"/>
          <p:cNvSpPr>
            <a:spLocks noChangeArrowheads="1"/>
          </p:cNvSpPr>
          <p:nvPr/>
        </p:nvSpPr>
        <p:spPr bwMode="auto">
          <a:xfrm>
            <a:off x="4953000" y="1524000"/>
            <a:ext cx="3886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>
                <a:latin typeface="Arbat-Bold" pitchFamily="2" charset="0"/>
              </a:rPr>
              <a:t>«Компетентностная» </a:t>
            </a:r>
          </a:p>
          <a:p>
            <a:pPr algn="ctr"/>
            <a:r>
              <a:rPr lang="ru-RU" sz="2400" b="1">
                <a:latin typeface="Arbat-Bold" pitchFamily="2" charset="0"/>
              </a:rPr>
              <a:t>педагогика</a:t>
            </a:r>
          </a:p>
        </p:txBody>
      </p:sp>
      <p:sp>
        <p:nvSpPr>
          <p:cNvPr id="8208" name="AutoShape 16"/>
          <p:cNvSpPr>
            <a:spLocks noChangeArrowheads="1"/>
          </p:cNvSpPr>
          <p:nvPr/>
        </p:nvSpPr>
        <p:spPr bwMode="auto">
          <a:xfrm>
            <a:off x="5486400" y="3048000"/>
            <a:ext cx="2819400" cy="1447800"/>
          </a:xfrm>
          <a:prstGeom prst="downArrowCallout">
            <a:avLst>
              <a:gd name="adj1" fmla="val 48684"/>
              <a:gd name="adj2" fmla="val 48684"/>
              <a:gd name="adj3" fmla="val 16667"/>
              <a:gd name="adj4" fmla="val 66667"/>
            </a:avLst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5799563" y="3200400"/>
            <a:ext cx="217719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F8F8F8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pPr algn="ctr"/>
            <a:r>
              <a:rPr lang="ru-RU" b="1" dirty="0" smtClean="0">
                <a:solidFill>
                  <a:srgbClr val="F8F8F8"/>
                </a:solidFill>
                <a:latin typeface="Times New Roman" pitchFamily="18" charset="0"/>
                <a:cs typeface="Times New Roman" pitchFamily="18" charset="0"/>
              </a:rPr>
              <a:t>развитие личности</a:t>
            </a:r>
            <a:endParaRPr lang="ru-RU" b="1" dirty="0">
              <a:solidFill>
                <a:srgbClr val="F8F8F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4" descr="Картинки по запросу картинки ФГОС  начальная школ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115616" cy="620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8" grpId="0"/>
      <p:bldP spid="8199" grpId="0" animBg="1"/>
      <p:bldP spid="8200" grpId="0" animBg="1"/>
      <p:bldP spid="819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232" name="AutoShape 16"/>
          <p:cNvSpPr>
            <a:spLocks noChangeArrowheads="1"/>
          </p:cNvSpPr>
          <p:nvPr/>
        </p:nvSpPr>
        <p:spPr bwMode="auto">
          <a:xfrm>
            <a:off x="4876800" y="3505200"/>
            <a:ext cx="3581400" cy="1524000"/>
          </a:xfrm>
          <a:prstGeom prst="downArrowCallout">
            <a:avLst>
              <a:gd name="adj1" fmla="val 58750"/>
              <a:gd name="adj2" fmla="val 58750"/>
              <a:gd name="adj3" fmla="val 16667"/>
              <a:gd name="adj4" fmla="val 66667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31" name="AutoShape 15"/>
          <p:cNvSpPr>
            <a:spLocks noChangeArrowheads="1"/>
          </p:cNvSpPr>
          <p:nvPr/>
        </p:nvSpPr>
        <p:spPr bwMode="auto">
          <a:xfrm>
            <a:off x="838200" y="3505200"/>
            <a:ext cx="3581400" cy="1524000"/>
          </a:xfrm>
          <a:prstGeom prst="downArrowCallout">
            <a:avLst>
              <a:gd name="adj1" fmla="val 58750"/>
              <a:gd name="adj2" fmla="val 58750"/>
              <a:gd name="adj3" fmla="val 16667"/>
              <a:gd name="adj4" fmla="val 66667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611560" y="3356993"/>
            <a:ext cx="3655640" cy="1225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16000" algn="ctr">
              <a:spcBef>
                <a:spcPts val="60"/>
              </a:spcBef>
              <a:spcAft>
                <a:spcPts val="60"/>
              </a:spcAft>
            </a:pPr>
            <a:r>
              <a:rPr lang="ru-RU" sz="2400" b="1" dirty="0">
                <a:solidFill>
                  <a:schemeClr val="tx2"/>
                </a:solidFill>
                <a:latin typeface="Monotype Corsiva" pitchFamily="66" charset="0"/>
              </a:rPr>
              <a:t>Способы усвоения:</a:t>
            </a:r>
          </a:p>
          <a:p>
            <a:pPr marL="216000" algn="ctr">
              <a:spcBef>
                <a:spcPts val="60"/>
              </a:spcBef>
              <a:spcAft>
                <a:spcPts val="60"/>
              </a:spcAft>
            </a:pPr>
            <a:r>
              <a:rPr lang="ru-RU" sz="2400" b="1" dirty="0">
                <a:solidFill>
                  <a:schemeClr val="tx2"/>
                </a:solidFill>
                <a:latin typeface="Monotype Corsiva" pitchFamily="66" charset="0"/>
              </a:rPr>
              <a:t>деятельность по образцу, алгоритму</a:t>
            </a:r>
            <a:endParaRPr lang="ru-RU" sz="2400" b="1" dirty="0">
              <a:latin typeface="Monotype Corsiva" pitchFamily="66" charset="0"/>
            </a:endParaRP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685800" y="5257800"/>
            <a:ext cx="3886200" cy="923330"/>
          </a:xfrm>
          <a:prstGeom prst="rect">
            <a:avLst/>
          </a:prstGeom>
          <a:noFill/>
          <a:ln w="762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Восприятие новой информации через наблюдение и слушание, (беседа, рассказ, лекция и др.)</a:t>
            </a: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4800600" y="5257800"/>
            <a:ext cx="4114800" cy="923330"/>
          </a:xfrm>
          <a:prstGeom prst="rect">
            <a:avLst/>
          </a:prstGeom>
          <a:noFill/>
          <a:ln w="7620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Построение гипотез относительно способа разрешения проблемных ситуаций</a:t>
            </a:r>
          </a:p>
        </p:txBody>
      </p:sp>
      <p:sp>
        <p:nvSpPr>
          <p:cNvPr id="9226" name="AutoShape 10"/>
          <p:cNvSpPr>
            <a:spLocks noChangeArrowheads="1"/>
          </p:cNvSpPr>
          <p:nvPr/>
        </p:nvSpPr>
        <p:spPr bwMode="gray">
          <a:xfrm flipV="1">
            <a:off x="4191000" y="1752600"/>
            <a:ext cx="4953000" cy="152400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7" name="Rectangle 11"/>
          <p:cNvSpPr>
            <a:spLocks noChangeArrowheads="1"/>
          </p:cNvSpPr>
          <p:nvPr/>
        </p:nvSpPr>
        <p:spPr bwMode="gray">
          <a:xfrm>
            <a:off x="762000" y="304800"/>
            <a:ext cx="79359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800" b="1">
                <a:solidFill>
                  <a:srgbClr val="000000"/>
                </a:solidFill>
                <a:latin typeface="Arkhive" pitchFamily="34" charset="0"/>
              </a:rPr>
              <a:t>Характеристика </a:t>
            </a:r>
            <a:br>
              <a:rPr lang="ru-RU" sz="3800" b="1">
                <a:solidFill>
                  <a:srgbClr val="000000"/>
                </a:solidFill>
                <a:latin typeface="Arkhive" pitchFamily="34" charset="0"/>
              </a:rPr>
            </a:br>
            <a:r>
              <a:rPr lang="ru-RU" sz="3800" b="1">
                <a:solidFill>
                  <a:srgbClr val="000000"/>
                </a:solidFill>
                <a:latin typeface="Arkhive" pitchFamily="34" charset="0"/>
              </a:rPr>
              <a:t>образовательных моделей</a:t>
            </a:r>
          </a:p>
        </p:txBody>
      </p:sp>
      <p:sp>
        <p:nvSpPr>
          <p:cNvPr id="9228" name="Rectangle 12"/>
          <p:cNvSpPr>
            <a:spLocks noChangeArrowheads="1"/>
          </p:cNvSpPr>
          <p:nvPr/>
        </p:nvSpPr>
        <p:spPr bwMode="auto">
          <a:xfrm>
            <a:off x="1676400" y="1600200"/>
            <a:ext cx="21923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400" b="1">
                <a:latin typeface="Arbat-Bold" pitchFamily="2" charset="0"/>
              </a:rPr>
              <a:t>«Знаниевая» </a:t>
            </a:r>
          </a:p>
          <a:p>
            <a:pPr algn="ctr"/>
            <a:r>
              <a:rPr lang="ru-RU" sz="2400" b="1">
                <a:latin typeface="Arbat-Bold" pitchFamily="2" charset="0"/>
              </a:rPr>
              <a:t>педагогика </a:t>
            </a:r>
          </a:p>
        </p:txBody>
      </p:sp>
      <p:sp>
        <p:nvSpPr>
          <p:cNvPr id="9229" name="Rectangle 13"/>
          <p:cNvSpPr>
            <a:spLocks noChangeArrowheads="1"/>
          </p:cNvSpPr>
          <p:nvPr/>
        </p:nvSpPr>
        <p:spPr bwMode="auto">
          <a:xfrm>
            <a:off x="4648200" y="1676400"/>
            <a:ext cx="3886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>
                <a:latin typeface="Arbat-Bold" pitchFamily="2" charset="0"/>
              </a:rPr>
              <a:t>«Компетентностная» </a:t>
            </a:r>
          </a:p>
          <a:p>
            <a:pPr algn="ctr"/>
            <a:r>
              <a:rPr lang="ru-RU" sz="2400" b="1">
                <a:latin typeface="Arbat-Bold" pitchFamily="2" charset="0"/>
              </a:rPr>
              <a:t>педагогика</a:t>
            </a:r>
          </a:p>
        </p:txBody>
      </p:sp>
      <p:sp>
        <p:nvSpPr>
          <p:cNvPr id="9230" name="AutoShape 14"/>
          <p:cNvSpPr>
            <a:spLocks noChangeArrowheads="1"/>
          </p:cNvSpPr>
          <p:nvPr/>
        </p:nvSpPr>
        <p:spPr bwMode="gray">
          <a:xfrm flipV="1">
            <a:off x="-304800" y="1676400"/>
            <a:ext cx="6096000" cy="160020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220072" y="3429000"/>
            <a:ext cx="311014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onotype Corsiva" pitchFamily="66" charset="0"/>
              </a:rPr>
              <a:t>Способы усвоения: </a:t>
            </a:r>
            <a:endParaRPr lang="ru-RU" sz="2400" b="1" cap="none" spc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Monotype Corsiva" pitchFamily="66" charset="0"/>
            </a:endParaRPr>
          </a:p>
          <a:p>
            <a:pPr algn="ctr"/>
            <a:r>
              <a:rPr lang="ru-RU" sz="2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onotype Corsiva" pitchFamily="66" charset="0"/>
              </a:rPr>
              <a:t>мыслительная </a:t>
            </a:r>
          </a:p>
          <a:p>
            <a:pPr algn="ctr"/>
            <a:r>
              <a:rPr lang="ru-RU" sz="2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onotype Corsiva" pitchFamily="66" charset="0"/>
              </a:rPr>
              <a:t>деятельность</a:t>
            </a:r>
            <a:r>
              <a:rPr lang="ru-RU" sz="24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onotype Corsiva" pitchFamily="66" charset="0"/>
              </a:rPr>
              <a:t>, рефлексия</a:t>
            </a:r>
            <a:endParaRPr lang="ru-RU" sz="2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15" name="Picture 4" descr="Картинки по запросу картинки ФГОС  начальная школ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115616" cy="620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  <p:bldP spid="9224" grpId="0" animBg="1"/>
      <p:bldP spid="922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58" name="AutoShape 18"/>
          <p:cNvSpPr>
            <a:spLocks noChangeArrowheads="1"/>
          </p:cNvSpPr>
          <p:nvPr/>
        </p:nvSpPr>
        <p:spPr bwMode="auto">
          <a:xfrm>
            <a:off x="4953000" y="3048000"/>
            <a:ext cx="3581400" cy="1524000"/>
          </a:xfrm>
          <a:prstGeom prst="downArrowCallout">
            <a:avLst>
              <a:gd name="adj1" fmla="val 58750"/>
              <a:gd name="adj2" fmla="val 58750"/>
              <a:gd name="adj3" fmla="val 16667"/>
              <a:gd name="adj4" fmla="val 66667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57" name="AutoShape 17"/>
          <p:cNvSpPr>
            <a:spLocks noChangeArrowheads="1"/>
          </p:cNvSpPr>
          <p:nvPr/>
        </p:nvSpPr>
        <p:spPr bwMode="auto">
          <a:xfrm>
            <a:off x="609600" y="2971800"/>
            <a:ext cx="3581400" cy="1524000"/>
          </a:xfrm>
          <a:prstGeom prst="downArrowCallout">
            <a:avLst>
              <a:gd name="adj1" fmla="val 58750"/>
              <a:gd name="adj2" fmla="val 58750"/>
              <a:gd name="adj3" fmla="val 16667"/>
              <a:gd name="adj4" fmla="val 66667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838200" y="3048000"/>
            <a:ext cx="33528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>
                <a:solidFill>
                  <a:srgbClr val="002060"/>
                </a:solidFill>
                <a:latin typeface="Monotype Corsiva" pitchFamily="66" charset="0"/>
              </a:rPr>
              <a:t>Соотнесение новых представлений с системой ранее освоенных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5105400" y="3200400"/>
            <a:ext cx="3352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Проверка гипотез, открытие нового знания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685800" y="4953000"/>
            <a:ext cx="3352800" cy="830997"/>
          </a:xfrm>
          <a:prstGeom prst="rect">
            <a:avLst/>
          </a:prstGeom>
          <a:noFill/>
          <a:ln w="762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 понятий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4953000" y="4800600"/>
            <a:ext cx="3657600" cy="1938992"/>
          </a:xfrm>
          <a:prstGeom prst="rect">
            <a:avLst/>
          </a:prstGeom>
          <a:noFill/>
          <a:ln w="7620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Субъективное открытие закона, явления, закономерности; способа познания и механизма приобретения новых знаний о действительности</a:t>
            </a:r>
          </a:p>
        </p:txBody>
      </p:sp>
      <p:sp>
        <p:nvSpPr>
          <p:cNvPr id="10252" name="AutoShape 12"/>
          <p:cNvSpPr>
            <a:spLocks noChangeArrowheads="1"/>
          </p:cNvSpPr>
          <p:nvPr/>
        </p:nvSpPr>
        <p:spPr bwMode="gray">
          <a:xfrm flipV="1">
            <a:off x="4191000" y="1524000"/>
            <a:ext cx="4953000" cy="152400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53" name="Rectangle 13"/>
          <p:cNvSpPr>
            <a:spLocks noChangeArrowheads="1"/>
          </p:cNvSpPr>
          <p:nvPr/>
        </p:nvSpPr>
        <p:spPr bwMode="gray">
          <a:xfrm>
            <a:off x="903288" y="198438"/>
            <a:ext cx="79359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800" b="1">
                <a:solidFill>
                  <a:srgbClr val="000000"/>
                </a:solidFill>
                <a:latin typeface="Arkhive" pitchFamily="34" charset="0"/>
              </a:rPr>
              <a:t>Характеристика </a:t>
            </a:r>
            <a:br>
              <a:rPr lang="ru-RU" sz="3800" b="1">
                <a:solidFill>
                  <a:srgbClr val="000000"/>
                </a:solidFill>
                <a:latin typeface="Arkhive" pitchFamily="34" charset="0"/>
              </a:rPr>
            </a:br>
            <a:r>
              <a:rPr lang="ru-RU" sz="3800" b="1">
                <a:solidFill>
                  <a:srgbClr val="000000"/>
                </a:solidFill>
                <a:latin typeface="Arkhive" pitchFamily="34" charset="0"/>
              </a:rPr>
              <a:t>образовательных моделей</a:t>
            </a:r>
          </a:p>
        </p:txBody>
      </p:sp>
      <p:sp>
        <p:nvSpPr>
          <p:cNvPr id="10254" name="AutoShape 14"/>
          <p:cNvSpPr>
            <a:spLocks noChangeArrowheads="1"/>
          </p:cNvSpPr>
          <p:nvPr/>
        </p:nvSpPr>
        <p:spPr bwMode="gray">
          <a:xfrm flipV="1">
            <a:off x="-533400" y="1371600"/>
            <a:ext cx="6096000" cy="160020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55" name="Rectangle 15"/>
          <p:cNvSpPr>
            <a:spLocks noChangeArrowheads="1"/>
          </p:cNvSpPr>
          <p:nvPr/>
        </p:nvSpPr>
        <p:spPr bwMode="auto">
          <a:xfrm>
            <a:off x="1404938" y="1543050"/>
            <a:ext cx="219233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400" b="1">
                <a:latin typeface="Arbat-Bold" pitchFamily="2" charset="0"/>
              </a:rPr>
              <a:t>«Знаниевая» </a:t>
            </a:r>
          </a:p>
          <a:p>
            <a:pPr algn="ctr"/>
            <a:r>
              <a:rPr lang="ru-RU" sz="2400" b="1">
                <a:latin typeface="Arbat-Bold" pitchFamily="2" charset="0"/>
              </a:rPr>
              <a:t>педагогика </a:t>
            </a:r>
          </a:p>
        </p:txBody>
      </p:sp>
      <p:sp>
        <p:nvSpPr>
          <p:cNvPr id="10256" name="Rectangle 16"/>
          <p:cNvSpPr>
            <a:spLocks noChangeArrowheads="1"/>
          </p:cNvSpPr>
          <p:nvPr/>
        </p:nvSpPr>
        <p:spPr bwMode="auto">
          <a:xfrm>
            <a:off x="4953000" y="1524000"/>
            <a:ext cx="3886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>
                <a:latin typeface="Arbat-Bold" pitchFamily="2" charset="0"/>
              </a:rPr>
              <a:t>«Компетентностная» </a:t>
            </a:r>
          </a:p>
          <a:p>
            <a:pPr algn="ctr"/>
            <a:r>
              <a:rPr lang="ru-RU" sz="2400" b="1">
                <a:latin typeface="Arbat-Bold" pitchFamily="2" charset="0"/>
              </a:rPr>
              <a:t>педагогика</a:t>
            </a:r>
          </a:p>
        </p:txBody>
      </p:sp>
      <p:pic>
        <p:nvPicPr>
          <p:cNvPr id="16" name="Picture 4" descr="Картинки по запросу картинки ФГОС  начальная школ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115616" cy="620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3" grpId="0"/>
      <p:bldP spid="10246" grpId="0" animBg="1"/>
      <p:bldP spid="1024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478</TotalTime>
  <Words>897</Words>
  <Application>Microsoft Office PowerPoint</Application>
  <PresentationFormat>Экран (4:3)</PresentationFormat>
  <Paragraphs>286</Paragraphs>
  <Slides>23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Муниципальное бюджетное общеобразовательное учреждение средняя школа №16 г. Павлово Нижегородской области</vt:lpstr>
      <vt:lpstr>     Что значит «современный»?  </vt:lpstr>
      <vt:lpstr>  Современный урок </vt:lpstr>
      <vt:lpstr>       « Урок – это зеркало общей и  педагогической              культуры учителя,  мерило его интеллектуального богатства, показатель его кругозора, эрудиции» Сухомлинский В.А.   </vt:lpstr>
      <vt:lpstr>Слайд 5</vt:lpstr>
      <vt:lpstr>Модели современного урока</vt:lpstr>
      <vt:lpstr>Характеристика  образовательных моделей</vt:lpstr>
      <vt:lpstr>Слайд 8</vt:lpstr>
      <vt:lpstr>Слайд 9</vt:lpstr>
      <vt:lpstr>Слайд 10</vt:lpstr>
      <vt:lpstr>Слайд 11</vt:lpstr>
      <vt:lpstr>Слайд 12</vt:lpstr>
      <vt:lpstr>      Учащийся на современном уроке:</vt:lpstr>
      <vt:lpstr>Слайд 14</vt:lpstr>
      <vt:lpstr>Слайд 15</vt:lpstr>
      <vt:lpstr>  </vt:lpstr>
      <vt:lpstr>Слайд 17</vt:lpstr>
      <vt:lpstr>Слайд 18</vt:lpstr>
      <vt:lpstr>Слайд 19</vt:lpstr>
      <vt:lpstr>Слайд 20</vt:lpstr>
      <vt:lpstr>Слайд 21</vt:lpstr>
      <vt:lpstr>Слайд 22</vt:lpstr>
      <vt:lpstr>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Эльвира</dc:creator>
  <cp:lastModifiedBy>Эльвира</cp:lastModifiedBy>
  <cp:revision>45</cp:revision>
  <dcterms:created xsi:type="dcterms:W3CDTF">2018-01-29T17:42:27Z</dcterms:created>
  <dcterms:modified xsi:type="dcterms:W3CDTF">2018-01-31T20:17:59Z</dcterms:modified>
</cp:coreProperties>
</file>