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71" r:id="rId3"/>
    <p:sldId id="259" r:id="rId4"/>
    <p:sldId id="261" r:id="rId5"/>
    <p:sldId id="270" r:id="rId6"/>
    <p:sldId id="262" r:id="rId7"/>
    <p:sldId id="265" r:id="rId8"/>
    <p:sldId id="266" r:id="rId9"/>
    <p:sldId id="272" r:id="rId10"/>
    <p:sldId id="27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92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FFF39D"/>
                </a:solidFill>
              </a:rPr>
              <a:pPr/>
              <a:t>24.11.2017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B4B8BB4-DFF5-4813-BC84-F8C0B3C92C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1EE924E-ECC2-4D40-BD11-E940955C1448}" type="datetimeFigureOut">
              <a:rPr lang="ru-RU" smtClean="0">
                <a:solidFill>
                  <a:srgbClr val="575F6D"/>
                </a:solidFill>
              </a:rPr>
              <a:pPr/>
              <a:t>24.11.2017</a:t>
            </a:fld>
            <a:endParaRPr lang="ru-RU">
              <a:solidFill>
                <a:srgbClr val="575F6D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44" y="2285992"/>
            <a:ext cx="95012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C00000"/>
                </a:solidFill>
              </a:rPr>
              <a:t>   </a:t>
            </a:r>
            <a:r>
              <a:rPr lang="en-US" sz="4400" i="1" dirty="0" smtClean="0">
                <a:solidFill>
                  <a:srgbClr val="C0000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Образовательная программа</a:t>
            </a:r>
            <a:endParaRPr lang="en-US" sz="4400" b="1" dirty="0" smtClean="0">
              <a:solidFill>
                <a:srgbClr val="002060"/>
              </a:solidFill>
            </a:endParaRPr>
          </a:p>
          <a:p>
            <a:r>
              <a:rPr lang="ru-RU" sz="4400" i="1" dirty="0" smtClean="0">
                <a:solidFill>
                  <a:srgbClr val="C00000"/>
                </a:solidFill>
              </a:rPr>
              <a:t>       </a:t>
            </a:r>
            <a:r>
              <a:rPr lang="en-US" sz="3200" i="1" dirty="0" smtClean="0"/>
              <a:t>“</a:t>
            </a:r>
            <a:r>
              <a:rPr lang="ru-RU" sz="3200" b="1" dirty="0" smtClean="0">
                <a:latin typeface="+mj-lt"/>
              </a:rPr>
              <a:t>Тестирование   как  обучающее </a:t>
            </a:r>
          </a:p>
          <a:p>
            <a:r>
              <a:rPr lang="ru-RU" sz="3200" b="1" dirty="0" smtClean="0">
                <a:latin typeface="+mj-lt"/>
              </a:rPr>
              <a:t>    и контролирующее средство обучения</a:t>
            </a:r>
            <a:r>
              <a:rPr lang="en-US" sz="3200" b="1" dirty="0" smtClean="0">
                <a:latin typeface="+mj-lt"/>
              </a:rPr>
              <a:t>”</a:t>
            </a:r>
            <a:endParaRPr lang="ru-RU" sz="3200" b="1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МИНИСТЕРСТВО ОБРАЗОВАНИЯ И НАУКИ РОССИЙСКОЙ ФЕДЕРАЦИИ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ОБРАЗОВАТЕЛЬНОЕ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УЧРЕЖДЕНИЕ ВЫСШЕГО ОБРАЗОВАНИЯ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«РОССИЙСКИЙ ГОСУДАРСТВЕННЫЙ ПЕДАГОГИЧЕСКИЙ УНИВЕРСИТЕТ им. А. И. ГЕРЦЕНА»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ФИЛОЛОГИЧЕСКИЙ ФАКУЛЬТЕТ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928669"/>
            <a:ext cx="1302867" cy="128588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Прямоугольник 7"/>
          <p:cNvSpPr/>
          <p:nvPr/>
        </p:nvSpPr>
        <p:spPr>
          <a:xfrm>
            <a:off x="5786446" y="5357826"/>
            <a:ext cx="2714644" cy="951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eaLnBrk="0" fontAlgn="base" hangingPunct="0">
              <a:lnSpc>
                <a:spcPts val="108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                       Составила</a:t>
            </a:r>
            <a:r>
              <a:rPr lang="en-US" sz="13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студентка  2 курса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магистратуры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 очной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формы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обучения, ТФО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Агапитова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Дарья Алексеевна</a:t>
            </a: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 lvl="0" indent="450850" algn="ctr" eaLnBrk="0" fontAlgn="base" hangingPunct="0">
              <a:lnSpc>
                <a:spcPts val="8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28992" y="6143644"/>
            <a:ext cx="2428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Санкт-Петербург</a:t>
            </a:r>
          </a:p>
          <a:p>
            <a:r>
              <a:rPr lang="ru-RU" sz="1600" dirty="0" smtClean="0"/>
              <a:t> </a:t>
            </a:r>
            <a:r>
              <a:rPr lang="ru-RU" sz="1600" dirty="0" smtClean="0"/>
              <a:t>              2017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1382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001056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Вопросы  к зачету</a:t>
            </a:r>
            <a:endParaRPr lang="ru-RU" sz="2400" dirty="0" smtClean="0"/>
          </a:p>
          <a:p>
            <a:r>
              <a:rPr lang="ru-RU" sz="2000" dirty="0" smtClean="0"/>
              <a:t>1. Сравните традиционные и новые средства оценки результатов обучения. Опишите их достоинства и недостатки.</a:t>
            </a:r>
          </a:p>
          <a:p>
            <a:r>
              <a:rPr lang="ru-RU" sz="2000" dirty="0" smtClean="0"/>
              <a:t>2. Расскажите историю возникновения тестирования в России.</a:t>
            </a:r>
          </a:p>
          <a:p>
            <a:r>
              <a:rPr lang="ru-RU" sz="2000" dirty="0" smtClean="0"/>
              <a:t>3. Назовите функции контроля в современном учебном процессе.</a:t>
            </a:r>
          </a:p>
          <a:p>
            <a:r>
              <a:rPr lang="ru-RU" sz="2000" dirty="0" smtClean="0"/>
              <a:t>4. Назовите традиционные формы контроля. Укажите их достоинства и недостатки.</a:t>
            </a:r>
          </a:p>
          <a:p>
            <a:r>
              <a:rPr lang="ru-RU" sz="2000" dirty="0" smtClean="0"/>
              <a:t>5. Расскажите о видах тестов.</a:t>
            </a:r>
          </a:p>
          <a:p>
            <a:r>
              <a:rPr lang="ru-RU" sz="2000" dirty="0" smtClean="0"/>
              <a:t>6. Опишите виды педагогического контроля (текущий, тематический, рубежный, итоговый контроль).</a:t>
            </a:r>
          </a:p>
          <a:p>
            <a:r>
              <a:rPr lang="ru-RU" sz="2000" dirty="0" smtClean="0"/>
              <a:t>7. Назовите основные виды заданий в тестовой форме.</a:t>
            </a:r>
          </a:p>
          <a:p>
            <a:r>
              <a:rPr lang="ru-RU" sz="2000" dirty="0" smtClean="0"/>
              <a:t>8. Как определяются цели тестов?</a:t>
            </a:r>
          </a:p>
          <a:p>
            <a:r>
              <a:rPr lang="ru-RU" sz="2000" dirty="0" smtClean="0"/>
              <a:t>9. На какие принципы необходимо опираться при отборе содержания тестового задания?</a:t>
            </a:r>
          </a:p>
          <a:p>
            <a:r>
              <a:rPr lang="ru-RU" sz="2000" dirty="0" smtClean="0"/>
              <a:t>10. Назовите основные этапы разработки  теста.</a:t>
            </a:r>
          </a:p>
          <a:p>
            <a:r>
              <a:rPr lang="ru-RU" sz="2000" dirty="0" smtClean="0"/>
              <a:t>11. Расскажите о структуре тестового задания.</a:t>
            </a:r>
          </a:p>
          <a:p>
            <a:r>
              <a:rPr lang="ru-RU" sz="2000" dirty="0" smtClean="0"/>
              <a:t>12. Охарактеризуйте методические особенности разработки тестовых заданий.</a:t>
            </a:r>
          </a:p>
          <a:p>
            <a:r>
              <a:rPr lang="ru-RU" sz="2000" dirty="0" smtClean="0"/>
              <a:t>13. Какие современные средства контроля выделяются в учебном процессе?</a:t>
            </a:r>
          </a:p>
          <a:p>
            <a:endParaRPr lang="ru-RU" sz="20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223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Предполагаемое учебно-методическое обеспечение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46"/>
            <a:ext cx="78581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 Аванесов B.C. Композиция тестовых заданий. Учебная книга. 3 изд.. Доп. М.: Центр тестирования, 2002г. -240 с.</a:t>
            </a:r>
          </a:p>
          <a:p>
            <a:pPr marL="342900" indent="-342900"/>
            <a:r>
              <a:rPr lang="ru-RU" dirty="0" smtClean="0"/>
              <a:t>2. Ефремова Н.Ф. Современные тестовые технологии в образовании: Учеб.</a:t>
            </a:r>
          </a:p>
          <a:p>
            <a:pPr marL="342900" indent="-342900"/>
            <a:r>
              <a:rPr lang="ru-RU" dirty="0" smtClean="0"/>
              <a:t> пособие. — М.: Логос, 2003. </a:t>
            </a:r>
          </a:p>
          <a:p>
            <a:pPr marL="342900" indent="-342900"/>
            <a:r>
              <a:rPr lang="ru-RU" dirty="0" smtClean="0"/>
              <a:t>3. Ефремова Н. Ф. Тестовый контроль в образовании: Университетская</a:t>
            </a:r>
          </a:p>
          <a:p>
            <a:pPr marL="342900" indent="-342900"/>
            <a:r>
              <a:rPr lang="ru-RU" dirty="0" smtClean="0"/>
              <a:t> книга, Логос; Москва; 2007</a:t>
            </a:r>
          </a:p>
          <a:p>
            <a:pPr marL="342900" indent="-342900"/>
            <a:r>
              <a:rPr lang="ru-RU" dirty="0" smtClean="0"/>
              <a:t>4. </a:t>
            </a:r>
            <a:r>
              <a:rPr lang="ru-RU" dirty="0" err="1" smtClean="0"/>
              <a:t>Кадневский</a:t>
            </a:r>
            <a:r>
              <a:rPr lang="ru-RU" dirty="0" smtClean="0"/>
              <a:t> В. М. История тестов. –</a:t>
            </a:r>
            <a:r>
              <a:rPr lang="ru-RU" dirty="0" err="1" smtClean="0"/>
              <a:t>М.,Народное</a:t>
            </a:r>
            <a:r>
              <a:rPr lang="ru-RU" dirty="0" smtClean="0"/>
              <a:t> образование, 2004. - 464 с.</a:t>
            </a:r>
          </a:p>
          <a:p>
            <a:r>
              <a:rPr lang="ru-RU" dirty="0" smtClean="0"/>
              <a:t>5.  Литература. 6 класс. Учебник для общеобразовательных организаций с приложением  на электронном носителе. В 2 ч. Ч1/ </a:t>
            </a:r>
            <a:r>
              <a:rPr lang="en-US" dirty="0" smtClean="0"/>
              <a:t>[</a:t>
            </a:r>
            <a:r>
              <a:rPr lang="ru-RU" dirty="0" err="1" smtClean="0"/>
              <a:t>В.П.Полухина</a:t>
            </a:r>
            <a:r>
              <a:rPr lang="ru-RU" dirty="0" smtClean="0"/>
              <a:t>, В.Я.Коровина, В.П.Журавлев, В.И.Коровин</a:t>
            </a:r>
            <a:r>
              <a:rPr lang="en-US" dirty="0" smtClean="0"/>
              <a:t>]</a:t>
            </a:r>
            <a:r>
              <a:rPr lang="ru-RU" dirty="0" smtClean="0"/>
              <a:t>; под ред. В.Я.Коровиной.-2-е изд. - М.</a:t>
            </a:r>
            <a:r>
              <a:rPr lang="en-US" dirty="0" smtClean="0"/>
              <a:t>: </a:t>
            </a:r>
            <a:r>
              <a:rPr lang="ru-RU" dirty="0" smtClean="0"/>
              <a:t>Просвещение, 2013.-303 с.</a:t>
            </a:r>
          </a:p>
          <a:p>
            <a:r>
              <a:rPr lang="ru-RU" dirty="0" smtClean="0"/>
              <a:t>6.  Литература. 6 класс. Учебник для общеобразовательных организаций с приложением  на электронном носителе. В 2 ч. Ч2/ </a:t>
            </a:r>
            <a:r>
              <a:rPr lang="en-US" dirty="0" smtClean="0"/>
              <a:t>[</a:t>
            </a:r>
            <a:r>
              <a:rPr lang="ru-RU" dirty="0" err="1" smtClean="0"/>
              <a:t>В.П.Полухина</a:t>
            </a:r>
            <a:r>
              <a:rPr lang="ru-RU" dirty="0" smtClean="0"/>
              <a:t>, В.Я.Коровина, В.П.Журавлев, В.И.Коровин</a:t>
            </a:r>
            <a:r>
              <a:rPr lang="en-US" dirty="0" smtClean="0"/>
              <a:t>]</a:t>
            </a:r>
            <a:r>
              <a:rPr lang="ru-RU" dirty="0" smtClean="0"/>
              <a:t>; под ред. В.Я.Коровиной.-2-е изд. - М.</a:t>
            </a:r>
            <a:r>
              <a:rPr lang="en-US" dirty="0" smtClean="0"/>
              <a:t>: </a:t>
            </a:r>
            <a:r>
              <a:rPr lang="ru-RU" dirty="0" smtClean="0"/>
              <a:t>Просвещение, 2013.-287 с.</a:t>
            </a:r>
          </a:p>
          <a:p>
            <a:r>
              <a:rPr lang="ru-RU" dirty="0" smtClean="0"/>
              <a:t>7. Майоров А.Н. Теория и практика создания тестов для системы образования (Как выбирать, создавать и использовать тесты для целей образования).- М., </a:t>
            </a:r>
            <a:r>
              <a:rPr lang="en-US" dirty="0" smtClean="0"/>
              <a:t>“</a:t>
            </a:r>
            <a:r>
              <a:rPr lang="ru-RU" dirty="0" smtClean="0"/>
              <a:t>Интеллект-центр</a:t>
            </a:r>
            <a:r>
              <a:rPr lang="en-US" dirty="0" smtClean="0"/>
              <a:t>”</a:t>
            </a:r>
            <a:r>
              <a:rPr lang="ru-RU" dirty="0" smtClean="0"/>
              <a:t>, 2001. – 296 с.</a:t>
            </a:r>
          </a:p>
          <a:p>
            <a:pPr lvl="0"/>
            <a:r>
              <a:rPr lang="ru-RU" dirty="0" smtClean="0"/>
              <a:t>8. Мельникова М.Б. Теория и практика конструирования педагогических тестов. М., 2002.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88871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6200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Программа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600200"/>
            <a:ext cx="8358246" cy="480060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+mj-lt"/>
              </a:rPr>
              <a:t> - Ступень </a:t>
            </a:r>
            <a:r>
              <a:rPr lang="ru-RU" sz="3200" dirty="0">
                <a:latin typeface="+mj-lt"/>
              </a:rPr>
              <a:t>обучения – </a:t>
            </a:r>
            <a:r>
              <a:rPr lang="ru-RU" sz="3200" dirty="0" smtClean="0">
                <a:latin typeface="+mj-lt"/>
              </a:rPr>
              <a:t>высшее образование</a:t>
            </a:r>
            <a:endParaRPr lang="ru-RU" sz="3200" dirty="0">
              <a:latin typeface="+mj-lt"/>
            </a:endParaRPr>
          </a:p>
          <a:p>
            <a:pPr>
              <a:buNone/>
            </a:pPr>
            <a:r>
              <a:rPr lang="ru-RU" sz="3200" dirty="0" smtClean="0">
                <a:latin typeface="+mj-lt"/>
              </a:rPr>
              <a:t> - Количество часов/кредитов – </a:t>
            </a:r>
            <a:r>
              <a:rPr lang="fr-FR" sz="3200" dirty="0" smtClean="0">
                <a:latin typeface="+mj-lt"/>
              </a:rPr>
              <a:t> 72/2</a:t>
            </a:r>
            <a:r>
              <a:rPr lang="ru-RU" sz="3200" dirty="0" smtClean="0">
                <a:latin typeface="+mj-lt"/>
              </a:rPr>
              <a:t>  (аудиторные   занятия – 36 ч., самостоятельная работа – 36 ч.)</a:t>
            </a:r>
            <a:endParaRPr lang="ru-RU" sz="3200" dirty="0">
              <a:latin typeface="+mj-lt"/>
            </a:endParaRPr>
          </a:p>
          <a:p>
            <a:pPr>
              <a:buNone/>
            </a:pPr>
            <a:r>
              <a:rPr lang="ru-RU" sz="3200" dirty="0" smtClean="0">
                <a:latin typeface="+mj-lt"/>
              </a:rPr>
              <a:t> - Уровень </a:t>
            </a:r>
            <a:r>
              <a:rPr lang="ru-RU" sz="3200" dirty="0">
                <a:latin typeface="+mj-lt"/>
              </a:rPr>
              <a:t>– </a:t>
            </a:r>
            <a:r>
              <a:rPr lang="ru-RU" sz="3200" dirty="0" err="1" smtClean="0">
                <a:latin typeface="+mj-lt"/>
              </a:rPr>
              <a:t>бакалавриат</a:t>
            </a:r>
            <a:endParaRPr lang="ru-RU" sz="3200" dirty="0">
              <a:latin typeface="+mj-lt"/>
            </a:endParaRPr>
          </a:p>
          <a:p>
            <a:pPr marL="0" indent="0">
              <a:buNone/>
            </a:pPr>
            <a:endParaRPr lang="ru-RU" sz="3200" dirty="0">
              <a:latin typeface="+mj-lt"/>
            </a:endParaRPr>
          </a:p>
          <a:p>
            <a:pPr>
              <a:buNone/>
            </a:pP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826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62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002060"/>
                </a:solidFill>
              </a:rPr>
              <a:t>Пояснительная записка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629925"/>
            <a:ext cx="814393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</a:t>
            </a:r>
          </a:p>
          <a:p>
            <a:r>
              <a:rPr lang="ru-RU" sz="2400" dirty="0" smtClean="0"/>
              <a:t>    Изменения, произошедшие в содержании современного образования за последнее десятилетие, где акцент с предметных знаний, умений, навыков как основной цели обучения сделан на формирование </a:t>
            </a:r>
            <a:r>
              <a:rPr lang="ru-RU" sz="2400" dirty="0" err="1" smtClean="0"/>
              <a:t>общеучебных</a:t>
            </a:r>
            <a:r>
              <a:rPr lang="ru-RU" sz="2400" dirty="0" smtClean="0"/>
              <a:t> умений, на развитие самостоятельности учебных действий, влекут за собой и изменение системы оценивания. </a:t>
            </a:r>
          </a:p>
          <a:p>
            <a:r>
              <a:rPr lang="ru-RU" sz="2400" dirty="0" smtClean="0"/>
              <a:t>     Среди основных направлений и задач модернизации педагогического образования выделяется задача его научного и методического обеспечения, а именно, разработка согласованных требований к содержанию и качеству психолого-педагогической и предметной подготовки будущих учителей с учетом специфики, уровней и ступеней педагогического образования и подготовка педагогов к использованию новых средств измерения качества обучения.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20689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785818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Цели образовательной программы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571612"/>
            <a:ext cx="81439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Познакомить студентов с современными средствами оценки результатов обучения, методологическими и теоретическими основами тестового контроля.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r>
              <a:rPr lang="ru-RU" sz="3200" dirty="0" smtClean="0"/>
              <a:t>   Развить умение составления и оценивания результатов тестовых заданий по литературе.  </a:t>
            </a:r>
          </a:p>
          <a:p>
            <a:r>
              <a:rPr lang="ru-RU" sz="3200" dirty="0" smtClean="0"/>
              <a:t>   Объяснить, что правильно составленный тест может быть не только средством оценки, но и средством обучения. </a:t>
            </a:r>
          </a:p>
          <a:p>
            <a:r>
              <a:rPr lang="ru-RU" sz="3200" dirty="0" smtClean="0"/>
              <a:t> 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461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0"/>
            <a:ext cx="7148538" cy="1131910"/>
          </a:xfrm>
        </p:spPr>
        <p:txBody>
          <a:bodyPr/>
          <a:lstStyle/>
          <a:p>
            <a:r>
              <a:rPr lang="ru-RU" sz="4100" b="1" dirty="0" smtClean="0">
                <a:solidFill>
                  <a:srgbClr val="002060"/>
                </a:solidFill>
              </a:rPr>
              <a:t>     Ожидаемые результаты</a:t>
            </a:r>
            <a:endParaRPr lang="ru-RU" sz="41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142984"/>
            <a:ext cx="828680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</a:t>
            </a:r>
            <a:r>
              <a:rPr lang="ru-RU" sz="2200" dirty="0" smtClean="0"/>
              <a:t>Студент,  изучивший дисциплину,  </a:t>
            </a:r>
            <a:r>
              <a:rPr lang="ru-RU" sz="2200" u="sng" dirty="0" smtClean="0"/>
              <a:t>должен знать</a:t>
            </a:r>
            <a:r>
              <a:rPr lang="en-US" sz="2200" u="sng" dirty="0" smtClean="0"/>
              <a:t>:</a:t>
            </a:r>
          </a:p>
          <a:p>
            <a:pPr lvl="0">
              <a:buFontTx/>
              <a:buChar char="-"/>
            </a:pPr>
            <a:r>
              <a:rPr lang="ru-RU" sz="2200" dirty="0" smtClean="0"/>
              <a:t> историю и современное состояние системы тестирования в России и за рубежом;</a:t>
            </a:r>
          </a:p>
          <a:p>
            <a:pPr lvl="0"/>
            <a:r>
              <a:rPr lang="ru-RU" sz="2200" dirty="0" smtClean="0"/>
              <a:t>- традиционные и современные подходы к оценке учебных достижений;</a:t>
            </a:r>
            <a:endParaRPr lang="en-US" sz="2200" dirty="0" smtClean="0"/>
          </a:p>
          <a:p>
            <a:pPr lvl="0">
              <a:buFontTx/>
              <a:buChar char="-"/>
            </a:pPr>
            <a:r>
              <a:rPr lang="ru-RU" sz="2200" dirty="0" smtClean="0"/>
              <a:t> особенности тестовых технологий, виды и типы тестовых заданий</a:t>
            </a:r>
            <a:r>
              <a:rPr lang="en-US" sz="2200" dirty="0" smtClean="0"/>
              <a:t>;</a:t>
            </a:r>
          </a:p>
          <a:p>
            <a:pPr lvl="0">
              <a:buFontTx/>
              <a:buChar char="-"/>
            </a:pPr>
            <a:r>
              <a:rPr lang="ru-RU" sz="2200" dirty="0" smtClean="0"/>
              <a:t> различные  методы  оценивания  результатов  тестирования;</a:t>
            </a:r>
          </a:p>
          <a:p>
            <a:pPr lvl="0"/>
            <a:r>
              <a:rPr lang="ru-RU" sz="2200" u="sng" dirty="0" smtClean="0"/>
              <a:t>  уметь</a:t>
            </a:r>
            <a:r>
              <a:rPr lang="en-US" sz="2200" u="sng" dirty="0" smtClean="0"/>
              <a:t>:</a:t>
            </a:r>
          </a:p>
          <a:p>
            <a:pPr>
              <a:buFontTx/>
              <a:buChar char="-"/>
            </a:pPr>
            <a:r>
              <a:rPr lang="en-US" sz="2200" dirty="0" smtClean="0"/>
              <a:t> </a:t>
            </a:r>
            <a:r>
              <a:rPr lang="ru-RU" sz="2200" dirty="0" smtClean="0"/>
              <a:t>использовать на практике тесты разных видов;</a:t>
            </a:r>
            <a:endParaRPr lang="en-US" sz="2200" dirty="0" smtClean="0"/>
          </a:p>
          <a:p>
            <a:pPr lvl="0">
              <a:buFontTx/>
              <a:buChar char="-"/>
            </a:pPr>
            <a:r>
              <a:rPr lang="ru-RU" sz="2200" dirty="0" smtClean="0"/>
              <a:t> проводить тестирование и анализировать полученные данные в рамках классической и современной теории создания тестов;</a:t>
            </a:r>
          </a:p>
          <a:p>
            <a:pPr lvl="0">
              <a:buFontTx/>
              <a:buChar char="-"/>
            </a:pPr>
            <a:r>
              <a:rPr lang="ru-RU" sz="2400" dirty="0" smtClean="0"/>
              <a:t> различать, подбирать и составлять различные виды тестовых заданий, в соответствии с поставленными целями;</a:t>
            </a:r>
            <a:endParaRPr lang="ru-RU" sz="2200" dirty="0" smtClean="0"/>
          </a:p>
          <a:p>
            <a:r>
              <a:rPr lang="ru-RU" sz="2200" u="sng" dirty="0" smtClean="0"/>
              <a:t>владеть:</a:t>
            </a:r>
          </a:p>
          <a:p>
            <a:pPr lvl="0">
              <a:buFontTx/>
              <a:buChar char="-"/>
            </a:pPr>
            <a:r>
              <a:rPr lang="ru-RU" sz="2200" dirty="0" smtClean="0"/>
              <a:t>методами разработки заданий в </a:t>
            </a:r>
            <a:r>
              <a:rPr lang="ru-RU" sz="2200" smtClean="0"/>
              <a:t>тестовой форме</a:t>
            </a:r>
            <a:r>
              <a:rPr lang="en-US" sz="2200" smtClean="0"/>
              <a:t>.</a:t>
            </a:r>
            <a:endParaRPr lang="ru-RU" sz="2200" dirty="0" smtClean="0"/>
          </a:p>
          <a:p>
            <a:r>
              <a:rPr lang="ru-RU" sz="2200" dirty="0" smtClean="0"/>
              <a:t>  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34769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142900"/>
            <a:ext cx="7620000" cy="1143000"/>
          </a:xfrm>
        </p:spPr>
        <p:txBody>
          <a:bodyPr/>
          <a:lstStyle/>
          <a:p>
            <a:pPr algn="ctr"/>
            <a:r>
              <a:rPr lang="ru-RU" sz="4100" b="1" dirty="0" smtClean="0">
                <a:solidFill>
                  <a:srgbClr val="002060"/>
                </a:solidFill>
              </a:rPr>
              <a:t>Краткое описание программы</a:t>
            </a:r>
            <a:endParaRPr lang="ru-RU" sz="41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84296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В данной образовательной программе раскрывается исторический аспект развития средств оценки, фиксируется внимание на новейших поисках и перспективах развития различных методик оценивания результатов обучения и контроля качества образования.  </a:t>
            </a:r>
          </a:p>
          <a:p>
            <a:r>
              <a:rPr lang="ru-RU" sz="2400" dirty="0" smtClean="0"/>
              <a:t>  </a:t>
            </a:r>
            <a:r>
              <a:rPr lang="fr-FR" sz="2400" dirty="0" smtClean="0"/>
              <a:t>   </a:t>
            </a:r>
            <a:r>
              <a:rPr lang="ru-RU" sz="2400" dirty="0" smtClean="0"/>
              <a:t> Программа</a:t>
            </a:r>
            <a:r>
              <a:rPr lang="fr-FR" sz="2400" dirty="0" smtClean="0"/>
              <a:t> </a:t>
            </a:r>
            <a:r>
              <a:rPr lang="ru-RU" sz="2400" dirty="0" smtClean="0"/>
              <a:t> </a:t>
            </a:r>
            <a:r>
              <a:rPr lang="en-US" sz="2400" dirty="0" smtClean="0"/>
              <a:t>“</a:t>
            </a:r>
            <a:r>
              <a:rPr lang="ru-RU" sz="2400" dirty="0" smtClean="0"/>
              <a:t>Тестирование   как  обучающее и контролирующее средство обучения</a:t>
            </a:r>
            <a:r>
              <a:rPr lang="en-US" sz="2400" dirty="0" smtClean="0"/>
              <a:t>”</a:t>
            </a:r>
            <a:r>
              <a:rPr lang="ru-RU" sz="2400" dirty="0" smtClean="0"/>
              <a:t> реализуется в процессе чтения лекций,  организации самостоятельной работы студентов, групповых, индивидуальных консультаций, собеседований в связи с подготовкой к зачету, написанием рефератов.</a:t>
            </a:r>
            <a:endParaRPr lang="fr-FR" sz="2400" dirty="0" smtClean="0"/>
          </a:p>
          <a:p>
            <a:r>
              <a:rPr lang="fr-FR" sz="2400" dirty="0" smtClean="0"/>
              <a:t>     </a:t>
            </a:r>
            <a:r>
              <a:rPr lang="ru-RU" sz="2400" dirty="0" smtClean="0"/>
              <a:t> Завершающим этапом практической работы студентов является составление тестовых заданий по литературе, их апробация и статистическая обработка.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22187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Актуальность внедрения образовательной программы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142984"/>
            <a:ext cx="8358246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2100" dirty="0" smtClean="0"/>
              <a:t>Незнание возможностей тестовых технологий, без которых нельзя сейчас ни объективно проверить знания, ни создать современную контрольно-обучающую программу, ни наладить другие современные формы организации учебного процесса, а также невнимание к обучающим возможностям заданий в тестовой форме стало одной из причин, которая послужила основой  для разработки данной образовательной программы.</a:t>
            </a:r>
          </a:p>
          <a:p>
            <a:r>
              <a:rPr lang="ru-RU" sz="2100" dirty="0" smtClean="0"/>
              <a:t>      Современное положение в сфере тестового контроля осложняется тем, что у подавляющего большинства преподавателей  нет специальной подготовки по методике разработки и применения  тестов. За последние годы напечатан  целый ряд сборников с тестовыми заданиями. Однако ощущается явный дефицит таких руководств практического характера, которые помогли бы учителю научиться "искусству тестирования". Каждый учитель должен не только уметь пользоваться различными сборниками тестовых заданий для контроля и диагностики успешности обучения учеников, но и сам уметь  составлять эти тестовые задания.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8223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620000" cy="1143000"/>
          </a:xfrm>
        </p:spPr>
        <p:txBody>
          <a:bodyPr>
            <a:noAutofit/>
          </a:bodyPr>
          <a:lstStyle/>
          <a:p>
            <a:pPr algn="ctr"/>
            <a:r>
              <a:rPr lang="x-none" sz="3600" b="1">
                <a:solidFill>
                  <a:srgbClr val="002060"/>
                </a:solidFill>
              </a:rPr>
              <a:t>Основные </a:t>
            </a:r>
            <a:r>
              <a:rPr lang="ru-RU" sz="3600" b="1" dirty="0" smtClean="0">
                <a:solidFill>
                  <a:srgbClr val="002060"/>
                </a:solidFill>
              </a:rPr>
              <a:t>формы проверки качества освоения образовательной программы</a:t>
            </a:r>
            <a:r>
              <a:rPr lang="ru-RU" sz="3600" b="1" i="1" dirty="0">
                <a:solidFill>
                  <a:srgbClr val="002060"/>
                </a:solidFill>
              </a:rPr>
              <a:t/>
            </a:r>
            <a:br>
              <a:rPr lang="ru-RU" sz="3600" b="1" i="1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428868"/>
            <a:ext cx="785818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dirty="0" smtClean="0"/>
              <a:t> Написание реферата по предложенным</a:t>
            </a:r>
          </a:p>
          <a:p>
            <a:r>
              <a:rPr lang="ru-RU" sz="3200" dirty="0" smtClean="0"/>
              <a:t>   темам</a:t>
            </a:r>
            <a:r>
              <a:rPr lang="en-US" sz="3200" dirty="0" smtClean="0"/>
              <a:t>;</a:t>
            </a:r>
          </a:p>
          <a:p>
            <a:pPr>
              <a:buFontTx/>
              <a:buChar char="-"/>
            </a:pPr>
            <a:r>
              <a:rPr lang="ru-RU" sz="3200" dirty="0" smtClean="0"/>
              <a:t> Зачет</a:t>
            </a:r>
            <a:r>
              <a:rPr lang="en-US" sz="3200" dirty="0" smtClean="0"/>
              <a:t>;</a:t>
            </a: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 Составление тестов по литературе.</a:t>
            </a:r>
            <a:endParaRPr lang="en-US" sz="3200" dirty="0" smtClean="0"/>
          </a:p>
          <a:p>
            <a:pPr>
              <a:buFontTx/>
              <a:buChar char="-"/>
            </a:pPr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89257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71480"/>
            <a:ext cx="742955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3200" dirty="0" smtClean="0">
                <a:solidFill>
                  <a:srgbClr val="002060"/>
                </a:solidFill>
              </a:rPr>
              <a:t>Темы рефератов</a:t>
            </a:r>
          </a:p>
          <a:p>
            <a:endParaRPr lang="en-US" sz="2400" dirty="0" smtClean="0"/>
          </a:p>
          <a:p>
            <a:r>
              <a:rPr lang="ru-RU" sz="2400" dirty="0" smtClean="0"/>
              <a:t>1. История развития тестирования в России.</a:t>
            </a:r>
          </a:p>
          <a:p>
            <a:r>
              <a:rPr lang="ru-RU" sz="2400" dirty="0" smtClean="0"/>
              <a:t>2. Основные подходы к оценке качества подготовки и способы их реализации.</a:t>
            </a:r>
          </a:p>
          <a:p>
            <a:r>
              <a:rPr lang="en-US" sz="2400" dirty="0" smtClean="0"/>
              <a:t>3</a:t>
            </a:r>
            <a:r>
              <a:rPr lang="ru-RU" sz="2400" dirty="0" smtClean="0"/>
              <a:t>. Современные тенденции в оценивании школьных достижений.</a:t>
            </a:r>
          </a:p>
          <a:p>
            <a:r>
              <a:rPr lang="en-US" sz="2400" dirty="0" smtClean="0"/>
              <a:t>4</a:t>
            </a:r>
            <a:r>
              <a:rPr lang="ru-RU" sz="2400" dirty="0" smtClean="0"/>
              <a:t>. Виды контроля в учебном процессе.</a:t>
            </a:r>
          </a:p>
          <a:p>
            <a:r>
              <a:rPr lang="en-US" sz="2400" dirty="0" smtClean="0"/>
              <a:t>5</a:t>
            </a:r>
            <a:r>
              <a:rPr lang="ru-RU" sz="2400" dirty="0" smtClean="0"/>
              <a:t>. Функции оценки в современном учебном процессе.</a:t>
            </a:r>
          </a:p>
          <a:p>
            <a:r>
              <a:rPr lang="en-US" sz="2400" dirty="0" smtClean="0"/>
              <a:t>6</a:t>
            </a:r>
            <a:r>
              <a:rPr lang="ru-RU" sz="2400" dirty="0" smtClean="0"/>
              <a:t>. Критерии отбора содержания для составления тестовых заданий.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fr-FR" sz="2400" dirty="0" smtClean="0"/>
              <a:t>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223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495</TotalTime>
  <Words>990</Words>
  <Application>Microsoft Office PowerPoint</Application>
  <PresentationFormat>Экран (4:3)</PresentationFormat>
  <Paragraphs>92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Соседство</vt:lpstr>
      <vt:lpstr>Слайд 1</vt:lpstr>
      <vt:lpstr>Программа</vt:lpstr>
      <vt:lpstr>  Пояснительная записка  </vt:lpstr>
      <vt:lpstr>Цели образовательной программы </vt:lpstr>
      <vt:lpstr>     Ожидаемые результаты</vt:lpstr>
      <vt:lpstr>Краткое описание программы</vt:lpstr>
      <vt:lpstr>Актуальность внедрения образовательной программы </vt:lpstr>
      <vt:lpstr>Основные формы проверки качества освоения образовательной программы </vt:lpstr>
      <vt:lpstr>Слайд 9</vt:lpstr>
      <vt:lpstr>Слайд 10</vt:lpstr>
      <vt:lpstr>Предполагаемое учебно-методическое обеспечение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программы</dc:title>
  <dc:creator>user</dc:creator>
  <cp:lastModifiedBy>Windows User</cp:lastModifiedBy>
  <cp:revision>76</cp:revision>
  <dcterms:created xsi:type="dcterms:W3CDTF">2015-10-01T12:18:26Z</dcterms:created>
  <dcterms:modified xsi:type="dcterms:W3CDTF">2017-11-23T21:28:27Z</dcterms:modified>
</cp:coreProperties>
</file>