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2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41024-7199-47DF-AEBE-CA6606ABE0DC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F6429-39E8-4227-8943-3EC0F406C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5DA28-4753-4920-9DA7-A8986F49A9B0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840E8-D568-4574-B5CC-36E4C571D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FE07C-4DF9-4D48-8126-775F855A65A9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7BF71-E9E2-4849-9013-8CAA94697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727A1-7209-496D-A2EE-E995713CAD30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BBEC0-321E-4780-B163-54482A135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AD932-5342-47E5-97D6-AFD4C3B4F032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42139-A110-442F-B5DA-ABBAA4910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0E002-4CEC-465C-A5B6-3F0683508580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0133C-3265-48A1-81DE-A4F0A7A15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643B6-5B98-4A39-A7B6-7A91ED72B182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676B1-17C5-43DC-A91C-1B0B5F814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F3BE9-316B-496F-A7CF-E767B86968AF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D7515-79CC-4E3C-8F6E-0F3FEBC07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E3E0F-D6FB-4FEC-8469-85F8CE24CE5E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42718-53A0-4BC4-99C1-5B4B48EF1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9768B-7847-4246-9973-EDA7F493AAE9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6EB1C-E2D5-4905-A181-773C772D1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61112-9BEA-43FE-9ACC-630441197E58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88A87-C381-44BA-9121-13DD91F7E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0A254-958D-4C92-8513-78000A7E2001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C4B18-CFB5-4521-8846-364FA5A66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 cstate="screen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2589A7-8A3C-4CF4-9134-51C5D43E7B1E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383CFD-8E75-4D26-98CD-534C323DC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85000"/>
                  <a:lumOff val="1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>
            <a:off x="179512" y="188640"/>
            <a:ext cx="8784976" cy="666936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38" name="Рисунок 12" descr="13.4.png"/>
          <p:cNvPicPr>
            <a:picLocks noChangeAspect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79388" y="188913"/>
            <a:ext cx="44767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Рисунок 13" descr="13.4.png"/>
          <p:cNvPicPr>
            <a:picLocks noChangeAspect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4500563" y="188913"/>
            <a:ext cx="447516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jazzchants.net/" TargetMode="External"/><Relationship Id="rId2" Type="http://schemas.openxmlformats.org/officeDocument/2006/relationships/hyperlink" Target="http://www.newmillenniumenglish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openclass.ru/node/111672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115616" y="2276872"/>
            <a:ext cx="7165477" cy="3780979"/>
            <a:chOff x="1115616" y="2132856"/>
            <a:chExt cx="7165477" cy="484565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13293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6000" b="1" dirty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55776" y="5085185"/>
              <a:ext cx="4716016" cy="1893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Семиход Виктория Александровна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</a:t>
              </a: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английского языка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МАОУ СОШ № 50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Г. Калининград</a:t>
              </a:r>
              <a:endPara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2015</a:t>
              </a:r>
              <a:endParaRPr lang="ru-RU" dirty="0">
                <a:latin typeface="+mn-lt"/>
                <a:cs typeface="+mn-cs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500034" y="1857365"/>
            <a:ext cx="8286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                           Тема урока:</a:t>
            </a:r>
            <a:br>
              <a:rPr lang="ru-RU" sz="3200" i="1" dirty="0" smtClean="0"/>
            </a:br>
            <a:r>
              <a:rPr lang="ru-RU" sz="3200" i="1" dirty="0" smtClean="0"/>
              <a:t>                           </a:t>
            </a:r>
            <a:r>
              <a:rPr lang="ru-RU" sz="3200" i="1" u="sng" dirty="0" smtClean="0"/>
              <a:t>ПОДАРКИ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               Предмет: </a:t>
            </a:r>
            <a:r>
              <a:rPr lang="ru-RU" sz="3200" i="1" u="sng" dirty="0" smtClean="0"/>
              <a:t>английский язык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                             </a:t>
            </a:r>
            <a:r>
              <a:rPr lang="ru-RU" sz="3200" i="1" u="sng" dirty="0" smtClean="0"/>
              <a:t>6 класс</a:t>
            </a:r>
            <a:endParaRPr lang="ru-RU" sz="3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643174" y="1500174"/>
            <a:ext cx="4886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Мультимедийная</a:t>
            </a:r>
            <a:r>
              <a:rPr lang="ru-RU" dirty="0" smtClean="0"/>
              <a:t> разработка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714488"/>
            <a:ext cx="4500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i="1" u="sng" dirty="0" smtClean="0"/>
              <a:t>Фотографии с урока:</a:t>
            </a:r>
          </a:p>
        </p:txBody>
      </p:sp>
      <p:pic>
        <p:nvPicPr>
          <p:cNvPr id="3" name="Рисунок 2" descr="P100027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20969739">
            <a:off x="792980" y="2382960"/>
            <a:ext cx="3667718" cy="2750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P10002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20557">
            <a:off x="4854898" y="1441859"/>
            <a:ext cx="3571900" cy="26789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4179098"/>
            <a:ext cx="3248340" cy="2436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357429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рабочее место учителя (компьютер, проектор, экран);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музыкальный центр;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классная доска;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наглядное пособия (таблица: местоимения);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рабочее место ученика;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раздаточный материал (</a:t>
            </a:r>
            <a:r>
              <a:rPr lang="ru-RU" dirty="0" err="1" smtClean="0"/>
              <a:t>чант</a:t>
            </a:r>
            <a:r>
              <a:rPr lang="ru-RU" dirty="0" smtClean="0"/>
              <a:t> «</a:t>
            </a:r>
            <a:r>
              <a:rPr lang="en-US" dirty="0" smtClean="0"/>
              <a:t>Selfish</a:t>
            </a:r>
            <a:r>
              <a:rPr lang="ru-RU" dirty="0" smtClean="0"/>
              <a:t>»</a:t>
            </a:r>
            <a:r>
              <a:rPr lang="en-US" dirty="0" smtClean="0"/>
              <a:t> </a:t>
            </a:r>
            <a:r>
              <a:rPr lang="ru-RU" dirty="0" smtClean="0"/>
              <a:t>с пропущенными словами);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раздаточный материал (карточки с изображением 1 фунта стерлингов для оценивания учащихся);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учебно-методический комплекс «</a:t>
            </a:r>
            <a:r>
              <a:rPr lang="en-US" dirty="0" smtClean="0"/>
              <a:t>New </a:t>
            </a:r>
            <a:r>
              <a:rPr lang="en-US" dirty="0" err="1" smtClean="0"/>
              <a:t>Millenium</a:t>
            </a:r>
            <a:r>
              <a:rPr lang="en-US" dirty="0" smtClean="0"/>
              <a:t> English - 6</a:t>
            </a:r>
            <a:r>
              <a:rPr lang="ru-RU" dirty="0" smtClean="0"/>
              <a:t>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1857364"/>
            <a:ext cx="9236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 smtClean="0"/>
              <a:t>Оборудование и </a:t>
            </a:r>
            <a:r>
              <a:rPr lang="ru-RU" sz="2400" i="1" u="sng" dirty="0" err="1" smtClean="0"/>
              <a:t>учебно</a:t>
            </a:r>
            <a:r>
              <a:rPr lang="ru-RU" sz="2400" i="1" u="sng" dirty="0" smtClean="0"/>
              <a:t> – методические материалы:</a:t>
            </a:r>
            <a:endParaRPr lang="ru-RU" sz="24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428868"/>
            <a:ext cx="650084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Spratt M., </a:t>
            </a:r>
            <a:r>
              <a:rPr lang="en-US" dirty="0" err="1" smtClean="0"/>
              <a:t>Pulverness</a:t>
            </a:r>
            <a:r>
              <a:rPr lang="en-US" dirty="0" smtClean="0"/>
              <a:t> A., Williams M. The TKT Course. – Cambridge University Press, 2011. – 256c.</a:t>
            </a:r>
          </a:p>
          <a:p>
            <a:pPr marL="514350" indent="-514350">
              <a:buAutoNum type="arabicPeriod"/>
            </a:pPr>
            <a:r>
              <a:rPr lang="ru-RU" dirty="0" err="1" smtClean="0"/>
              <a:t>Деревянко</a:t>
            </a:r>
            <a:r>
              <a:rPr lang="ru-RU" dirty="0" smtClean="0"/>
              <a:t> Н.Н. и др. Английский язык нового тысячелетия 6. Книга для учителя. – Обнинск: Титул, 2011. – 192с.</a:t>
            </a:r>
          </a:p>
          <a:p>
            <a:pPr marL="514350" indent="-514350">
              <a:buAutoNum type="arabicPeriod"/>
            </a:pPr>
            <a:r>
              <a:rPr lang="en-US" dirty="0" smtClean="0"/>
              <a:t>Graham C. Jazz chants. – Oxford University Press, 1979. – 80c.</a:t>
            </a:r>
          </a:p>
          <a:p>
            <a:pPr marL="514350" indent="-514350">
              <a:buAutoNum type="arabicPeriod"/>
            </a:pPr>
            <a:r>
              <a:rPr lang="en-US" dirty="0" smtClean="0">
                <a:hlinkClick r:id="rId2"/>
              </a:rPr>
              <a:t>http://www.newmillenniumenglish.ru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>
                <a:hlinkClick r:id="rId3"/>
              </a:rPr>
              <a:t>http://jazzchants.net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en-US" dirty="0" smtClean="0">
                <a:hlinkClick r:id="rId4"/>
              </a:rPr>
              <a:t>http://www.openclass.ru/</a:t>
            </a:r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643174" y="1714488"/>
            <a:ext cx="4228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 smtClean="0"/>
              <a:t>Источники информации:</a:t>
            </a:r>
            <a:endParaRPr lang="ru-RU" sz="24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357429"/>
            <a:ext cx="6500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u="sng" dirty="0" smtClean="0"/>
              <a:t>Оценка за коммуникацию: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за каждый правильный ответ во время урока учащийся получает карточку с изображением 1 фунта стерлингов;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за наличие 5 или 4 карточек по окончании урока учащийся получает 5 и 4 соответственно;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оценка 3 и 2 не выставляется.</a:t>
            </a:r>
          </a:p>
          <a:p>
            <a:pPr marL="0" indent="0">
              <a:buNone/>
            </a:pPr>
            <a:r>
              <a:rPr lang="ru-RU" u="sng" dirty="0" smtClean="0"/>
              <a:t>Оценка за аудирование: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на 2-м этапе урока: за три правильных ответа – отлично;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на 6-м этапе урока: 18 – 20 правильных ответов – отлично, 13 – 17 – хорошо, 9 – 12 – удовлетворительно;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оценка 2 не выставляется.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57290" y="1785926"/>
            <a:ext cx="6485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 smtClean="0"/>
              <a:t>Критерии оценивания учащихся:</a:t>
            </a:r>
            <a:endParaRPr lang="ru-RU" sz="24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936480">
            <a:off x="738879" y="2446492"/>
            <a:ext cx="2515776" cy="2327092"/>
          </a:xfrm>
          <a:prstGeom prst="rect">
            <a:avLst/>
          </a:prstGeom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87365">
            <a:off x="5812717" y="2335030"/>
            <a:ext cx="2277395" cy="25014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4214818"/>
            <a:ext cx="2497537" cy="19887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86116" y="1928802"/>
            <a:ext cx="2944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 smtClean="0"/>
              <a:t>Материалы к уроку:</a:t>
            </a:r>
            <a:endParaRPr lang="ru-RU" sz="24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143116"/>
            <a:ext cx="42862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u="sng" dirty="0" smtClean="0"/>
              <a:t>Спасибо </a:t>
            </a:r>
            <a:br>
              <a:rPr lang="ru-RU" sz="3600" i="1" u="sng" dirty="0" smtClean="0"/>
            </a:br>
            <a:r>
              <a:rPr lang="ru-RU" sz="3600" i="1" u="sng" dirty="0" smtClean="0"/>
              <a:t>за внимание и работу, </a:t>
            </a:r>
          </a:p>
          <a:p>
            <a:r>
              <a:rPr lang="ru-RU" sz="3600" i="1" u="sng" dirty="0" smtClean="0"/>
              <a:t>коллеги!</a:t>
            </a:r>
            <a:endParaRPr lang="ru-RU" sz="36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785927"/>
            <a:ext cx="6000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</a:t>
            </a:r>
            <a:r>
              <a:rPr lang="ru-RU" i="1" u="sng" dirty="0" smtClean="0"/>
              <a:t>Содержание </a:t>
            </a:r>
            <a:r>
              <a:rPr lang="ru-RU" i="1" u="sng" dirty="0" err="1" smtClean="0"/>
              <a:t>мультимедийной</a:t>
            </a:r>
            <a:r>
              <a:rPr lang="ru-RU" i="1" u="sng" dirty="0" smtClean="0"/>
              <a:t> разработки:</a:t>
            </a:r>
            <a:endParaRPr lang="ru-RU" i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285992"/>
            <a:ext cx="778674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i="1" dirty="0" smtClean="0"/>
              <a:t>Место урока в изучаемой теме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Цели урока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Задачи урока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Взаимосвязь целей данного урока с целями других уроков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Планируемые результаты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Тип урока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Структура урока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Оборудование и учебно-методические материалы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Источники информации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Критерии оценивания учащихся</a:t>
            </a:r>
            <a:endParaRPr lang="en-US" i="1" dirty="0" smtClean="0"/>
          </a:p>
          <a:p>
            <a:pPr marL="514350" indent="-514350">
              <a:buAutoNum type="arabicPeriod"/>
            </a:pPr>
            <a:r>
              <a:rPr lang="ru-RU" i="1" dirty="0" smtClean="0"/>
              <a:t>Материалы к уроку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1785926"/>
            <a:ext cx="3723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u="sng" dirty="0" smtClean="0"/>
              <a:t>Место урока в изучаемой теме:</a:t>
            </a:r>
            <a:endParaRPr lang="ru-RU" i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357430"/>
            <a:ext cx="857256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Segoe Script" panose="020B0504020000000003" pitchFamily="34" charset="0"/>
              </a:rPr>
              <a:t>Тема 5 «Рождество и Новый год» (9 уроков)</a:t>
            </a:r>
          </a:p>
          <a:p>
            <a:pPr marL="0" indent="0">
              <a:buNone/>
            </a:pPr>
            <a:r>
              <a:rPr lang="ru-RU" i="1" dirty="0" smtClean="0"/>
              <a:t>Урок 1  Рождественские традиции.</a:t>
            </a:r>
          </a:p>
          <a:p>
            <a:pPr marL="0" indent="0">
              <a:buNone/>
            </a:pPr>
            <a:r>
              <a:rPr lang="ru-RU" i="1" dirty="0" smtClean="0"/>
              <a:t>Урок 2. Поздравляю.</a:t>
            </a:r>
          </a:p>
          <a:p>
            <a:pPr marL="0" indent="0">
              <a:buNone/>
            </a:pPr>
            <a:r>
              <a:rPr lang="ru-RU" i="1" dirty="0" smtClean="0"/>
              <a:t>Урок 3. </a:t>
            </a:r>
            <a:r>
              <a:rPr lang="ru-RU" b="1" i="1" dirty="0" smtClean="0"/>
              <a:t>Подарки.</a:t>
            </a:r>
          </a:p>
          <a:p>
            <a:r>
              <a:rPr lang="ru-RU" i="1" dirty="0" smtClean="0"/>
              <a:t>Урок 4. Обещаю, что…</a:t>
            </a:r>
          </a:p>
          <a:p>
            <a:pPr marL="0" indent="0">
              <a:buNone/>
            </a:pPr>
            <a:r>
              <a:rPr lang="ru-RU" i="1" dirty="0" smtClean="0"/>
              <a:t> Урок 5. Вкуснятина!</a:t>
            </a:r>
          </a:p>
          <a:p>
            <a:pPr marL="0" indent="0">
              <a:buNone/>
            </a:pPr>
            <a:r>
              <a:rPr lang="ru-RU" i="1" dirty="0" smtClean="0"/>
              <a:t>Урок 6. Счастливого Рождества!</a:t>
            </a:r>
          </a:p>
          <a:p>
            <a:pPr marL="0" indent="0">
              <a:buNone/>
            </a:pPr>
            <a:r>
              <a:rPr lang="ru-RU" i="1" dirty="0" smtClean="0"/>
              <a:t>Урок 7. Самопроверка усвоения изученного материала.</a:t>
            </a:r>
          </a:p>
          <a:p>
            <a:pPr marL="0" indent="0">
              <a:buNone/>
            </a:pPr>
            <a:r>
              <a:rPr lang="ru-RU" i="1" dirty="0" smtClean="0"/>
              <a:t>Урок 8. Проектная работа «Рождественский вечер»</a:t>
            </a:r>
          </a:p>
          <a:p>
            <a:pPr marL="0" indent="0">
              <a:buNone/>
            </a:pPr>
            <a:r>
              <a:rPr lang="ru-RU" i="1" dirty="0" smtClean="0"/>
              <a:t>Урок 9. Контрольная работа по письму.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214554"/>
            <a:ext cx="63579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Segoe Script" panose="020B0504020000000003" pitchFamily="34" charset="0"/>
              </a:rPr>
              <a:t>Образовательная: </a:t>
            </a:r>
            <a:r>
              <a:rPr lang="ru-RU" i="1" dirty="0" smtClean="0"/>
              <a:t>Сформировать умения учащихся говорить о том, что у них есть, используя притяжательные местоимения.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Segoe Script" panose="020B0504020000000003" pitchFamily="34" charset="0"/>
              </a:rPr>
              <a:t>Развивающая: </a:t>
            </a:r>
            <a:r>
              <a:rPr lang="ru-RU" i="1" dirty="0" smtClean="0"/>
              <a:t>Развить способность учащихся размышлять о значении рождественских подарков.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Segoe Script" panose="020B0504020000000003" pitchFamily="34" charset="0"/>
              </a:rPr>
              <a:t>Воспитывающая: </a:t>
            </a:r>
            <a:r>
              <a:rPr lang="ru-RU" i="1" dirty="0" smtClean="0"/>
              <a:t>Воспитать умение благодарить за подарки и дарить их.  </a:t>
            </a:r>
            <a:endParaRPr lang="ru-RU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643306" y="1714488"/>
            <a:ext cx="147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u="sng" dirty="0" smtClean="0"/>
              <a:t>Цели урока:</a:t>
            </a:r>
            <a:endParaRPr lang="ru-RU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428869"/>
            <a:ext cx="635796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>
                <a:latin typeface="Segoe Script" panose="020B0504020000000003" pitchFamily="34" charset="0"/>
              </a:rPr>
              <a:t>1. </a:t>
            </a:r>
            <a:r>
              <a:rPr lang="ru-RU" i="1" dirty="0" smtClean="0"/>
              <a:t>Отрабатывать навыки аудирования с         пониманием существенных деталей.</a:t>
            </a:r>
          </a:p>
          <a:p>
            <a:pPr marL="0" indent="0">
              <a:buNone/>
            </a:pPr>
            <a:r>
              <a:rPr lang="en-US" dirty="0" smtClean="0">
                <a:latin typeface="Segoe Script" panose="020B0504020000000003" pitchFamily="34" charset="0"/>
              </a:rPr>
              <a:t>2. </a:t>
            </a:r>
            <a:r>
              <a:rPr lang="ru-RU" i="1" dirty="0" smtClean="0"/>
              <a:t>Отрабатывать навыки чтения с пониманием существенных деталей.</a:t>
            </a:r>
          </a:p>
          <a:p>
            <a:pPr marL="0" indent="0">
              <a:buNone/>
            </a:pPr>
            <a:r>
              <a:rPr lang="en-US" dirty="0" smtClean="0">
                <a:latin typeface="Segoe Script" panose="020B0504020000000003" pitchFamily="34" charset="0"/>
              </a:rPr>
              <a:t>3</a:t>
            </a:r>
            <a:r>
              <a:rPr lang="ru-RU" dirty="0" smtClean="0">
                <a:latin typeface="Segoe Script" panose="020B0504020000000003" pitchFamily="34" charset="0"/>
              </a:rPr>
              <a:t>. </a:t>
            </a:r>
            <a:r>
              <a:rPr lang="ru-RU" i="1" dirty="0" smtClean="0"/>
              <a:t>Отрабатывать навыки диалогической речи о подарках.</a:t>
            </a:r>
          </a:p>
          <a:p>
            <a:pPr marL="0" indent="0">
              <a:buNone/>
            </a:pPr>
            <a:r>
              <a:rPr lang="ru-RU" dirty="0" smtClean="0">
                <a:latin typeface="Segoe Script" panose="020B0504020000000003" pitchFamily="34" charset="0"/>
              </a:rPr>
              <a:t>4. </a:t>
            </a:r>
            <a:r>
              <a:rPr lang="ru-RU" i="1" dirty="0" smtClean="0"/>
              <a:t>Познакомить с притяжательными местоимениями второй формы: </a:t>
            </a:r>
            <a:r>
              <a:rPr lang="en-US" i="1" dirty="0" smtClean="0"/>
              <a:t>mine, yours, his, hers, its, ours, theirs</a:t>
            </a:r>
            <a:r>
              <a:rPr lang="ru-RU" i="1" dirty="0" smtClean="0"/>
              <a:t>.</a:t>
            </a:r>
            <a:endParaRPr lang="en-US" i="1" dirty="0" smtClean="0"/>
          </a:p>
          <a:p>
            <a:pPr marL="0" indent="0">
              <a:buNone/>
            </a:pPr>
            <a:r>
              <a:rPr lang="ru-RU" dirty="0" smtClean="0">
                <a:latin typeface="Segoe Script" panose="020B0504020000000003" pitchFamily="34" charset="0"/>
              </a:rPr>
              <a:t>5. </a:t>
            </a:r>
            <a:r>
              <a:rPr lang="ru-RU" i="1" dirty="0" smtClean="0"/>
              <a:t>Закрепить использования лексических единиц по теме раздела.</a:t>
            </a:r>
          </a:p>
          <a:p>
            <a:pPr marL="0" indent="0">
              <a:buNone/>
            </a:pPr>
            <a:r>
              <a:rPr lang="ru-RU" dirty="0" smtClean="0">
                <a:latin typeface="Segoe Script" panose="020B0504020000000003" pitchFamily="34" charset="0"/>
              </a:rPr>
              <a:t>6. </a:t>
            </a:r>
            <a:r>
              <a:rPr lang="ru-RU" i="1" dirty="0" smtClean="0"/>
              <a:t>Ввести новую структуру: </a:t>
            </a:r>
            <a:r>
              <a:rPr lang="en-US" i="1" dirty="0" smtClean="0"/>
              <a:t>Whose is this? It’s mine</a:t>
            </a:r>
            <a:r>
              <a:rPr lang="ru-RU" i="1" dirty="0" smtClean="0"/>
              <a:t>.</a:t>
            </a:r>
            <a:endParaRPr lang="en-US" i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357554" y="1928802"/>
            <a:ext cx="1690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u="sng" dirty="0" smtClean="0"/>
              <a:t>Задачи урока:</a:t>
            </a:r>
            <a:endParaRPr lang="ru-RU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285992"/>
            <a:ext cx="6500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dirty="0" smtClean="0">
                <a:latin typeface="Segoe Script" panose="020B0504020000000003" pitchFamily="34" charset="0"/>
              </a:rPr>
              <a:t>Урок 2. </a:t>
            </a:r>
            <a:r>
              <a:rPr lang="ru-RU" i="1" dirty="0" smtClean="0"/>
              <a:t>Поздравляю.</a:t>
            </a:r>
          </a:p>
          <a:p>
            <a:pPr marL="0" indent="0">
              <a:buNone/>
            </a:pPr>
            <a:r>
              <a:rPr lang="ru-RU" u="sng" dirty="0" smtClean="0">
                <a:latin typeface="Segoe Script" panose="020B0504020000000003" pitchFamily="34" charset="0"/>
              </a:rPr>
              <a:t>Цель:</a:t>
            </a:r>
            <a:r>
              <a:rPr lang="ru-RU" dirty="0" smtClean="0">
                <a:latin typeface="Segoe Script" panose="020B0504020000000003" pitchFamily="34" charset="0"/>
              </a:rPr>
              <a:t> </a:t>
            </a:r>
            <a:r>
              <a:rPr lang="ru-RU" i="1" dirty="0" smtClean="0"/>
              <a:t>Сформировать навык написания неофициальных писем.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Урок 3. </a:t>
            </a:r>
            <a:r>
              <a:rPr lang="ru-RU" i="1" dirty="0" smtClean="0">
                <a:solidFill>
                  <a:srgbClr val="FF0000"/>
                </a:solidFill>
              </a:rPr>
              <a:t>Подарки.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Цель:</a:t>
            </a:r>
            <a:r>
              <a:rPr lang="ru-RU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Сформировать умения учащихся говорить о том, что у них есть, используя притяжательные местоимения.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dirty="0" smtClean="0">
                <a:latin typeface="Segoe Script" panose="020B0504020000000003" pitchFamily="34" charset="0"/>
              </a:rPr>
              <a:t>Урок 4. </a:t>
            </a:r>
            <a:r>
              <a:rPr lang="ru-RU" i="1" dirty="0" smtClean="0"/>
              <a:t>Вкуснятина!</a:t>
            </a:r>
          </a:p>
          <a:p>
            <a:pPr marL="0" indent="0">
              <a:buNone/>
            </a:pPr>
            <a:r>
              <a:rPr lang="ru-RU" u="sng" dirty="0" smtClean="0">
                <a:latin typeface="Segoe Script" panose="020B0504020000000003" pitchFamily="34" charset="0"/>
              </a:rPr>
              <a:t>Цель:</a:t>
            </a:r>
            <a:r>
              <a:rPr lang="ru-RU" dirty="0" smtClean="0">
                <a:latin typeface="Segoe Script" panose="020B0504020000000003" pitchFamily="34" charset="0"/>
              </a:rPr>
              <a:t> </a:t>
            </a:r>
            <a:r>
              <a:rPr lang="ru-RU" i="1" dirty="0" smtClean="0"/>
              <a:t>Сформировать умения говорить о рождественских блюдах.</a:t>
            </a:r>
            <a:endParaRPr lang="ru-RU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714488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/>
              <a:t>Взаимосвязь целей данного урока с целями других уроков:</a:t>
            </a:r>
            <a:endParaRPr lang="ru-RU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500306"/>
            <a:ext cx="8572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u="sng" dirty="0" smtClean="0"/>
              <a:t>знать: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притяжательные местоимения второй формы: </a:t>
            </a:r>
            <a:r>
              <a:rPr lang="en-US" dirty="0" smtClean="0"/>
              <a:t>mine, yours, his, hers, its, ours, theirs</a:t>
            </a:r>
            <a:r>
              <a:rPr lang="ru-RU" dirty="0" smtClean="0"/>
              <a:t>;</a:t>
            </a:r>
          </a:p>
          <a:p>
            <a:r>
              <a:rPr lang="ru-RU" dirty="0" smtClean="0"/>
              <a:t>разговорную структуру: </a:t>
            </a:r>
            <a:r>
              <a:rPr lang="en-US" dirty="0" smtClean="0"/>
              <a:t>Whose is this? It’s mine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u="sng" dirty="0" smtClean="0"/>
              <a:t>уметь:</a:t>
            </a:r>
          </a:p>
          <a:p>
            <a:r>
              <a:rPr lang="ru-RU" dirty="0" smtClean="0"/>
              <a:t>говорить о том, что есть у учащихся, используя притяжательные местоимения;</a:t>
            </a:r>
          </a:p>
          <a:p>
            <a:r>
              <a:rPr lang="ru-RU" dirty="0" smtClean="0"/>
              <a:t>размышлять о значении рождественских подарков;</a:t>
            </a:r>
          </a:p>
          <a:p>
            <a:r>
              <a:rPr lang="ru-RU" dirty="0" smtClean="0"/>
              <a:t>слушать с пониманием существенных деталей;</a:t>
            </a:r>
          </a:p>
          <a:p>
            <a:r>
              <a:rPr lang="ru-RU" dirty="0" smtClean="0"/>
              <a:t>читать с пониманием существенных деталей.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28794" y="1857364"/>
            <a:ext cx="571954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u="sng" dirty="0" smtClean="0"/>
              <a:t>Планируемые результаты</a:t>
            </a:r>
            <a:r>
              <a:rPr lang="ru-RU" i="1" u="sng" dirty="0" smtClean="0"/>
              <a:t>:</a:t>
            </a:r>
          </a:p>
          <a:p>
            <a:r>
              <a:rPr lang="ru-RU" i="1" u="sng" dirty="0" smtClean="0"/>
              <a:t>Учащиеся должны:</a:t>
            </a:r>
            <a:endParaRPr lang="ru-RU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643050"/>
            <a:ext cx="65008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u="sng" dirty="0" smtClean="0">
                <a:latin typeface="Segoe Script" panose="020B0504020000000003" pitchFamily="34" charset="0"/>
              </a:rPr>
              <a:t>Тип урока</a:t>
            </a:r>
          </a:p>
          <a:p>
            <a:pPr marL="0" indent="0" algn="ctr">
              <a:buNone/>
            </a:pPr>
            <a:r>
              <a:rPr lang="ru-RU" dirty="0" smtClean="0">
                <a:latin typeface="Segoe"/>
              </a:rPr>
              <a:t>урок обучения умениям и навыкам</a:t>
            </a:r>
          </a:p>
          <a:p>
            <a:pPr marL="0" indent="0">
              <a:buNone/>
            </a:pPr>
            <a:endParaRPr lang="ru-RU" dirty="0" smtClean="0">
              <a:latin typeface="Segoe"/>
            </a:endParaRPr>
          </a:p>
          <a:p>
            <a:pPr marL="0" indent="0">
              <a:buNone/>
            </a:pPr>
            <a:r>
              <a:rPr lang="ru-RU" u="sng" dirty="0" smtClean="0">
                <a:latin typeface="Segoe Script" panose="020B0504020000000003" pitchFamily="34" charset="0"/>
              </a:rPr>
              <a:t>Методы обучения: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"/>
              </a:rPr>
              <a:t> метод формирования умений и навыков;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"/>
              </a:rPr>
              <a:t> частично-поисковый метод;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"/>
              </a:rPr>
              <a:t> инструктивно-практический метод;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"/>
              </a:rPr>
              <a:t> метод стимулирования и мотивации интереса к учению;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"/>
              </a:rPr>
              <a:t> ролевая игра.</a:t>
            </a:r>
          </a:p>
          <a:p>
            <a:pPr marL="0" indent="0">
              <a:buNone/>
            </a:pPr>
            <a:endParaRPr lang="ru-RU" dirty="0" smtClean="0">
              <a:latin typeface="Segoe"/>
            </a:endParaRPr>
          </a:p>
          <a:p>
            <a:pPr marL="0" indent="0">
              <a:buNone/>
            </a:pPr>
            <a:r>
              <a:rPr lang="ru-RU" u="sng" dirty="0" smtClean="0">
                <a:latin typeface="Segoe Script" panose="020B0504020000000003" pitchFamily="34" charset="0"/>
              </a:rPr>
              <a:t>Формы организации познавательной деятельности: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"/>
              </a:rPr>
              <a:t> индивидуальная;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"/>
              </a:rPr>
              <a:t> фронтальная;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"/>
              </a:rPr>
              <a:t> работа в парах;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"/>
              </a:rPr>
              <a:t> работа в группах.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571744"/>
            <a:ext cx="65722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Организационный момент, языковая разминка. – 5 мин.</a:t>
            </a:r>
          </a:p>
          <a:p>
            <a:pPr marL="514350" indent="-514350">
              <a:buAutoNum type="arabicPeriod"/>
            </a:pPr>
            <a:r>
              <a:rPr lang="ru-RU" dirty="0" smtClean="0"/>
              <a:t>Аудирование с пониманием существенных деталей. – </a:t>
            </a:r>
            <a:r>
              <a:rPr lang="en-US" dirty="0" smtClean="0"/>
              <a:t>8</a:t>
            </a:r>
            <a:r>
              <a:rPr lang="ru-RU" dirty="0" smtClean="0"/>
              <a:t> мин.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Объяснение значения и образования притяжательных местоимений. – </a:t>
            </a:r>
            <a:r>
              <a:rPr lang="en-US" dirty="0" smtClean="0"/>
              <a:t>8</a:t>
            </a:r>
            <a:r>
              <a:rPr lang="ru-RU" dirty="0" smtClean="0"/>
              <a:t> мин.</a:t>
            </a:r>
          </a:p>
          <a:p>
            <a:pPr marL="514350" indent="-514350">
              <a:buAutoNum type="arabicPeriod"/>
            </a:pPr>
            <a:r>
              <a:rPr lang="ru-RU" dirty="0" smtClean="0"/>
              <a:t>Отработка использования притяжательных местоимений. – </a:t>
            </a:r>
            <a:r>
              <a:rPr lang="en-US" dirty="0" smtClean="0"/>
              <a:t>10</a:t>
            </a:r>
            <a:r>
              <a:rPr lang="ru-RU" dirty="0" smtClean="0"/>
              <a:t> мин.</a:t>
            </a:r>
          </a:p>
          <a:p>
            <a:pPr marL="514350" indent="-514350">
              <a:buAutoNum type="arabicPeriod"/>
            </a:pPr>
            <a:r>
              <a:rPr lang="ru-RU" dirty="0" smtClean="0"/>
              <a:t>Аудирование и чтение </a:t>
            </a:r>
            <a:r>
              <a:rPr lang="ru-RU" dirty="0" err="1" smtClean="0"/>
              <a:t>чанта</a:t>
            </a:r>
            <a:r>
              <a:rPr lang="ru-RU" dirty="0" smtClean="0"/>
              <a:t> вслух. – </a:t>
            </a:r>
            <a:r>
              <a:rPr lang="en-US" dirty="0" smtClean="0"/>
              <a:t>9</a:t>
            </a:r>
            <a:r>
              <a:rPr lang="ru-RU" dirty="0" smtClean="0"/>
              <a:t> мин.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Подведение итогов урока, выставление оценок, выдача домашнего задания. – 5 мин.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57422" y="1785926"/>
            <a:ext cx="3725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u="sng" dirty="0" smtClean="0"/>
              <a:t>Структура урока:</a:t>
            </a:r>
            <a:endParaRPr lang="ru-RU" sz="32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778</Words>
  <Application>Microsoft Office PowerPoint</Application>
  <PresentationFormat>Экран (4:3)</PresentationFormat>
  <Paragraphs>112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виктория</cp:lastModifiedBy>
  <cp:revision>7</cp:revision>
  <dcterms:created xsi:type="dcterms:W3CDTF">2013-12-07T07:37:25Z</dcterms:created>
  <dcterms:modified xsi:type="dcterms:W3CDTF">2015-01-14T22:13:47Z</dcterms:modified>
</cp:coreProperties>
</file>