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75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4C"/>
    <a:srgbClr val="EAEAE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16" autoAdjust="0"/>
    <p:restoredTop sz="94660"/>
  </p:normalViewPr>
  <p:slideViewPr>
    <p:cSldViewPr>
      <p:cViewPr>
        <p:scale>
          <a:sx n="70" d="100"/>
          <a:sy n="70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128586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7860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B510D-87B3-48D4-B7E4-8828BEBC17E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004C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004C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004C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004C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4C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class.ru/node/111672" TargetMode="External"/><Relationship Id="rId2" Type="http://schemas.openxmlformats.org/officeDocument/2006/relationships/hyperlink" Target="http://www.newmillenniumenglish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7734672" cy="3528392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</a:rPr>
              <a:t>Тема урока: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Поздравляю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solidFill>
                  <a:schemeClr val="tx1"/>
                </a:solidFill>
              </a:rPr>
              <a:t>Предмет: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английский язык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6 класс</a:t>
            </a:r>
            <a:endParaRPr lang="ru-RU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32656"/>
            <a:ext cx="6400800" cy="10081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Мультимедийная разработка урока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000" dirty="0"/>
              <a:t>Оборудование и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учебно-методические материалы: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r>
              <a:rPr lang="ru-RU" sz="3100" dirty="0" smtClean="0">
                <a:solidFill>
                  <a:schemeClr val="tx1"/>
                </a:solidFill>
              </a:rPr>
              <a:t>рабочее место учителя (компьютер, проектор, экран);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100" dirty="0" smtClean="0">
                <a:solidFill>
                  <a:schemeClr val="tx1"/>
                </a:solidFill>
              </a:rPr>
              <a:t> музыкальный центр;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100" dirty="0" smtClean="0">
                <a:solidFill>
                  <a:schemeClr val="tx1"/>
                </a:solidFill>
              </a:rPr>
              <a:t> классная доска;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100" dirty="0" smtClean="0">
                <a:solidFill>
                  <a:schemeClr val="tx1"/>
                </a:solidFill>
              </a:rPr>
              <a:t> интерактивная доска;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100" dirty="0" smtClean="0">
                <a:solidFill>
                  <a:schemeClr val="tx1"/>
                </a:solidFill>
              </a:rPr>
              <a:t> презентация к данному уроку;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100" dirty="0" smtClean="0">
                <a:solidFill>
                  <a:schemeClr val="tx1"/>
                </a:solidFill>
              </a:rPr>
              <a:t> рабочее место ученика;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100" dirty="0">
                <a:solidFill>
                  <a:schemeClr val="tx1"/>
                </a:solidFill>
              </a:rPr>
              <a:t> </a:t>
            </a:r>
            <a:r>
              <a:rPr lang="ru-RU" sz="3100" dirty="0" smtClean="0">
                <a:solidFill>
                  <a:schemeClr val="tx1"/>
                </a:solidFill>
              </a:rPr>
              <a:t>учебно-методический комплекс «</a:t>
            </a:r>
            <a:r>
              <a:rPr lang="en-US" sz="3100" dirty="0" smtClean="0">
                <a:solidFill>
                  <a:schemeClr val="tx1"/>
                </a:solidFill>
              </a:rPr>
              <a:t>New Millennium English - 6</a:t>
            </a:r>
            <a:r>
              <a:rPr lang="ru-RU" sz="3100" dirty="0" smtClean="0">
                <a:solidFill>
                  <a:schemeClr val="tx1"/>
                </a:solidFill>
              </a:rPr>
              <a:t>».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524295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Источники информации</a:t>
            </a:r>
            <a:r>
              <a:rPr lang="en-US" sz="3200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0100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err="1" smtClean="0">
                <a:solidFill>
                  <a:schemeClr val="tx1"/>
                </a:solidFill>
              </a:rPr>
              <a:t>Деревянко</a:t>
            </a:r>
            <a:r>
              <a:rPr lang="ru-RU" dirty="0" smtClean="0">
                <a:solidFill>
                  <a:schemeClr val="tx1"/>
                </a:solidFill>
              </a:rPr>
              <a:t> Н.Н. и др. Английский язык нового тысячелетия 6. Книга для учителя. – Обнинск: Титул, 2011. – 192с.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dirty="0">
                <a:solidFill>
                  <a:schemeClr val="tx1"/>
                </a:solidFill>
                <a:hlinkClick r:id="rId2"/>
              </a:rPr>
              <a:t>://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www.newmillenniumenglish.ru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tx1"/>
                </a:solidFill>
                <a:hlinkClick r:id="rId3"/>
              </a:rPr>
              <a:t>http</a:t>
            </a:r>
            <a:r>
              <a:rPr lang="en-US" dirty="0">
                <a:solidFill>
                  <a:schemeClr val="tx1"/>
                </a:solidFill>
                <a:hlinkClick r:id="rId3"/>
              </a:rPr>
              <a:t>://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www.openclass.ru/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052945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867" y="116632"/>
            <a:ext cx="8229600" cy="1359024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Критерии </a:t>
            </a:r>
            <a:br>
              <a:rPr lang="ru-RU" sz="3200" dirty="0" smtClean="0"/>
            </a:br>
            <a:r>
              <a:rPr lang="ru-RU" sz="3200" dirty="0" smtClean="0"/>
              <a:t>оценивания </a:t>
            </a:r>
            <a:r>
              <a:rPr lang="ru-RU" sz="3200" dirty="0"/>
              <a:t>учащихся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867" y="1340768"/>
            <a:ext cx="8229600" cy="499715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800" u="sng" dirty="0" smtClean="0">
                <a:solidFill>
                  <a:schemeClr val="bg1"/>
                </a:solidFill>
              </a:rPr>
              <a:t>Оценка за коммуникацию: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800" dirty="0" smtClean="0">
                <a:solidFill>
                  <a:schemeClr val="tx1"/>
                </a:solidFill>
              </a:rPr>
              <a:t>за каждый правильный ответ во время урока учащийся получает </a:t>
            </a:r>
            <a:r>
              <a:rPr lang="en-US" sz="4800" dirty="0" smtClean="0">
                <a:solidFill>
                  <a:schemeClr val="tx1"/>
                </a:solidFill>
              </a:rPr>
              <a:t>1 </a:t>
            </a:r>
            <a:r>
              <a:rPr lang="ru-RU" sz="4800" dirty="0" smtClean="0">
                <a:solidFill>
                  <a:schemeClr val="tx1"/>
                </a:solidFill>
              </a:rPr>
              <a:t>балл;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800" dirty="0">
                <a:solidFill>
                  <a:schemeClr val="tx1"/>
                </a:solidFill>
              </a:rPr>
              <a:t> з</a:t>
            </a:r>
            <a:r>
              <a:rPr lang="ru-RU" sz="4800" dirty="0" smtClean="0">
                <a:solidFill>
                  <a:schemeClr val="tx1"/>
                </a:solidFill>
              </a:rPr>
              <a:t>а наличие 5 или 4 баллов по окончании урока учащийся получает 5 и 4 соответственно;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800" dirty="0">
                <a:solidFill>
                  <a:schemeClr val="tx1"/>
                </a:solidFill>
              </a:rPr>
              <a:t> </a:t>
            </a:r>
            <a:r>
              <a:rPr lang="ru-RU" sz="4800" dirty="0" smtClean="0">
                <a:solidFill>
                  <a:schemeClr val="tx1"/>
                </a:solidFill>
              </a:rPr>
              <a:t>оценка 3 и 2 не выставляется.</a:t>
            </a:r>
          </a:p>
          <a:p>
            <a:pPr marL="0" indent="0">
              <a:buNone/>
            </a:pPr>
            <a:r>
              <a:rPr lang="ru-RU" sz="4800" u="sng" dirty="0" smtClean="0">
                <a:solidFill>
                  <a:schemeClr val="bg1"/>
                </a:solidFill>
              </a:rPr>
              <a:t>Оценка за </a:t>
            </a:r>
            <a:r>
              <a:rPr lang="ru-RU" sz="4800" u="sng" dirty="0" err="1" smtClean="0">
                <a:solidFill>
                  <a:schemeClr val="bg1"/>
                </a:solidFill>
              </a:rPr>
              <a:t>аудирование</a:t>
            </a:r>
            <a:r>
              <a:rPr lang="ru-RU" sz="4800" u="sng" dirty="0" smtClean="0">
                <a:solidFill>
                  <a:schemeClr val="bg1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800" dirty="0"/>
              <a:t> </a:t>
            </a:r>
            <a:r>
              <a:rPr lang="ru-RU" sz="4800" dirty="0" smtClean="0">
                <a:solidFill>
                  <a:schemeClr val="tx1"/>
                </a:solidFill>
              </a:rPr>
              <a:t>на 2-м этапе урока: за три правильных ответа – отлично;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800" dirty="0">
                <a:solidFill>
                  <a:schemeClr val="tx1"/>
                </a:solidFill>
              </a:rPr>
              <a:t> </a:t>
            </a:r>
            <a:r>
              <a:rPr lang="ru-RU" sz="4800" dirty="0" smtClean="0">
                <a:solidFill>
                  <a:schemeClr val="tx1"/>
                </a:solidFill>
              </a:rPr>
              <a:t>на 6-м этапе урока: 18 – 20 правильных ответов – отлично, 13 – 17 – хорошо, 9 – 12 – удовлетворительно;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800" dirty="0">
                <a:solidFill>
                  <a:schemeClr val="tx1"/>
                </a:solidFill>
              </a:rPr>
              <a:t> </a:t>
            </a:r>
            <a:r>
              <a:rPr lang="ru-RU" sz="4800" dirty="0" smtClean="0">
                <a:solidFill>
                  <a:schemeClr val="tx1"/>
                </a:solidFill>
              </a:rPr>
              <a:t>оценка 2 не выставляется.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4807336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к уроку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54687">
            <a:off x="361663" y="1589802"/>
            <a:ext cx="2652936" cy="2453965"/>
          </a:xfrm>
          <a:prstGeom prst="rect">
            <a:avLst/>
          </a:prstGeom>
        </p:spPr>
      </p:pic>
      <p:pic>
        <p:nvPicPr>
          <p:cNvPr id="5" name="Содержимое 4" descr="5f995edd-a67f-59c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6378" y="6000750"/>
            <a:ext cx="95944" cy="125413"/>
          </a:xfrm>
        </p:spPr>
      </p:pic>
      <p:pic>
        <p:nvPicPr>
          <p:cNvPr id="8" name="Рисунок 7" descr="5f995edd-a67f-59c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0482" y="3554696"/>
            <a:ext cx="1925964" cy="2517510"/>
          </a:xfrm>
          <a:prstGeom prst="rect">
            <a:avLst/>
          </a:prstGeom>
        </p:spPr>
      </p:pic>
      <p:pic>
        <p:nvPicPr>
          <p:cNvPr id="9" name="Рисунок 8" descr="114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29306">
            <a:off x="6362274" y="1374112"/>
            <a:ext cx="1933338" cy="26293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68492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151112"/>
          </a:xfrm>
        </p:spPr>
        <p:txBody>
          <a:bodyPr/>
          <a:lstStyle/>
          <a:p>
            <a:r>
              <a:rPr lang="ru-RU" dirty="0" smtClean="0"/>
              <a:t>Спасибо </a:t>
            </a:r>
            <a:br>
              <a:rPr lang="ru-RU" dirty="0" smtClean="0"/>
            </a:br>
            <a:r>
              <a:rPr lang="ru-RU" dirty="0" smtClean="0"/>
              <a:t>за внимание и работу, коллеги!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11761"/>
            <a:ext cx="8229600" cy="353752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			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Segoe Script" panose="020B0504020000000003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		</a:t>
            </a:r>
            <a:r>
              <a:rPr lang="en-US" sz="6600" dirty="0" smtClean="0">
                <a:solidFill>
                  <a:schemeClr val="tx1"/>
                </a:solidFill>
                <a:latin typeface="Segoe Script" panose="020B0504020000000003" pitchFamily="34" charset="0"/>
              </a:rPr>
              <a:t>The End</a:t>
            </a:r>
            <a:endParaRPr lang="ru-RU" sz="6600" dirty="0">
              <a:solidFill>
                <a:schemeClr val="tx1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78176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Содержание мультимедийной разработки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008" y="1340768"/>
            <a:ext cx="8229600" cy="525780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Место урока в изучаемой теме</a:t>
            </a:r>
          </a:p>
          <a:p>
            <a:pPr marL="514350" indent="-514350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Цели урока</a:t>
            </a:r>
          </a:p>
          <a:p>
            <a:pPr marL="514350" indent="-514350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Задачи урока</a:t>
            </a:r>
          </a:p>
          <a:p>
            <a:pPr marL="514350" indent="-514350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Взаимосвязь целей данного урока с целями других уроков</a:t>
            </a:r>
          </a:p>
          <a:p>
            <a:pPr marL="514350" indent="-514350">
              <a:buAutoNum type="arabicPeriod"/>
            </a:pPr>
            <a:r>
              <a:rPr lang="ru-RU" sz="1800" dirty="0">
                <a:solidFill>
                  <a:schemeClr val="tx1"/>
                </a:solidFill>
              </a:rPr>
              <a:t>Планируемые результаты</a:t>
            </a:r>
          </a:p>
          <a:p>
            <a:pPr marL="514350" indent="-514350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Тип урока</a:t>
            </a:r>
          </a:p>
          <a:p>
            <a:pPr marL="514350" indent="-514350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Структура урока</a:t>
            </a:r>
          </a:p>
          <a:p>
            <a:pPr marL="514350" indent="-514350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Оборудование и учебно-методические материалы</a:t>
            </a:r>
          </a:p>
          <a:p>
            <a:pPr marL="514350" indent="-514350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Источники информации</a:t>
            </a:r>
          </a:p>
          <a:p>
            <a:pPr marL="514350" indent="-514350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Критерии оценивания учащихся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ru-RU" sz="1800" dirty="0" smtClean="0">
                <a:solidFill>
                  <a:schemeClr val="tx1"/>
                </a:solidFill>
              </a:rPr>
              <a:t>Материалы к уроку</a:t>
            </a:r>
            <a:endParaRPr lang="ru-RU" sz="1800" dirty="0">
              <a:solidFill>
                <a:schemeClr val="tx1"/>
              </a:solidFill>
            </a:endParaRPr>
          </a:p>
          <a:p>
            <a:pPr marL="514350" indent="-514350">
              <a:buNone/>
            </a:pP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7641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78098"/>
          </a:xfrm>
        </p:spPr>
        <p:txBody>
          <a:bodyPr/>
          <a:lstStyle/>
          <a:p>
            <a:r>
              <a:rPr lang="ru-RU" sz="3200" dirty="0" smtClean="0"/>
              <a:t>Место урока в изучаемой теме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26778"/>
            <a:ext cx="8229600" cy="479938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100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Тема 5 «Рождество и Новый год» (9 уроков)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</a:rPr>
              <a:t>Урок 1. </a:t>
            </a:r>
            <a:r>
              <a:rPr lang="ru-RU" i="1" dirty="0" smtClean="0">
                <a:solidFill>
                  <a:schemeClr val="tx1"/>
                </a:solidFill>
              </a:rPr>
              <a:t>Рождественские традиции.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FFFF00"/>
                </a:solidFill>
              </a:rPr>
              <a:t>Урок 2. Поздравляю.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</a:rPr>
              <a:t>Урок 3.</a:t>
            </a:r>
            <a:r>
              <a:rPr lang="ru-RU" i="1" dirty="0" smtClean="0">
                <a:solidFill>
                  <a:schemeClr val="tx1"/>
                </a:solidFill>
              </a:rPr>
              <a:t> Подарки.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</a:rPr>
              <a:t>Урок 4. </a:t>
            </a:r>
            <a:r>
              <a:rPr lang="ru-RU" i="1" dirty="0" smtClean="0">
                <a:solidFill>
                  <a:schemeClr val="tx1"/>
                </a:solidFill>
              </a:rPr>
              <a:t>Вкуснятина!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</a:rPr>
              <a:t>Урок 5. </a:t>
            </a:r>
            <a:r>
              <a:rPr lang="ru-RU" i="1" dirty="0" smtClean="0">
                <a:solidFill>
                  <a:schemeClr val="tx1"/>
                </a:solidFill>
              </a:rPr>
              <a:t>Обещаю, что…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</a:rPr>
              <a:t>Урок 6. </a:t>
            </a:r>
            <a:r>
              <a:rPr lang="ru-RU" i="1" dirty="0" smtClean="0">
                <a:solidFill>
                  <a:schemeClr val="tx1"/>
                </a:solidFill>
              </a:rPr>
              <a:t>Счастливого Рождества!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</a:rPr>
              <a:t>Урок 7. </a:t>
            </a:r>
            <a:r>
              <a:rPr lang="ru-RU" i="1" dirty="0" smtClean="0">
                <a:solidFill>
                  <a:schemeClr val="tx1"/>
                </a:solidFill>
              </a:rPr>
              <a:t>Самопроверка усвоения изученного материала.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</a:rPr>
              <a:t>Урок 8. </a:t>
            </a:r>
            <a:r>
              <a:rPr lang="ru-RU" i="1" dirty="0" smtClean="0">
                <a:solidFill>
                  <a:schemeClr val="tx1"/>
                </a:solidFill>
              </a:rPr>
              <a:t>Проектная работа «Рождественский вечер»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bg1"/>
                </a:solidFill>
              </a:rPr>
              <a:t>Урок 9. </a:t>
            </a:r>
            <a:r>
              <a:rPr lang="ru-RU" i="1" dirty="0" smtClean="0">
                <a:solidFill>
                  <a:schemeClr val="tx1"/>
                </a:solidFill>
              </a:rPr>
              <a:t>Контрольная работа по письму.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801953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Образовательная: </a:t>
            </a:r>
            <a:r>
              <a:rPr lang="ru-RU" i="1" dirty="0" smtClean="0">
                <a:solidFill>
                  <a:schemeClr val="tx1"/>
                </a:solidFill>
              </a:rPr>
              <a:t>Сформировать умения учащихся писать письма неофициального характера.</a:t>
            </a:r>
          </a:p>
          <a:p>
            <a:r>
              <a:rPr lang="ru-RU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Развивающая: </a:t>
            </a:r>
            <a:r>
              <a:rPr lang="ru-RU" i="1" dirty="0" smtClean="0">
                <a:solidFill>
                  <a:schemeClr val="tx1"/>
                </a:solidFill>
              </a:rPr>
              <a:t>Развить способность писать письма.</a:t>
            </a:r>
          </a:p>
          <a:p>
            <a:r>
              <a:rPr lang="ru-RU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Воспитывающая: </a:t>
            </a:r>
            <a:r>
              <a:rPr lang="ru-RU" i="1" dirty="0" smtClean="0">
                <a:solidFill>
                  <a:schemeClr val="tx1"/>
                </a:solidFill>
              </a:rPr>
              <a:t>Воспитать интерес к культуре страны изучаемого языка.</a:t>
            </a:r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31945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sz="3100" i="1" dirty="0" smtClean="0">
                <a:solidFill>
                  <a:schemeClr val="tx1"/>
                </a:solidFill>
              </a:rPr>
              <a:t>Отрабатывать навыки чтения</a:t>
            </a:r>
          </a:p>
          <a:p>
            <a:pPr marL="514350" indent="-514350">
              <a:buNone/>
            </a:pPr>
            <a:r>
              <a:rPr lang="ru-RU" sz="3100" i="1" dirty="0" smtClean="0">
                <a:solidFill>
                  <a:schemeClr val="tx1"/>
                </a:solidFill>
              </a:rPr>
              <a:t> с пониманием существенных деталей.</a:t>
            </a:r>
          </a:p>
          <a:p>
            <a:pPr marL="0" indent="0">
              <a:buNone/>
            </a:pPr>
            <a:r>
              <a:rPr lang="en-US" sz="3100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2. </a:t>
            </a:r>
            <a:r>
              <a:rPr lang="ru-RU" sz="3100" i="1" dirty="0" smtClean="0">
                <a:solidFill>
                  <a:schemeClr val="tx1"/>
                </a:solidFill>
              </a:rPr>
              <a:t>Отрабатывать навыки чтения с пониманием существенных деталей.</a:t>
            </a:r>
          </a:p>
          <a:p>
            <a:pPr marL="0" indent="0">
              <a:buNone/>
            </a:pPr>
            <a:r>
              <a:rPr lang="en-US" sz="3100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3</a:t>
            </a:r>
            <a:r>
              <a:rPr lang="ru-RU" sz="3100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. </a:t>
            </a:r>
            <a:r>
              <a:rPr lang="ru-RU" sz="3100" i="1" dirty="0" smtClean="0">
                <a:solidFill>
                  <a:schemeClr val="tx1"/>
                </a:solidFill>
              </a:rPr>
              <a:t>Отрабатывать навыки диалогической речи о традициях празднования Рождества и Нового года.</a:t>
            </a:r>
          </a:p>
          <a:p>
            <a:pPr marL="0" indent="0">
              <a:buNone/>
            </a:pPr>
            <a:r>
              <a:rPr lang="ru-RU" sz="3100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4. </a:t>
            </a:r>
            <a:r>
              <a:rPr lang="ru-RU" sz="3100" i="1" dirty="0" smtClean="0">
                <a:solidFill>
                  <a:schemeClr val="tx1"/>
                </a:solidFill>
              </a:rPr>
              <a:t>Познакомить с правилами написания неофициального письма.</a:t>
            </a:r>
            <a:endParaRPr lang="en-US" sz="3100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100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5. </a:t>
            </a:r>
            <a:r>
              <a:rPr lang="ru-RU" sz="3100" i="1" dirty="0" smtClean="0">
                <a:solidFill>
                  <a:schemeClr val="tx1"/>
                </a:solidFill>
              </a:rPr>
              <a:t>Закрепить использования лексических единиц по теме раздела.</a:t>
            </a:r>
          </a:p>
          <a:p>
            <a:pPr marL="0" indent="0">
              <a:buNone/>
            </a:pPr>
            <a:r>
              <a:rPr lang="ru-RU" sz="3100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6. </a:t>
            </a:r>
            <a:r>
              <a:rPr lang="ru-RU" sz="3100" i="1" dirty="0" smtClean="0">
                <a:solidFill>
                  <a:schemeClr val="tx1"/>
                </a:solidFill>
              </a:rPr>
              <a:t>Ввести понятие словообразования.</a:t>
            </a:r>
            <a:endParaRPr lang="en-US" sz="3100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100" dirty="0" smtClean="0">
              <a:solidFill>
                <a:schemeClr val="accent6"/>
              </a:solidFill>
            </a:endParaRP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252895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Взаимосвязь </a:t>
            </a:r>
            <a:br>
              <a:rPr lang="ru-RU" sz="2800" dirty="0" smtClean="0"/>
            </a:br>
            <a:r>
              <a:rPr lang="ru-RU" sz="2800" dirty="0" smtClean="0"/>
              <a:t>целей данного урока </a:t>
            </a:r>
            <a:br>
              <a:rPr lang="ru-RU" sz="2800" dirty="0" smtClean="0"/>
            </a:br>
            <a:r>
              <a:rPr lang="ru-RU" sz="2800" dirty="0" smtClean="0"/>
              <a:t>с целями других уроков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Урок 1.</a:t>
            </a:r>
            <a:r>
              <a:rPr lang="ru-RU" sz="2000" dirty="0" smtClean="0">
                <a:solidFill>
                  <a:srgbClr val="FFFF00"/>
                </a:solidFill>
                <a:latin typeface="Segoe Script" panose="020B0504020000000003" pitchFamily="34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Segoe Script" panose="020B0504020000000003" pitchFamily="34" charset="0"/>
              </a:rPr>
              <a:t>Рождественские традиции.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Segoe Script" panose="020B0504020000000003" pitchFamily="34" charset="0"/>
              </a:rPr>
              <a:t>Цель: Сформировать умения учащихся говорить о Рождественских и Новогодних традициях.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FFFF00"/>
                </a:solidFill>
                <a:latin typeface="Segoe Script" pitchFamily="34" charset="0"/>
              </a:rPr>
              <a:t>Урок 2. Поздравляю.</a:t>
            </a:r>
          </a:p>
          <a:p>
            <a:pPr marL="0" indent="0">
              <a:buNone/>
            </a:pPr>
            <a:r>
              <a:rPr lang="ru-RU" sz="2000" u="sng" dirty="0" smtClean="0">
                <a:solidFill>
                  <a:srgbClr val="FFFF00"/>
                </a:solidFill>
                <a:latin typeface="Segoe Script" pitchFamily="34" charset="0"/>
              </a:rPr>
              <a:t>Цель:</a:t>
            </a:r>
            <a:r>
              <a:rPr lang="ru-RU" sz="2000" dirty="0" smtClean="0">
                <a:solidFill>
                  <a:srgbClr val="FFFF00"/>
                </a:solidFill>
                <a:latin typeface="Segoe Script" pitchFamily="34" charset="0"/>
              </a:rPr>
              <a:t> Сформировать навык написания неофициальных писем.</a:t>
            </a:r>
            <a:endParaRPr lang="ru-RU" sz="2000" dirty="0" smtClean="0">
              <a:latin typeface="Segoe Script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  <a:latin typeface="Segoe Script" pitchFamily="34" charset="0"/>
              </a:rPr>
              <a:t>Урок 3.</a:t>
            </a:r>
            <a:r>
              <a:rPr lang="ru-RU" sz="2000" dirty="0" smtClean="0">
                <a:solidFill>
                  <a:srgbClr val="FFFF00"/>
                </a:solidFill>
                <a:latin typeface="Segoe Script" pitchFamily="34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Segoe Script" pitchFamily="34" charset="0"/>
              </a:rPr>
              <a:t>Подарки.</a:t>
            </a:r>
          </a:p>
          <a:p>
            <a:pPr marL="0" indent="0">
              <a:buNone/>
            </a:pPr>
            <a:r>
              <a:rPr lang="ru-RU" sz="2000" u="sng" dirty="0" smtClean="0">
                <a:solidFill>
                  <a:schemeClr val="tx1"/>
                </a:solidFill>
                <a:latin typeface="Segoe Script" pitchFamily="34" charset="0"/>
              </a:rPr>
              <a:t>Цель</a:t>
            </a:r>
            <a:r>
              <a:rPr lang="ru-RU" sz="2000" u="sng" dirty="0">
                <a:solidFill>
                  <a:schemeClr val="tx1"/>
                </a:solidFill>
                <a:latin typeface="Segoe Script" pitchFamily="34" charset="0"/>
              </a:rPr>
              <a:t>:</a:t>
            </a:r>
            <a:r>
              <a:rPr lang="ru-RU" sz="2000" dirty="0">
                <a:solidFill>
                  <a:schemeClr val="tx1"/>
                </a:solidFill>
                <a:latin typeface="Segoe Script" pitchFamily="34" charset="0"/>
              </a:rPr>
              <a:t> Сформировать умения учащихся говорить о том, что у них есть, используя притяжательные местоимения</a:t>
            </a:r>
            <a:r>
              <a:rPr lang="ru-RU" sz="2000" dirty="0" smtClean="0">
                <a:solidFill>
                  <a:schemeClr val="tx1"/>
                </a:solidFill>
                <a:latin typeface="Segoe Script" pitchFamily="34" charset="0"/>
              </a:rPr>
              <a:t>.</a:t>
            </a:r>
          </a:p>
          <a:p>
            <a:pPr marL="0" indent="0">
              <a:buNone/>
            </a:pPr>
            <a:endParaRPr lang="ru-RU" sz="2000" i="1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55551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292" y="119675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Учащиеся должны:</a:t>
            </a:r>
          </a:p>
          <a:p>
            <a:pPr marL="0" indent="0">
              <a:buNone/>
            </a:pPr>
            <a:r>
              <a:rPr lang="ru-RU" sz="3100" u="sng" dirty="0">
                <a:solidFill>
                  <a:schemeClr val="bg1"/>
                </a:solidFill>
              </a:rPr>
              <a:t>з</a:t>
            </a:r>
            <a:r>
              <a:rPr lang="ru-RU" sz="3100" u="sng" dirty="0" smtClean="0">
                <a:solidFill>
                  <a:schemeClr val="bg1"/>
                </a:solidFill>
              </a:rPr>
              <a:t>нать:</a:t>
            </a:r>
            <a:r>
              <a:rPr lang="ru-RU" sz="3100" dirty="0" smtClean="0">
                <a:solidFill>
                  <a:schemeClr val="bg1"/>
                </a:solidFill>
              </a:rPr>
              <a:t> </a:t>
            </a:r>
          </a:p>
          <a:p>
            <a:pPr marL="0" indent="0"/>
            <a:r>
              <a:rPr lang="ru-RU" sz="3100" dirty="0" smtClean="0">
                <a:solidFill>
                  <a:schemeClr val="tx1"/>
                </a:solidFill>
              </a:rPr>
              <a:t>   как правильно пишется письмо неофициального   характера;</a:t>
            </a:r>
          </a:p>
          <a:p>
            <a:pPr marL="0" indent="0"/>
            <a:r>
              <a:rPr lang="ru-RU" sz="3100" dirty="0" smtClean="0">
                <a:solidFill>
                  <a:schemeClr val="tx1"/>
                </a:solidFill>
              </a:rPr>
              <a:t>   новый способ словообразования;</a:t>
            </a:r>
          </a:p>
          <a:p>
            <a:pPr marL="0" indent="0">
              <a:buNone/>
            </a:pPr>
            <a:endParaRPr lang="ru-RU" sz="3100" u="sng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100" u="sng" dirty="0" smtClean="0">
                <a:solidFill>
                  <a:schemeClr val="bg1"/>
                </a:solidFill>
              </a:rPr>
              <a:t>уметь:</a:t>
            </a:r>
          </a:p>
          <a:p>
            <a:r>
              <a:rPr lang="ru-RU" sz="3100" dirty="0">
                <a:solidFill>
                  <a:schemeClr val="tx1"/>
                </a:solidFill>
              </a:rPr>
              <a:t>г</a:t>
            </a:r>
            <a:r>
              <a:rPr lang="ru-RU" sz="3100" dirty="0" smtClean="0">
                <a:solidFill>
                  <a:schemeClr val="tx1"/>
                </a:solidFill>
              </a:rPr>
              <a:t>оворить о традициях празднования Рождества и Нового года в разных странах;</a:t>
            </a:r>
          </a:p>
          <a:p>
            <a:r>
              <a:rPr lang="ru-RU" sz="3100" dirty="0" smtClean="0">
                <a:solidFill>
                  <a:schemeClr val="tx1"/>
                </a:solidFill>
              </a:rPr>
              <a:t>составлять новые слова, используя суффикс -</a:t>
            </a:r>
            <a:r>
              <a:rPr lang="en-US" sz="3100" dirty="0" smtClean="0">
                <a:solidFill>
                  <a:schemeClr val="tx1"/>
                </a:solidFill>
              </a:rPr>
              <a:t>ion</a:t>
            </a:r>
            <a:r>
              <a:rPr lang="ru-RU" sz="3100" dirty="0" smtClean="0">
                <a:solidFill>
                  <a:schemeClr val="tx1"/>
                </a:solidFill>
              </a:rPr>
              <a:t> ;</a:t>
            </a:r>
          </a:p>
          <a:p>
            <a:r>
              <a:rPr lang="ru-RU" sz="3100" dirty="0">
                <a:solidFill>
                  <a:schemeClr val="tx1"/>
                </a:solidFill>
              </a:rPr>
              <a:t>с</a:t>
            </a:r>
            <a:r>
              <a:rPr lang="ru-RU" sz="3100" dirty="0" smtClean="0">
                <a:solidFill>
                  <a:schemeClr val="tx1"/>
                </a:solidFill>
              </a:rPr>
              <a:t>лушать с пониманием существенных деталей;</a:t>
            </a:r>
          </a:p>
          <a:p>
            <a:r>
              <a:rPr lang="ru-RU" sz="3100" dirty="0">
                <a:solidFill>
                  <a:schemeClr val="tx1"/>
                </a:solidFill>
              </a:rPr>
              <a:t>ч</a:t>
            </a:r>
            <a:r>
              <a:rPr lang="ru-RU" sz="3100" dirty="0" smtClean="0">
                <a:solidFill>
                  <a:schemeClr val="tx1"/>
                </a:solidFill>
              </a:rPr>
              <a:t>итать с пониманием существенных деталей.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862734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u="sng" dirty="0">
                <a:solidFill>
                  <a:schemeClr val="bg1"/>
                </a:solidFill>
                <a:latin typeface="Segoe Script" panose="020B0504020000000003" pitchFamily="34" charset="0"/>
              </a:rPr>
              <a:t>Тип </a:t>
            </a:r>
            <a:r>
              <a:rPr lang="ru-RU" u="sng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урока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Segoe"/>
              </a:rPr>
              <a:t>урок обучения умениям и навыкам</a:t>
            </a:r>
          </a:p>
          <a:p>
            <a:pPr marL="0" indent="0">
              <a:buNone/>
            </a:pPr>
            <a:endParaRPr lang="ru-RU" dirty="0" smtClean="0">
              <a:latin typeface="Segoe"/>
            </a:endParaRPr>
          </a:p>
          <a:p>
            <a:pPr marL="0" indent="0">
              <a:buNone/>
            </a:pPr>
            <a:r>
              <a:rPr lang="ru-RU" u="sng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Методы обучения: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Segoe"/>
              </a:rPr>
              <a:t>метод формирования умений и навыков;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Segoe"/>
              </a:rPr>
              <a:t> частично-поисковый метод;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Segoe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Segoe"/>
              </a:rPr>
              <a:t>инструктивно-практический метод;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Segoe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Segoe"/>
              </a:rPr>
              <a:t>метод стимулирования и мотивации интереса к учению;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Segoe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Segoe"/>
              </a:rPr>
              <a:t>ролевая игра.</a:t>
            </a:r>
          </a:p>
          <a:p>
            <a:pPr marL="0" indent="0">
              <a:buNone/>
            </a:pPr>
            <a:endParaRPr lang="ru-RU" dirty="0" smtClean="0">
              <a:latin typeface="Segoe"/>
            </a:endParaRPr>
          </a:p>
          <a:p>
            <a:pPr marL="0" indent="0">
              <a:buNone/>
            </a:pPr>
            <a:r>
              <a:rPr lang="ru-RU" u="sng" dirty="0" smtClean="0">
                <a:solidFill>
                  <a:schemeClr val="bg1"/>
                </a:solidFill>
                <a:latin typeface="Segoe Script" panose="020B0504020000000003" pitchFamily="34" charset="0"/>
              </a:rPr>
              <a:t>Формы организации познавательной деятельности: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Segoe"/>
              </a:rPr>
              <a:t>индивидуальная;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Segoe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Segoe"/>
              </a:rPr>
              <a:t>фронтальная;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tx1"/>
                </a:solidFill>
                <a:latin typeface="Segoe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Segoe"/>
              </a:rPr>
              <a:t>работа в парах;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Segoe"/>
              </a:rPr>
              <a:t> работа в группах.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u="sng" dirty="0" smtClean="0">
              <a:latin typeface="Segoe Script" panose="020B0504020000000003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u-RU" dirty="0" smtClean="0">
              <a:latin typeface="Segoe"/>
            </a:endParaRPr>
          </a:p>
          <a:p>
            <a:pPr marL="0" indent="0">
              <a:buNone/>
            </a:pPr>
            <a:endParaRPr lang="ru-RU" dirty="0">
              <a:latin typeface="Segoe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29751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10445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sz="2600" dirty="0" smtClean="0">
                <a:solidFill>
                  <a:schemeClr val="tx1"/>
                </a:solidFill>
              </a:rPr>
              <a:t>Организационный момент, языковая разминка. – 5 мин.</a:t>
            </a:r>
          </a:p>
          <a:p>
            <a:pPr marL="514350" indent="-514350">
              <a:buAutoNum type="arabicPeriod"/>
            </a:pPr>
            <a:r>
              <a:rPr lang="ru-RU" sz="2600" dirty="0" smtClean="0">
                <a:solidFill>
                  <a:schemeClr val="tx1"/>
                </a:solidFill>
              </a:rPr>
              <a:t>Чтение с пониманием существенных деталей. – 7 мин.</a:t>
            </a:r>
          </a:p>
          <a:p>
            <a:pPr marL="514350" indent="-514350">
              <a:buNone/>
            </a:pPr>
            <a:r>
              <a:rPr lang="ru-RU" sz="2600" dirty="0" smtClean="0">
                <a:solidFill>
                  <a:schemeClr val="tx1"/>
                </a:solidFill>
              </a:rPr>
              <a:t>3.   Чтение с пониманием деталей прочитанного. – </a:t>
            </a:r>
            <a:r>
              <a:rPr lang="en-US" sz="2600" dirty="0" smtClean="0">
                <a:solidFill>
                  <a:schemeClr val="tx1"/>
                </a:solidFill>
              </a:rPr>
              <a:t>8</a:t>
            </a:r>
            <a:r>
              <a:rPr lang="ru-RU" sz="2600" dirty="0" smtClean="0">
                <a:solidFill>
                  <a:schemeClr val="tx1"/>
                </a:solidFill>
              </a:rPr>
              <a:t> мин.</a:t>
            </a:r>
          </a:p>
          <a:p>
            <a:pPr marL="514350" indent="-514350">
              <a:buNone/>
            </a:pPr>
            <a:r>
              <a:rPr lang="ru-RU" sz="2600" dirty="0" smtClean="0">
                <a:solidFill>
                  <a:schemeClr val="tx1"/>
                </a:solidFill>
              </a:rPr>
              <a:t>4.   Отработка навыков устной речи.  – 6 мин.</a:t>
            </a:r>
          </a:p>
          <a:p>
            <a:pPr marL="514350" indent="-514350">
              <a:buNone/>
            </a:pPr>
            <a:r>
              <a:rPr lang="ru-RU" sz="2600" dirty="0" smtClean="0">
                <a:solidFill>
                  <a:schemeClr val="tx1"/>
                </a:solidFill>
              </a:rPr>
              <a:t>5.   Обучение умению написания письма. – 7 мин.</a:t>
            </a:r>
          </a:p>
          <a:p>
            <a:pPr marL="514350" indent="-514350">
              <a:buAutoNum type="arabicPeriod" startAt="6"/>
            </a:pPr>
            <a:r>
              <a:rPr lang="ru-RU" sz="2600" dirty="0" smtClean="0">
                <a:solidFill>
                  <a:schemeClr val="tx1"/>
                </a:solidFill>
              </a:rPr>
              <a:t>Введение и первичная отработка нового способа словообразования – 7 мин.</a:t>
            </a:r>
          </a:p>
          <a:p>
            <a:pPr marL="514350" indent="-514350">
              <a:buAutoNum type="arabicPeriod" startAt="6"/>
            </a:pPr>
            <a:r>
              <a:rPr lang="ru-RU" sz="2600" dirty="0" smtClean="0">
                <a:solidFill>
                  <a:schemeClr val="tx1"/>
                </a:solidFill>
              </a:rPr>
              <a:t> Подведение итогов урока, выставление оценок, запись домашнего задания. – 5 мин.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849758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NY_2010_251120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5D5508A-46C2-4622-ABF6-E0C7465DAE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1354</TotalTime>
  <Words>638</Words>
  <Application>Microsoft Office PowerPoint</Application>
  <PresentationFormat>Экран (4:3)</PresentationFormat>
  <Paragraphs>106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4_NY_2010_25112009</vt:lpstr>
      <vt:lpstr>Тема урока:  Поздравляю Предмет:  английский язык 6 класс</vt:lpstr>
      <vt:lpstr>Содержание мультимедийной разработки</vt:lpstr>
      <vt:lpstr>Место урока в изучаемой теме</vt:lpstr>
      <vt:lpstr>Цели урока:</vt:lpstr>
      <vt:lpstr>Задачи урока:</vt:lpstr>
      <vt:lpstr>Взаимосвязь  целей данного урока  с целями других уроков</vt:lpstr>
      <vt:lpstr>Планируемые результаты</vt:lpstr>
      <vt:lpstr>Слайд 8</vt:lpstr>
      <vt:lpstr>Структура урока:</vt:lpstr>
      <vt:lpstr>Оборудование и  учебно-методические материалы:</vt:lpstr>
      <vt:lpstr> Источники информации: </vt:lpstr>
      <vt:lpstr> Критерии  оценивания учащихся </vt:lpstr>
      <vt:lpstr>Материалы к уроку</vt:lpstr>
      <vt:lpstr>Спасибо  за внимание и работу, коллеги!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ПОДАРКИ Предмет:  английский язык 6 класс</dc:title>
  <dc:subject>Шаблон оформления</dc:subject>
  <dc:creator>Ольга и Юля</dc:creator>
  <cp:keywords/>
  <dc:description>Корпорация Майкрософт</dc:description>
  <cp:lastModifiedBy>виктория</cp:lastModifiedBy>
  <cp:revision>57</cp:revision>
  <dcterms:created xsi:type="dcterms:W3CDTF">2014-07-09T21:22:12Z</dcterms:created>
  <dcterms:modified xsi:type="dcterms:W3CDTF">2015-01-14T22:18:29Z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TC103899609990</vt:lpwstr>
  </property>
</Properties>
</file>