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CC34E6-C2E4-4100-9F0A-18CB7F5AAE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617DE1-B0C6-4BF9-B990-AA68DD0F0A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ADF0B1-4ED6-4CA4-AD6C-700E5D6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C4FE3B-A221-4D38-8C0A-E66BC8D82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A941F1-9D38-436D-A913-38524E862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070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E75322-5C2E-436D-850C-E8BDDBFD4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B2E49B5-3935-42D3-8CC9-9507057C6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175EC2-16FA-480D-9BC7-A26E277C6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8FCA39-F74A-407B-A3C3-2989DBE2A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5B5229-32EB-4EB7-A8CF-1E455043F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480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8AEAFE9-5CB6-43C3-A40F-4F15CA1E9C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48C496-2DF9-4945-85C3-45F10FF27C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FC10E4-5820-4B3C-838C-0AB4E8822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532605-4CDC-4DBB-8466-75EA0073F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6FDBA8-8D01-42B9-AC87-90F7C8E0D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00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CB4CA3-D32E-49CF-A5B0-3D51DB921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CB3319-E32B-4EC5-B401-701F94585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54C91C-C720-41D6-92EB-F911018EF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CBC10B-F9C8-4A69-8560-DBAF10613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F46D90-E1F9-4E3F-8FB0-984C295A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977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6DCF23-ED30-40DE-838E-D73F8170D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0793C3-03A8-4DE7-AD5B-19793DDEA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500C3D-1DB2-4751-AEA6-FA1FF7B8B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49C7A9-68A7-43BF-A3DB-3844A213A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575539-6B33-4D62-BB03-4232D40E5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3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8F6AA8-E7ED-47E9-A168-446E58B14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4F5AF8-B1F7-4C3F-B2DD-2BCF8DA61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A835DB-141B-4203-B27D-CE2A5E62F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9B0FE0-01EA-45F7-8E3C-041C7EB5A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6EC65A-0B97-4886-804A-B6B7422CA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9AFFFE-31E2-404B-B0E3-22D1B4E9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582D81-0763-469E-A53D-49403B2D2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818492-9523-47B8-A290-0D4AE7995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3A04F3-3AD8-4D19-A2AD-1BB5FB906C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75B10C2-4D90-4551-A93D-FD1816264D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78BCFA7-6825-4E9E-B592-66B0E00531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E093575-5090-4A82-9A27-02DA0B6E3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9C03DDC-BA8C-47FC-AC92-68BEAB2AF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E164ABE-89EF-4964-99FF-CB398A442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51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C9E19A-2772-448C-BA99-3D3D6722A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2175105-10B4-46B6-81D4-EC152DA02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46FE6BB-8AC0-405F-8165-F5BE05E9D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251B548-CC6C-4F74-8042-4752BC6A8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10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1222CFE-B9B4-4874-AEEC-1BEA5BAA4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3261B1B-7EFC-4082-837D-FFA4780F9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83EB4F-7608-4652-A770-153290D1E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479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79BAAF-A770-4E3E-BDA1-646A6670F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43EE94-96BB-4ECC-B4FB-ABDF6C70E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7B1F10-D1C9-434A-98AE-F0BE48080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60AB8A-9D36-441F-B84A-0BC6EF7E7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FCFB15-0714-4A09-AA51-F2DD6078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E08016-B107-4025-A91B-3CDDFC3FF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348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596156-4D6A-45D4-A3F0-0EB9EB7E3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31D0E0A-3E9E-4B85-BAFE-08E2A74427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7BFB2F-0C91-4B68-BD03-7269852F34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CEC87A-8F65-437E-9816-89F21C28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0B1C11-090D-44D8-9388-19055C168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A534FDF-516E-42FC-A3D2-B4DEA1708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801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9589AF-7121-4397-8FC6-D071FF21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C3AA17-60A8-43D5-9626-9D0437921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350EBB-981D-49D5-B8DA-1E5224FBD3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91A4B-4F79-4FBD-B799-47E89F6E2A44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CEE975-0D2C-4F91-AE35-B4B5F71F5E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B3EFA4-E0B5-4D3A-B3BF-77E51C43DB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D67FD-7111-4085-87B7-C994E150C5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55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цветок, растение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7B11506B-A73B-40FD-9325-62EB8D06A1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01" r="1" b="3184"/>
          <a:stretch/>
        </p:blipFill>
        <p:spPr>
          <a:xfrm>
            <a:off x="497693" y="349092"/>
            <a:ext cx="10905066" cy="6133311"/>
          </a:xfrm>
          <a:prstGeom prst="rect">
            <a:avLst/>
          </a:prstGeom>
          <a:ln w="190500">
            <a:solidFill>
              <a:srgbClr val="FFFFFF"/>
            </a:solidFill>
            <a:miter lim="800000"/>
          </a:ln>
          <a:effectLst>
            <a:outerShdw blurRad="76200" dist="19050" dir="5400000" algn="t" rotWithShape="0">
              <a:prstClr val="black">
                <a:alpha val="55000"/>
              </a:prstClr>
            </a:outerShdw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D4E1AEB-789A-48BC-B95E-02CCD4DDA928}"/>
              </a:ext>
            </a:extLst>
          </p:cNvPr>
          <p:cNvSpPr/>
          <p:nvPr/>
        </p:nvSpPr>
        <p:spPr>
          <a:xfrm>
            <a:off x="1855304" y="1258957"/>
            <a:ext cx="85609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Microsoft JhengHei UI Light" panose="020B0304030504040204" pitchFamily="34" charset="-120"/>
              </a:rPr>
              <a:t>«Нетрадиционные техники рисования в детском саду в летний период»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ADC2E59-66C8-48C5-BDF3-41366096BE15}"/>
              </a:ext>
            </a:extLst>
          </p:cNvPr>
          <p:cNvSpPr/>
          <p:nvPr/>
        </p:nvSpPr>
        <p:spPr>
          <a:xfrm>
            <a:off x="6003634" y="2967335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C8EDBB4-B29B-4F83-9B58-7D616C44C3AE}"/>
              </a:ext>
            </a:extLst>
          </p:cNvPr>
          <p:cNvSpPr/>
          <p:nvPr/>
        </p:nvSpPr>
        <p:spPr>
          <a:xfrm>
            <a:off x="3048000" y="282883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Bef>
                <a:spcPts val="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:Луговая Ю.В</a:t>
            </a:r>
          </a:p>
          <a:p>
            <a:pPr algn="r">
              <a:spcBef>
                <a:spcPts val="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</a:p>
          <a:p>
            <a:pPr algn="r">
              <a:spcBef>
                <a:spcPts val="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детский сад комбинированного вида №77 </a:t>
            </a:r>
          </a:p>
          <a:p>
            <a:pPr algn="r">
              <a:spcBef>
                <a:spcPts val="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Люберцы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322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46CD80-C4BC-461F-995B-1C2DC3543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2" y="560949"/>
            <a:ext cx="11058496" cy="557106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DD26FC9-91D7-4C0D-9AFD-862AF43793D1}"/>
              </a:ext>
            </a:extLst>
          </p:cNvPr>
          <p:cNvSpPr/>
          <p:nvPr/>
        </p:nvSpPr>
        <p:spPr>
          <a:xfrm>
            <a:off x="3047999" y="725985"/>
            <a:ext cx="78850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пластиковыми крышками, донышком пластиковых бутылок, листьями и др. материалами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97BC53F-A4A8-4355-8870-8A7E95DF4409}"/>
              </a:ext>
            </a:extLst>
          </p:cNvPr>
          <p:cNvSpPr/>
          <p:nvPr/>
        </p:nvSpPr>
        <p:spPr>
          <a:xfrm>
            <a:off x="3047999" y="1637871"/>
            <a:ext cx="7566991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линия, цвет, фактура,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Форма.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C7AE653B-3235-4A5F-A965-9A66B857E1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41668"/>
              </p:ext>
            </p:extLst>
          </p:nvPr>
        </p:nvGraphicFramePr>
        <p:xfrm>
          <a:off x="838199" y="2902226"/>
          <a:ext cx="10373139" cy="307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3487">
                  <a:extLst>
                    <a:ext uri="{9D8B030D-6E8A-4147-A177-3AD203B41FA5}">
                      <a16:colId xmlns:a16="http://schemas.microsoft.com/office/drawing/2014/main" val="2750059988"/>
                    </a:ext>
                  </a:extLst>
                </a:gridCol>
                <a:gridCol w="5519652">
                  <a:extLst>
                    <a:ext uri="{9D8B030D-6E8A-4147-A177-3AD203B41FA5}">
                      <a16:colId xmlns:a16="http://schemas.microsoft.com/office/drawing/2014/main" val="1268916205"/>
                    </a:ext>
                  </a:extLst>
                </a:gridCol>
              </a:tblGrid>
              <a:tr h="3074504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бумага белая или тонированная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листья разных деревьев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пластиковые бутылочки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пластиковые крышки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кисти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гуашь,</a:t>
                      </a:r>
                      <a:r>
                        <a:rPr lang="ru-RU" baseline="0" dirty="0"/>
                        <a:t> баночка с водой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Ребёнок  кистью наносит краску на поверхность листочка (ободок</a:t>
                      </a:r>
                      <a:r>
                        <a:rPr lang="ru-RU" baseline="0" dirty="0"/>
                        <a:t> крышки, донышко бутылки и т.д.) и прикладывает его к бумаге для получения отпечатка. Образ можно дорисовать фломастерами или карандашами.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014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854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B37351-A7C4-4232-BDEF-8956B8E923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6" b="169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D033A76-4E07-47CB-8077-F9DFFDA519ED}"/>
              </a:ext>
            </a:extLst>
          </p:cNvPr>
          <p:cNvSpPr/>
          <p:nvPr/>
        </p:nvSpPr>
        <p:spPr>
          <a:xfrm>
            <a:off x="4419675" y="185530"/>
            <a:ext cx="7308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Оттиски разными материалами </a:t>
            </a:r>
          </a:p>
        </p:txBody>
      </p:sp>
      <p:pic>
        <p:nvPicPr>
          <p:cNvPr id="5" name="Picture 2" descr="C:\Users\USUS\Desktop\images (28).jpg">
            <a:extLst>
              <a:ext uri="{FF2B5EF4-FFF2-40B4-BE49-F238E27FC236}">
                <a16:creationId xmlns:a16="http://schemas.microsoft.com/office/drawing/2014/main" id="{F0B8D599-9BED-4D16-9FBA-F91683B21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74" y="980822"/>
            <a:ext cx="2466975" cy="1847850"/>
          </a:xfrm>
          <a:prstGeom prst="rect">
            <a:avLst/>
          </a:prstGeom>
          <a:noFill/>
        </p:spPr>
      </p:pic>
      <p:pic>
        <p:nvPicPr>
          <p:cNvPr id="6" name="Picture 4" descr="C:\Users\USUS\Desktop\images (3).jpg">
            <a:extLst>
              <a:ext uri="{FF2B5EF4-FFF2-40B4-BE49-F238E27FC236}">
                <a16:creationId xmlns:a16="http://schemas.microsoft.com/office/drawing/2014/main" id="{15A805A7-70B8-4B1D-9B9F-ED4979FD7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61199" y="832715"/>
            <a:ext cx="2466975" cy="1847850"/>
          </a:xfrm>
          <a:prstGeom prst="rect">
            <a:avLst/>
          </a:prstGeom>
          <a:noFill/>
        </p:spPr>
      </p:pic>
      <p:pic>
        <p:nvPicPr>
          <p:cNvPr id="7" name="Picture 6" descr="C:\Users\USUS\Desktop\kakadu.jpg">
            <a:extLst>
              <a:ext uri="{FF2B5EF4-FFF2-40B4-BE49-F238E27FC236}">
                <a16:creationId xmlns:a16="http://schemas.microsoft.com/office/drawing/2014/main" id="{8BFEEB06-97F3-4D3B-B9CD-A815B1F8E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80949" y="832715"/>
            <a:ext cx="1785950" cy="2214577"/>
          </a:xfrm>
          <a:prstGeom prst="rect">
            <a:avLst/>
          </a:prstGeom>
          <a:noFill/>
        </p:spPr>
      </p:pic>
      <p:pic>
        <p:nvPicPr>
          <p:cNvPr id="8" name="Picture 3" descr="C:\Users\USUS\Desktop\13904582063_c8a04a6594_o.jpg">
            <a:extLst>
              <a:ext uri="{FF2B5EF4-FFF2-40B4-BE49-F238E27FC236}">
                <a16:creationId xmlns:a16="http://schemas.microsoft.com/office/drawing/2014/main" id="{1A56EA6E-428A-4E87-AFF7-E0380760F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73008" y="3304815"/>
            <a:ext cx="3866579" cy="2928934"/>
          </a:xfrm>
          <a:prstGeom prst="rect">
            <a:avLst/>
          </a:prstGeom>
          <a:noFill/>
        </p:spPr>
      </p:pic>
      <p:pic>
        <p:nvPicPr>
          <p:cNvPr id="9" name="Picture 5" descr="C:\Users\USUS\Desktop\16654_html_77592480.jpg">
            <a:extLst>
              <a:ext uri="{FF2B5EF4-FFF2-40B4-BE49-F238E27FC236}">
                <a16:creationId xmlns:a16="http://schemas.microsoft.com/office/drawing/2014/main" id="{FA78989C-6569-4FF8-8875-32A080F08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012" y="3191555"/>
            <a:ext cx="2394937" cy="29765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1057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1B26C0-148F-4E11-87AB-EA90421B96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3" y="643467"/>
            <a:ext cx="10536702" cy="557106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0536B0D-CF76-4B8D-BF56-6AD46F6BBBEB}"/>
              </a:ext>
            </a:extLst>
          </p:cNvPr>
          <p:cNvSpPr/>
          <p:nvPr/>
        </p:nvSpPr>
        <p:spPr>
          <a:xfrm>
            <a:off x="3047999" y="643467"/>
            <a:ext cx="83702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предметная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пятно, симметрия,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цвет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B9E02645-4FBB-4441-BB94-9FBCBF95E3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396384"/>
              </p:ext>
            </p:extLst>
          </p:nvPr>
        </p:nvGraphicFramePr>
        <p:xfrm>
          <a:off x="838200" y="1736035"/>
          <a:ext cx="10161104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552">
                  <a:extLst>
                    <a:ext uri="{9D8B030D-6E8A-4147-A177-3AD203B41FA5}">
                      <a16:colId xmlns:a16="http://schemas.microsoft.com/office/drawing/2014/main" val="1863544922"/>
                    </a:ext>
                  </a:extLst>
                </a:gridCol>
                <a:gridCol w="5080552">
                  <a:extLst>
                    <a:ext uri="{9D8B030D-6E8A-4147-A177-3AD203B41FA5}">
                      <a16:colId xmlns:a16="http://schemas.microsoft.com/office/drawing/2014/main" val="3477954067"/>
                    </a:ext>
                  </a:extLst>
                </a:gridCol>
              </a:tblGrid>
              <a:tr h="243840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бумага белая или тонированная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кисти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гуашь или акварель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баночка с водой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Ребёнок складывает лист бумаги пополам, затем разворачивает и на одной его половине рисует половину изображаемого предмета (выбирают симметричные предметы:</a:t>
                      </a:r>
                      <a:r>
                        <a:rPr lang="ru-RU" baseline="0" dirty="0"/>
                        <a:t> грибок, ваза, бабочка, груша и т.д.) и пока краска не высохла, снова складывают лист пополам и слегка прижимают для получения оттиска. Образ дорисовывают.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693916"/>
                  </a:ext>
                </a:extLst>
              </a:tr>
            </a:tbl>
          </a:graphicData>
        </a:graphic>
      </p:graphicFrame>
      <p:pic>
        <p:nvPicPr>
          <p:cNvPr id="9" name="Picture 2" descr="C:\Users\USUS\Desktop\images (3).jpg">
            <a:extLst>
              <a:ext uri="{FF2B5EF4-FFF2-40B4-BE49-F238E27FC236}">
                <a16:creationId xmlns:a16="http://schemas.microsoft.com/office/drawing/2014/main" id="{ACB51849-82A7-4C51-82B0-58D72BC6D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5987" y="4204448"/>
            <a:ext cx="1477438" cy="1980072"/>
          </a:xfrm>
          <a:prstGeom prst="rect">
            <a:avLst/>
          </a:prstGeom>
          <a:noFill/>
        </p:spPr>
      </p:pic>
      <p:pic>
        <p:nvPicPr>
          <p:cNvPr id="11" name="Picture 3" descr="C:\Users\USUS\Desktop\images (1).jpg">
            <a:extLst>
              <a:ext uri="{FF2B5EF4-FFF2-40B4-BE49-F238E27FC236}">
                <a16:creationId xmlns:a16="http://schemas.microsoft.com/office/drawing/2014/main" id="{FCB1FEB7-DAE9-4838-B92C-ADCE55D03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90437" y="4232459"/>
            <a:ext cx="2105663" cy="1924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3591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7FB11A-198B-4425-A48C-B0A406BDC5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6" b="169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9A0F736-1874-4AD1-B6C1-12B556FE8A1B}"/>
              </a:ext>
            </a:extLst>
          </p:cNvPr>
          <p:cNvSpPr/>
          <p:nvPr/>
        </p:nvSpPr>
        <p:spPr>
          <a:xfrm>
            <a:off x="3048000" y="185531"/>
            <a:ext cx="89717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нетрадиционных техник рисования в старшей и подготовительной к школе группах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A2768B8-AD79-43D6-97B5-17B08A973BE4}"/>
              </a:ext>
            </a:extLst>
          </p:cNvPr>
          <p:cNvSpPr/>
          <p:nvPr/>
        </p:nvSpPr>
        <p:spPr>
          <a:xfrm>
            <a:off x="3048000" y="1016528"/>
            <a:ext cx="77657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воздушными фломастерами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мятой бумаге (состаренный рисунок)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Раздувание краски через трубочку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трубочкой)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по трафарету</a:t>
            </a:r>
          </a:p>
        </p:txBody>
      </p:sp>
      <p:pic>
        <p:nvPicPr>
          <p:cNvPr id="6" name="Picture 2" descr="C:\Users\USUS\Desktop\Фото НТР\WP_001169.jpg">
            <a:extLst>
              <a:ext uri="{FF2B5EF4-FFF2-40B4-BE49-F238E27FC236}">
                <a16:creationId xmlns:a16="http://schemas.microsoft.com/office/drawing/2014/main" id="{01D81C34-0C68-4F5A-861C-0F2A2C15A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6338" y="2951823"/>
            <a:ext cx="2357436" cy="3143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6210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E0DEB0-4D08-4E9B-A7DC-263C4D3700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03" r="1" b="11908"/>
          <a:stretch/>
        </p:blipFill>
        <p:spPr>
          <a:xfrm>
            <a:off x="337624" y="379828"/>
            <a:ext cx="11741441" cy="583470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0BD6290-7F1F-49BF-86CA-CEC0348EA373}"/>
              </a:ext>
            </a:extLst>
          </p:cNvPr>
          <p:cNvSpPr/>
          <p:nvPr/>
        </p:nvSpPr>
        <p:spPr>
          <a:xfrm>
            <a:off x="3047999" y="172278"/>
            <a:ext cx="90310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воздушными фломастерами – настоящей волшебной палочкой для юных художников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4C28F024-2697-47F8-A961-52540F0354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016051"/>
              </p:ext>
            </p:extLst>
          </p:nvPr>
        </p:nvGraphicFramePr>
        <p:xfrm>
          <a:off x="838199" y="1113183"/>
          <a:ext cx="10783958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1979">
                  <a:extLst>
                    <a:ext uri="{9D8B030D-6E8A-4147-A177-3AD203B41FA5}">
                      <a16:colId xmlns:a16="http://schemas.microsoft.com/office/drawing/2014/main" val="4005870524"/>
                    </a:ext>
                  </a:extLst>
                </a:gridCol>
                <a:gridCol w="5391979">
                  <a:extLst>
                    <a:ext uri="{9D8B030D-6E8A-4147-A177-3AD203B41FA5}">
                      <a16:colId xmlns:a16="http://schemas.microsoft.com/office/drawing/2014/main" val="4123269337"/>
                    </a:ext>
                  </a:extLst>
                </a:gridCol>
              </a:tblGrid>
              <a:tr h="194806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бумага белая и тонированная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воздушные фломастеры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шаблоны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трафареты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Ребёнок снимает колпачок, достаёт</a:t>
                      </a:r>
                      <a:r>
                        <a:rPr lang="ru-RU" baseline="0" dirty="0"/>
                        <a:t> фломастер и помещает его наконечником в прозрачную трубку до упора, закрывает колпачок , и фломастер готов к работе. Затем нужно направить фломастер на бумагу и подуть в колпачок. Распылять на расстоянии 8-10 см.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091951"/>
                  </a:ext>
                </a:extLst>
              </a:tr>
            </a:tbl>
          </a:graphicData>
        </a:graphic>
      </p:graphicFrame>
      <p:pic>
        <p:nvPicPr>
          <p:cNvPr id="6" name="Picture 4" descr="C:\Users\USUS\Desktop\images.jpg">
            <a:extLst>
              <a:ext uri="{FF2B5EF4-FFF2-40B4-BE49-F238E27FC236}">
                <a16:creationId xmlns:a16="http://schemas.microsoft.com/office/drawing/2014/main" id="{EA31DC1B-54D5-485F-BCA5-A982B64A2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5075" y="3381178"/>
            <a:ext cx="1819275" cy="2514600"/>
          </a:xfrm>
          <a:prstGeom prst="rect">
            <a:avLst/>
          </a:prstGeom>
          <a:noFill/>
        </p:spPr>
      </p:pic>
      <p:pic>
        <p:nvPicPr>
          <p:cNvPr id="7" name="Picture 2" descr="C:\Users\USUS\Desktop\images (2).jpg">
            <a:extLst>
              <a:ext uri="{FF2B5EF4-FFF2-40B4-BE49-F238E27FC236}">
                <a16:creationId xmlns:a16="http://schemas.microsoft.com/office/drawing/2014/main" id="{14D8BA99-A019-4E57-8330-1939E5D9F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4326" y="3527984"/>
            <a:ext cx="2657475" cy="1724025"/>
          </a:xfrm>
          <a:prstGeom prst="rect">
            <a:avLst/>
          </a:prstGeom>
          <a:noFill/>
        </p:spPr>
      </p:pic>
      <p:pic>
        <p:nvPicPr>
          <p:cNvPr id="8" name="Picture 3" descr="C:\Users\USUS\Desktop\images (7).jpg">
            <a:extLst>
              <a:ext uri="{FF2B5EF4-FFF2-40B4-BE49-F238E27FC236}">
                <a16:creationId xmlns:a16="http://schemas.microsoft.com/office/drawing/2014/main" id="{22DFED61-D07A-4EE6-A97F-4CDDF6E67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16394" y="3674159"/>
            <a:ext cx="2543175" cy="1800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7186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ED3A34-FE50-4CFF-B8E7-9225051D09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6" b="169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B4B4B98-05E6-4AD4-9CE6-3C3E4E817EB4}"/>
              </a:ext>
            </a:extLst>
          </p:cNvPr>
          <p:cNvSpPr/>
          <p:nvPr/>
        </p:nvSpPr>
        <p:spPr>
          <a:xfrm>
            <a:off x="4987363" y="198784"/>
            <a:ext cx="68733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по трафарету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2ECD3AA-58E7-4F1F-8D36-F51089AF45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049145"/>
              </p:ext>
            </p:extLst>
          </p:nvPr>
        </p:nvGraphicFramePr>
        <p:xfrm>
          <a:off x="838199" y="755375"/>
          <a:ext cx="9458740" cy="2782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9370">
                  <a:extLst>
                    <a:ext uri="{9D8B030D-6E8A-4147-A177-3AD203B41FA5}">
                      <a16:colId xmlns:a16="http://schemas.microsoft.com/office/drawing/2014/main" val="916540441"/>
                    </a:ext>
                  </a:extLst>
                </a:gridCol>
                <a:gridCol w="4729370">
                  <a:extLst>
                    <a:ext uri="{9D8B030D-6E8A-4147-A177-3AD203B41FA5}">
                      <a16:colId xmlns:a16="http://schemas.microsoft.com/office/drawing/2014/main" val="1652866671"/>
                    </a:ext>
                  </a:extLst>
                </a:gridCol>
              </a:tblGrid>
              <a:tr h="439417">
                <a:tc>
                  <a:txBody>
                    <a:bodyPr/>
                    <a:lstStyle/>
                    <a:p>
                      <a:r>
                        <a:rPr lang="ru-RU" dirty="0"/>
                        <a:t>Материалы: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Способ получения изображения: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984910"/>
                  </a:ext>
                </a:extLst>
              </a:tr>
              <a:tr h="234353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блюдце или пластиковая коробочка, в которую</a:t>
                      </a:r>
                      <a:r>
                        <a:rPr lang="ru-RU" baseline="0" dirty="0"/>
                        <a:t> вложена штемпельная подушечка из тонкого поролона, пропитанная жидкой гуашью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бумага белая или тонированная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поролоновый тампон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готовые пластиковые трафареты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Ребёнок прижимает поролоновый тампон к штемпельной подушечке и наносит оттиск на бумагу с помощью трафарета. Формы трафарета могут быть двух видов: предметные (изображение цветов, животных, птиц) и геометрические (в форме круга, квадрата, ромба и др.)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8175669"/>
                  </a:ext>
                </a:extLst>
              </a:tr>
            </a:tbl>
          </a:graphicData>
        </a:graphic>
      </p:graphicFrame>
      <p:pic>
        <p:nvPicPr>
          <p:cNvPr id="7" name="Picture 4" descr="C:\Users\USUS\Desktop\images (23).jpg">
            <a:extLst>
              <a:ext uri="{FF2B5EF4-FFF2-40B4-BE49-F238E27FC236}">
                <a16:creationId xmlns:a16="http://schemas.microsoft.com/office/drawing/2014/main" id="{0F228F3B-5770-4C98-81E2-D32E33B24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77564" y="3633257"/>
            <a:ext cx="2619375" cy="1743075"/>
          </a:xfrm>
          <a:prstGeom prst="rect">
            <a:avLst/>
          </a:prstGeom>
          <a:noFill/>
        </p:spPr>
      </p:pic>
      <p:pic>
        <p:nvPicPr>
          <p:cNvPr id="8" name="Picture 2" descr="C:\Users\USUS\Desktop\images (9).jpg">
            <a:extLst>
              <a:ext uri="{FF2B5EF4-FFF2-40B4-BE49-F238E27FC236}">
                <a16:creationId xmlns:a16="http://schemas.microsoft.com/office/drawing/2014/main" id="{F1FF8C85-56C9-438A-A458-2B7D4D0AD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3913" y="3748713"/>
            <a:ext cx="1819275" cy="2514600"/>
          </a:xfrm>
          <a:prstGeom prst="rect">
            <a:avLst/>
          </a:prstGeom>
          <a:noFill/>
        </p:spPr>
      </p:pic>
      <p:pic>
        <p:nvPicPr>
          <p:cNvPr id="9" name="Picture 3" descr="C:\Users\USUS\Desktop\images (4).jpg">
            <a:extLst>
              <a:ext uri="{FF2B5EF4-FFF2-40B4-BE49-F238E27FC236}">
                <a16:creationId xmlns:a16="http://schemas.microsoft.com/office/drawing/2014/main" id="{9E296B1C-3689-4536-AB44-38441B541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59155" y="3748713"/>
            <a:ext cx="2466975" cy="1847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2800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9BCE9F-3EC6-4376-9572-09BE6D731F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3" b="847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943752B-D826-4918-B0F9-C7D87373E266}"/>
              </a:ext>
            </a:extLst>
          </p:cNvPr>
          <p:cNvSpPr/>
          <p:nvPr/>
        </p:nvSpPr>
        <p:spPr>
          <a:xfrm>
            <a:off x="3047999" y="185531"/>
            <a:ext cx="89452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по трафарету цветными карандашами или восковыми мелками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AA23A5E-4A32-4036-988D-A4C7D9D35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734038"/>
              </p:ext>
            </p:extLst>
          </p:nvPr>
        </p:nvGraphicFramePr>
        <p:xfrm>
          <a:off x="891208" y="1016528"/>
          <a:ext cx="10823714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1857">
                  <a:extLst>
                    <a:ext uri="{9D8B030D-6E8A-4147-A177-3AD203B41FA5}">
                      <a16:colId xmlns:a16="http://schemas.microsoft.com/office/drawing/2014/main" val="1926741558"/>
                    </a:ext>
                  </a:extLst>
                </a:gridCol>
                <a:gridCol w="5411857">
                  <a:extLst>
                    <a:ext uri="{9D8B030D-6E8A-4147-A177-3AD203B41FA5}">
                      <a16:colId xmlns:a16="http://schemas.microsoft.com/office/drawing/2014/main" val="1346672689"/>
                    </a:ext>
                  </a:extLst>
                </a:gridCol>
              </a:tblGrid>
              <a:tr h="1527889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Цветные карандаши или восковые мелки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готовые</a:t>
                      </a:r>
                      <a:r>
                        <a:rPr lang="ru-RU" baseline="0" dirty="0"/>
                        <a:t> пластиковые трафареты с выпуклым линейным рисунком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засушенные листья и др. растения, монетки и др.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бумага белая и тонированная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Под лист бумаги ребёнок подкладывает готовый трафарет</a:t>
                      </a:r>
                      <a:r>
                        <a:rPr lang="ru-RU" baseline="0" dirty="0"/>
                        <a:t> и слегка нажимая карандашом наносит штрихи. Рисунок начинает «проявляться».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983626"/>
                  </a:ext>
                </a:extLst>
              </a:tr>
            </a:tbl>
          </a:graphicData>
        </a:graphic>
      </p:graphicFrame>
      <p:pic>
        <p:nvPicPr>
          <p:cNvPr id="11" name="Picture 3" descr="C:\Users\USUS\Desktop\images (15).jpg">
            <a:extLst>
              <a:ext uri="{FF2B5EF4-FFF2-40B4-BE49-F238E27FC236}">
                <a16:creationId xmlns:a16="http://schemas.microsoft.com/office/drawing/2014/main" id="{CC591F89-E4A0-42F6-B3AC-27C4460D1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6626" y="2689397"/>
            <a:ext cx="2619375" cy="1743075"/>
          </a:xfrm>
          <a:prstGeom prst="rect">
            <a:avLst/>
          </a:prstGeom>
          <a:noFill/>
        </p:spPr>
      </p:pic>
      <p:pic>
        <p:nvPicPr>
          <p:cNvPr id="14" name="Picture 4" descr="C:\Users\USUS\Desktop\images (20).jpg">
            <a:extLst>
              <a:ext uri="{FF2B5EF4-FFF2-40B4-BE49-F238E27FC236}">
                <a16:creationId xmlns:a16="http://schemas.microsoft.com/office/drawing/2014/main" id="{C8FB9CE6-E3FD-4F79-A1F1-D0086CE8B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08432" y="2746639"/>
            <a:ext cx="1924050" cy="2381250"/>
          </a:xfrm>
          <a:prstGeom prst="rect">
            <a:avLst/>
          </a:prstGeom>
          <a:noFill/>
        </p:spPr>
      </p:pic>
      <p:pic>
        <p:nvPicPr>
          <p:cNvPr id="15" name="Picture 2" descr="C:\Users\USUS\Desktop\images (21).jpg">
            <a:extLst>
              <a:ext uri="{FF2B5EF4-FFF2-40B4-BE49-F238E27FC236}">
                <a16:creationId xmlns:a16="http://schemas.microsoft.com/office/drawing/2014/main" id="{FEE23224-9F48-46A5-8DE9-9DAE1B7C5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3385737" y="3227622"/>
            <a:ext cx="2705100" cy="1685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834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D98886-1DE2-40AC-91EA-A8FDB1B36E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6" b="169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9A44707-837C-4A25-ABED-B71C0A14A357}"/>
              </a:ext>
            </a:extLst>
          </p:cNvPr>
          <p:cNvSpPr/>
          <p:nvPr/>
        </p:nvSpPr>
        <p:spPr>
          <a:xfrm>
            <a:off x="3048000" y="132522"/>
            <a:ext cx="65465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/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мы видим, -  нетрадиционные виды рисования способствуют развитию у детей творческих способностей, фантазии и воображения, мелкой моторики, укреплению мышц губ и пальчиков, активизации самостоятельности, раскованности и формированию успеха!</a:t>
            </a:r>
          </a:p>
          <a:p>
            <a:pPr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лето – благодатное время для рисования чем угодно!</a:t>
            </a:r>
          </a:p>
        </p:txBody>
      </p:sp>
      <p:pic>
        <p:nvPicPr>
          <p:cNvPr id="6" name="Рисунок 5" descr="Изображение выглядит как еда, внутренний, стол, сиди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6E429F09-E5A4-4E16-96C4-2AB53B9154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878" y="3918174"/>
            <a:ext cx="3226905" cy="242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067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745AE8-CC94-4109-A54B-BE9B076F4E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28" b="12431"/>
          <a:stretch/>
        </p:blipFill>
        <p:spPr>
          <a:xfrm>
            <a:off x="-1" y="0"/>
            <a:ext cx="12192000" cy="6857999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DDC3D3A-7E7E-43E4-A9BB-E87218ED486F}"/>
              </a:ext>
            </a:extLst>
          </p:cNvPr>
          <p:cNvSpPr/>
          <p:nvPr/>
        </p:nvSpPr>
        <p:spPr>
          <a:xfrm>
            <a:off x="4505739" y="58847"/>
            <a:ext cx="71694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Дети, знакомясь с окружающим миром, пытаются отразить его в своей деятельности - играх, рисовании, лепке, рассказах и т.д. Богатые возможности в этом отношении представляет изобразительная деятельность. Чтобы не ограничивать возможности малышей в выражении впечатлений от окружающего мира, недостаточно традиционного набора изобразительных средств и материалов. Чем разнообразнее будут условия, в которых протекает изобразительная деятельность, содержание, формы, методы и приемы работы с детьми, а также материалы, с которыми они действуют, тем интенсивнее станут развиваться детские художественные способности. Нетрадиционные техники рисования – это толчок к развитию воображения, творчества, проявлению самостоятельности, инициативы, выражения индивидуальности. Применяя и комбинируя разные способы изображения в одном рисунке, дошкольники учатся  думать, самостоятельно решать, какую технику   использовать, чтобы тот или иной образ получился выразительным.  Дети начинают экспериментировать и творить,  получают возможность удивиться и порадоваться миру. </a:t>
            </a:r>
          </a:p>
        </p:txBody>
      </p:sp>
    </p:spTree>
    <p:extLst>
      <p:ext uri="{BB962C8B-B14F-4D97-AF65-F5344CB8AC3E}">
        <p14:creationId xmlns:p14="http://schemas.microsoft.com/office/powerpoint/2010/main" val="2254849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3EA4D13-427A-40AA-BB10-821456893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2" y="643467"/>
            <a:ext cx="11237975" cy="5571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1A5E13C-4DEE-4E3F-AF4D-85E64ADAB070}"/>
              </a:ext>
            </a:extLst>
          </p:cNvPr>
          <p:cNvSpPr/>
          <p:nvPr/>
        </p:nvSpPr>
        <p:spPr>
          <a:xfrm>
            <a:off x="2266121" y="901148"/>
            <a:ext cx="83621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художественные техники рисования, это: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BCBADB1-A374-4BDF-BAC5-1ED3688D3260}"/>
              </a:ext>
            </a:extLst>
          </p:cNvPr>
          <p:cNvSpPr/>
          <p:nvPr/>
        </p:nvSpPr>
        <p:spPr>
          <a:xfrm>
            <a:off x="3631028" y="1788885"/>
            <a:ext cx="74742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специальных изобразительных умений, навыков, способов и приёмов изображения, посредством которых отображаются предметы, объекты, явления окружающей действительности, в которых нет жёсткой    </a:t>
            </a:r>
            <a:r>
              <a:rPr lang="ru-RU" sz="2800" dirty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заданности и строгого контроля, зато  есть творческая свобода и  подлинная радость!</a:t>
            </a:r>
          </a:p>
        </p:txBody>
      </p:sp>
    </p:spTree>
    <p:extLst>
      <p:ext uri="{BB962C8B-B14F-4D97-AF65-F5344CB8AC3E}">
        <p14:creationId xmlns:p14="http://schemas.microsoft.com/office/powerpoint/2010/main" val="372412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319D8D-61B3-4CE1-B72D-EE777C274D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3" b="8476"/>
          <a:stretch/>
        </p:blipFill>
        <p:spPr>
          <a:xfrm>
            <a:off x="0" y="10"/>
            <a:ext cx="12032974" cy="685799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A2A01CC-3B4E-40FC-856A-28A37CB7D2E5}"/>
              </a:ext>
            </a:extLst>
          </p:cNvPr>
          <p:cNvSpPr/>
          <p:nvPr/>
        </p:nvSpPr>
        <p:spPr>
          <a:xfrm>
            <a:off x="3047998" y="1258958"/>
            <a:ext cx="95680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акварель, гуашь, пальчиковая краска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воздушные фломастеры 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восковые и масляные карандаши; парафиновые свечи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бумага разной фактуры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вода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поролоновые губки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различные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штампики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печатки, выполненные из овощей и фруктов, ластика, картона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пробки от бутылок, пластиковые крышки, спички и спичечные колобки, пластиковые бутылки, стаканчики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трубочки для сока, зубные щётки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засушенные листья и многое другое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B207D61-3793-4974-AE25-9CA174653518}"/>
              </a:ext>
            </a:extLst>
          </p:cNvPr>
          <p:cNvSpPr/>
          <p:nvPr/>
        </p:nvSpPr>
        <p:spPr>
          <a:xfrm>
            <a:off x="3147116" y="490330"/>
            <a:ext cx="8554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Материалы, используемые в нетрадиционном рисовании:</a:t>
            </a:r>
          </a:p>
        </p:txBody>
      </p:sp>
    </p:spTree>
    <p:extLst>
      <p:ext uri="{BB962C8B-B14F-4D97-AF65-F5344CB8AC3E}">
        <p14:creationId xmlns:p14="http://schemas.microsoft.com/office/powerpoint/2010/main" val="2713059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B8ACDB-044E-46D2-A3B5-3941434D32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5" y="63948"/>
            <a:ext cx="11755494" cy="6519732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E160BB-CD8E-4AE5-B779-D241B261D09D}"/>
              </a:ext>
            </a:extLst>
          </p:cNvPr>
          <p:cNvSpPr/>
          <p:nvPr/>
        </p:nvSpPr>
        <p:spPr>
          <a:xfrm>
            <a:off x="3048000" y="274320"/>
            <a:ext cx="88532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нетрадиционных техник рисования в младшей группе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(2-4 года)</a:t>
            </a:r>
          </a:p>
          <a:p>
            <a:pPr lvl="0" algn="ctr">
              <a:spcBef>
                <a:spcPct val="0"/>
              </a:spcBef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тычок жесткой полусухой кистью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пальчиком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печатание ладошкой и кулачком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штампиками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овощей и фруктов	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оттиск пробкой</a:t>
            </a:r>
          </a:p>
        </p:txBody>
      </p:sp>
      <p:pic>
        <p:nvPicPr>
          <p:cNvPr id="6" name="Рисунок 5" descr="Изображение выглядит как тор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3429760-14A5-4EF0-B24D-E900F9E39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035" y="3177511"/>
            <a:ext cx="4882874" cy="352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93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42E4AF-4818-45DC-B783-C1635D9BD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690432"/>
            <a:ext cx="10930597" cy="557106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853E8D5-163D-4EF2-90C6-9F680FFAF314}"/>
              </a:ext>
            </a:extLst>
          </p:cNvPr>
          <p:cNvSpPr/>
          <p:nvPr/>
        </p:nvSpPr>
        <p:spPr>
          <a:xfrm>
            <a:off x="3047999" y="643468"/>
            <a:ext cx="849688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ладошкой, пальчиком, кулачком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Средства выразительности: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пятно, точка, короткая</a:t>
            </a:r>
          </a:p>
          <a:p>
            <a:pPr lvl="0" algn="just">
              <a:spcBef>
                <a:spcPct val="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линия,  цвет</a:t>
            </a:r>
          </a:p>
          <a:p>
            <a:pPr lvl="0" algn="ctr">
              <a:spcBef>
                <a:spcPct val="0"/>
              </a:spcBef>
              <a:defRPr/>
            </a:pPr>
            <a:endParaRPr lang="ru-RU" sz="3200" dirty="0">
              <a:solidFill>
                <a:schemeClr val="accent2"/>
              </a:solidFill>
            </a:endParaRPr>
          </a:p>
          <a:p>
            <a:pPr lvl="0" algn="just">
              <a:spcBef>
                <a:spcPct val="0"/>
              </a:spcBef>
              <a:defRPr/>
            </a:pPr>
            <a:endParaRPr lang="ru-RU" sz="2400" dirty="0"/>
          </a:p>
          <a:p>
            <a:pPr lvl="8" algn="just">
              <a:spcBef>
                <a:spcPct val="0"/>
              </a:spcBef>
              <a:buFont typeface="Wingdings" pitchFamily="2" charset="2"/>
              <a:buChar char="§"/>
              <a:defRPr/>
            </a:pPr>
            <a:endParaRPr lang="ru-RU" sz="2400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1973915-30A8-424B-A36D-0FC61501F8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746108"/>
              </p:ext>
            </p:extLst>
          </p:nvPr>
        </p:nvGraphicFramePr>
        <p:xfrm>
          <a:off x="2279373" y="1937688"/>
          <a:ext cx="891871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9357">
                  <a:extLst>
                    <a:ext uri="{9D8B030D-6E8A-4147-A177-3AD203B41FA5}">
                      <a16:colId xmlns:a16="http://schemas.microsoft.com/office/drawing/2014/main" val="2171953622"/>
                    </a:ext>
                  </a:extLst>
                </a:gridCol>
                <a:gridCol w="4459357">
                  <a:extLst>
                    <a:ext uri="{9D8B030D-6E8A-4147-A177-3AD203B41FA5}">
                      <a16:colId xmlns:a16="http://schemas.microsoft.com/office/drawing/2014/main" val="921009845"/>
                    </a:ext>
                  </a:extLst>
                </a:gridCol>
              </a:tblGrid>
              <a:tr h="306991">
                <a:tc>
                  <a:txBody>
                    <a:bodyPr/>
                    <a:lstStyle/>
                    <a:p>
                      <a:r>
                        <a:rPr lang="ru-RU" dirty="0"/>
                        <a:t>Материалы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Техника выполнения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149051"/>
                  </a:ext>
                </a:extLst>
              </a:tr>
              <a:tr h="1611704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гуашь или краска для рисования пальчиками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бумага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влажные салфетки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ребёнок опускает в жидкую краску ладошку (пальчик, кулачок)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делает отпечаток на бумаге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дорисовывает образ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5488452"/>
                  </a:ext>
                </a:extLst>
              </a:tr>
            </a:tbl>
          </a:graphicData>
        </a:graphic>
      </p:graphicFrame>
      <p:pic>
        <p:nvPicPr>
          <p:cNvPr id="14" name="Picture 1" descr="C:\Users\USUS\Desktop\images (9).jpg">
            <a:extLst>
              <a:ext uri="{FF2B5EF4-FFF2-40B4-BE49-F238E27FC236}">
                <a16:creationId xmlns:a16="http://schemas.microsoft.com/office/drawing/2014/main" id="{C5480F76-172A-49EA-957B-F1E7E3A0C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6747" y="4348628"/>
            <a:ext cx="2544417" cy="18659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721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EDF61E-07AA-42C9-9140-24A9CE7A1C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3" b="8476"/>
          <a:stretch/>
        </p:blipFill>
        <p:spPr>
          <a:xfrm>
            <a:off x="661182" y="742122"/>
            <a:ext cx="10775851" cy="557106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FA8BC73-4011-4FFD-87C4-7F8FCD683361}"/>
              </a:ext>
            </a:extLst>
          </p:cNvPr>
          <p:cNvSpPr/>
          <p:nvPr/>
        </p:nvSpPr>
        <p:spPr>
          <a:xfrm>
            <a:off x="3048000" y="742122"/>
            <a:ext cx="84828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Печатание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штампиками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овощей и фруктов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пятно, цвет, фактура</a:t>
            </a:r>
          </a:p>
        </p:txBody>
      </p:sp>
      <p:pic>
        <p:nvPicPr>
          <p:cNvPr id="7" name="Picture 1" descr="C:\Users\USUS\Desktop\images (18).jpg">
            <a:extLst>
              <a:ext uri="{FF2B5EF4-FFF2-40B4-BE49-F238E27FC236}">
                <a16:creationId xmlns:a16="http://schemas.microsoft.com/office/drawing/2014/main" id="{7899BDC7-3B1C-43ED-A6EE-88329589F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1793" y="3960660"/>
            <a:ext cx="3000396" cy="2071702"/>
          </a:xfrm>
          <a:prstGeom prst="rect">
            <a:avLst/>
          </a:prstGeom>
          <a:noFill/>
        </p:spPr>
      </p:pic>
      <p:pic>
        <p:nvPicPr>
          <p:cNvPr id="9" name="Picture 2" descr="C:\Users\USUS\Desktop\applestamping3RS12k.jpg">
            <a:extLst>
              <a:ext uri="{FF2B5EF4-FFF2-40B4-BE49-F238E27FC236}">
                <a16:creationId xmlns:a16="http://schemas.microsoft.com/office/drawing/2014/main" id="{64FECAEB-7269-43D0-B532-169113E2F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5974" y="3901300"/>
            <a:ext cx="3214710" cy="2214578"/>
          </a:xfrm>
          <a:prstGeom prst="rect">
            <a:avLst/>
          </a:prstGeom>
          <a:noFill/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AFD1CF26-5D66-4AD2-8B5D-CB30BF67F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624595"/>
              </p:ext>
            </p:extLst>
          </p:nvPr>
        </p:nvGraphicFramePr>
        <p:xfrm>
          <a:off x="838200" y="1841714"/>
          <a:ext cx="10134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7300">
                  <a:extLst>
                    <a:ext uri="{9D8B030D-6E8A-4147-A177-3AD203B41FA5}">
                      <a16:colId xmlns:a16="http://schemas.microsoft.com/office/drawing/2014/main" val="568764919"/>
                    </a:ext>
                  </a:extLst>
                </a:gridCol>
                <a:gridCol w="5067300">
                  <a:extLst>
                    <a:ext uri="{9D8B030D-6E8A-4147-A177-3AD203B41FA5}">
                      <a16:colId xmlns:a16="http://schemas.microsoft.com/office/drawing/2014/main" val="3073913361"/>
                    </a:ext>
                  </a:extLst>
                </a:gridCol>
              </a:tblGrid>
              <a:tr h="339458">
                <a:tc>
                  <a:txBody>
                    <a:bodyPr/>
                    <a:lstStyle/>
                    <a:p>
                      <a:r>
                        <a:rPr lang="ru-RU" dirty="0"/>
                        <a:t>Материалы: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Техника выполнения: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188090"/>
                  </a:ext>
                </a:extLst>
              </a:tr>
              <a:tr h="1372765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/>
                        <a:t> блюдце с губкой,</a:t>
                      </a:r>
                      <a:r>
                        <a:rPr lang="ru-RU" baseline="0" dirty="0"/>
                        <a:t> пропитанной жидкой гуашью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бумага белая или тонированная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</a:t>
                      </a:r>
                      <a:r>
                        <a:rPr lang="ru-RU" baseline="0" dirty="0" err="1"/>
                        <a:t>штампики</a:t>
                      </a:r>
                      <a:r>
                        <a:rPr lang="ru-RU" baseline="0" dirty="0"/>
                        <a:t> из овощей и фруктов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/>
                        <a:t> влажные салфетки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Ребёнок</a:t>
                      </a:r>
                      <a:r>
                        <a:rPr lang="ru-RU" baseline="0" dirty="0"/>
                        <a:t> прижимает </a:t>
                      </a:r>
                      <a:r>
                        <a:rPr lang="ru-RU" baseline="0" dirty="0" err="1"/>
                        <a:t>штампик</a:t>
                      </a:r>
                      <a:r>
                        <a:rPr lang="ru-RU" baseline="0" dirty="0"/>
                        <a:t> к губке и выполняет оттиски на бумаге. Для разных </a:t>
                      </a:r>
                      <a:r>
                        <a:rPr lang="ru-RU" baseline="0" dirty="0" err="1"/>
                        <a:t>штампиков</a:t>
                      </a:r>
                      <a:r>
                        <a:rPr lang="ru-RU" baseline="0" dirty="0"/>
                        <a:t> берётся  краска разного цвета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5708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485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A566CB-B4B1-4281-B6FA-7E674B8170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6" b="169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ACF84D-6256-4383-A4DD-018E52563C55}"/>
              </a:ext>
            </a:extLst>
          </p:cNvPr>
          <p:cNvSpPr/>
          <p:nvPr/>
        </p:nvSpPr>
        <p:spPr>
          <a:xfrm>
            <a:off x="3047999" y="212035"/>
            <a:ext cx="87729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нетрадиционных техник рисования в средней группе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(4-5 лет)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0F8F52-B272-4F62-8808-F72D16CD9FA6}"/>
              </a:ext>
            </a:extLst>
          </p:cNvPr>
          <p:cNvSpPr/>
          <p:nvPr/>
        </p:nvSpPr>
        <p:spPr>
          <a:xfrm>
            <a:off x="3048000" y="2133599"/>
            <a:ext cx="82826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тычок жесткой полусухой кистью, ватной палочкой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пальчиком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печатание ладошкой и кулачком (краска наносится кистью)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оттиск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штампиками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овощей и фруктов, ластика, картона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оттиск смятой бумагой, поролоном</a:t>
            </a:r>
          </a:p>
          <a:p>
            <a:pPr lvl="0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оттиск листьями, пластиковыми крышками, спичечными коробками</a:t>
            </a:r>
          </a:p>
          <a:p>
            <a:pPr lvl="2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рисование восковыми мелками и акварелью</a:t>
            </a:r>
          </a:p>
          <a:p>
            <a:pPr lvl="2" algn="just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монотипия предметная</a:t>
            </a:r>
          </a:p>
        </p:txBody>
      </p:sp>
    </p:spTree>
    <p:extLst>
      <p:ext uri="{BB962C8B-B14F-4D97-AF65-F5344CB8AC3E}">
        <p14:creationId xmlns:p14="http://schemas.microsoft.com/office/powerpoint/2010/main" val="3817003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F9DD5F-73C1-441E-9BDF-F73D642D6D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6" b="169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767D011-6F9E-4180-8133-C302B965B960}"/>
              </a:ext>
            </a:extLst>
          </p:cNvPr>
          <p:cNvSpPr/>
          <p:nvPr/>
        </p:nvSpPr>
        <p:spPr>
          <a:xfrm>
            <a:off x="3047999" y="304800"/>
            <a:ext cx="8176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поролоном или смятой бумагой</a:t>
            </a:r>
          </a:p>
          <a:p>
            <a:pPr lvl="0">
              <a:spcBef>
                <a:spcPct val="0"/>
              </a:spcBef>
              <a:defRPr/>
            </a:pP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цвет, фактура, пятно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E224A2CB-A8D2-49E4-AAC4-A072A4F95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080478"/>
              </p:ext>
            </p:extLst>
          </p:nvPr>
        </p:nvGraphicFramePr>
        <p:xfrm>
          <a:off x="838199" y="1440587"/>
          <a:ext cx="1079721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8605">
                  <a:extLst>
                    <a:ext uri="{9D8B030D-6E8A-4147-A177-3AD203B41FA5}">
                      <a16:colId xmlns:a16="http://schemas.microsoft.com/office/drawing/2014/main" val="3288853055"/>
                    </a:ext>
                  </a:extLst>
                </a:gridCol>
                <a:gridCol w="5398605">
                  <a:extLst>
                    <a:ext uri="{9D8B030D-6E8A-4147-A177-3AD203B41FA5}">
                      <a16:colId xmlns:a16="http://schemas.microsoft.com/office/drawing/2014/main" val="2273040208"/>
                    </a:ext>
                  </a:extLst>
                </a:gridCol>
              </a:tblGrid>
              <a:tr h="1700178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dirty="0"/>
                        <a:t> блюдце или пластиковая коробочка, в которую вложена штемпельная подушечка из тонкого поролона, пропитанного</a:t>
                      </a:r>
                      <a:r>
                        <a:rPr lang="ru-RU" baseline="0" dirty="0"/>
                        <a:t> жидкой гуашью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aseline="0" dirty="0"/>
                        <a:t> акварельная бумага любого цвета и размера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baseline="0" dirty="0"/>
                        <a:t> кусочки поролона или комочки смятой бумаги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Ребёнок прижимает смятую бумагу  (поролон)к штемпельной подушке с краской</a:t>
                      </a:r>
                      <a:r>
                        <a:rPr lang="ru-RU" baseline="0" dirty="0"/>
                        <a:t> и наносит оттиск на бумагу. Для получения другого цвета меняют и блюдце и бумагу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997674"/>
                  </a:ext>
                </a:extLst>
              </a:tr>
            </a:tbl>
          </a:graphicData>
        </a:graphic>
      </p:graphicFrame>
      <p:pic>
        <p:nvPicPr>
          <p:cNvPr id="9" name="Picture 3" descr="C:\Users\USUS\Desktop\d9de1df75669.jpg">
            <a:extLst>
              <a:ext uri="{FF2B5EF4-FFF2-40B4-BE49-F238E27FC236}">
                <a16:creationId xmlns:a16="http://schemas.microsoft.com/office/drawing/2014/main" id="{B760CA66-F9C4-4AB4-92BC-C98CE7643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1592" y="3507225"/>
            <a:ext cx="2214578" cy="2904364"/>
          </a:xfrm>
          <a:prstGeom prst="rect">
            <a:avLst/>
          </a:prstGeom>
          <a:noFill/>
        </p:spPr>
      </p:pic>
      <p:pic>
        <p:nvPicPr>
          <p:cNvPr id="11" name="Picture 2" descr="C:\Users\USUS\Desktop\2ea80207c538.jpg">
            <a:extLst>
              <a:ext uri="{FF2B5EF4-FFF2-40B4-BE49-F238E27FC236}">
                <a16:creationId xmlns:a16="http://schemas.microsoft.com/office/drawing/2014/main" id="{71076869-AE32-4E83-B618-211506912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4916" y="3717236"/>
            <a:ext cx="2571768" cy="1868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65323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828</Words>
  <Application>Microsoft Office PowerPoint</Application>
  <PresentationFormat>Широкоэкранный</PresentationFormat>
  <Paragraphs>107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Microsoft JhengHei UI Light</vt:lpstr>
      <vt:lpstr>Arial</vt:lpstr>
      <vt:lpstr>Bookman Old Style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 Lu</dc:creator>
  <cp:lastModifiedBy>Ju Lu</cp:lastModifiedBy>
  <cp:revision>9</cp:revision>
  <dcterms:created xsi:type="dcterms:W3CDTF">2017-11-29T18:55:10Z</dcterms:created>
  <dcterms:modified xsi:type="dcterms:W3CDTF">2017-12-02T19:52:53Z</dcterms:modified>
</cp:coreProperties>
</file>