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4" r:id="rId6"/>
    <p:sldId id="263" r:id="rId7"/>
    <p:sldId id="262" r:id="rId8"/>
    <p:sldId id="260" r:id="rId9"/>
    <p:sldId id="25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12-04T06:56:01.617" idx="1">
    <p:pos x="3899" y="319"/>
    <p:text>лар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3989E-9726-40D3-9A26-EDB1BAA2CDBF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A0AE2-26A5-4963-A6EE-BF4AD248B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4572008"/>
            <a:ext cx="5072098" cy="1752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Нурлат </a:t>
            </a:r>
            <a:r>
              <a:rPr lang="ru-RU" sz="2800" b="1" dirty="0" err="1" smtClean="0">
                <a:solidFill>
                  <a:schemeClr val="bg1"/>
                </a:solidFill>
              </a:rPr>
              <a:t>муниципаль</a:t>
            </a:r>
            <a:r>
              <a:rPr lang="ru-RU" sz="2800" b="1" dirty="0" smtClean="0">
                <a:solidFill>
                  <a:schemeClr val="bg1"/>
                </a:solidFill>
              </a:rPr>
              <a:t> районы </a:t>
            </a:r>
            <a:r>
              <a:rPr lang="ru-RU" sz="2800" b="1" dirty="0" err="1" smtClean="0">
                <a:solidFill>
                  <a:schemeClr val="bg1"/>
                </a:solidFill>
              </a:rPr>
              <a:t>Бик</a:t>
            </a:r>
            <a:r>
              <a:rPr lang="tt-RU" sz="2800" b="1" dirty="0" smtClean="0">
                <a:solidFill>
                  <a:schemeClr val="bg1"/>
                </a:solidFill>
              </a:rPr>
              <a:t>үле төп гомуми белем мәктәбенең татар теле һәм әдәбияты укытучысы Галиева Зөлфирә Габбас кызы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DSC057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959916" y="887850"/>
            <a:ext cx="3214708" cy="22962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</a:t>
            </a:r>
            <a:r>
              <a:rPr lang="ru-RU" dirty="0" err="1" smtClean="0"/>
              <a:t>буенча</a:t>
            </a:r>
            <a:r>
              <a:rPr lang="ru-RU" dirty="0" smtClean="0"/>
              <a:t> </a:t>
            </a:r>
            <a:r>
              <a:rPr lang="ru-RU" dirty="0" err="1" smtClean="0"/>
              <a:t>җаваплар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/>
              <a:t>А1-А7 буенча җаваплар барысы да 1</a:t>
            </a:r>
          </a:p>
          <a:p>
            <a:r>
              <a:rPr lang="tt-RU" dirty="0" smtClean="0"/>
              <a:t>В-1   ЧАТНАМА СУЫК</a:t>
            </a:r>
          </a:p>
          <a:p>
            <a:r>
              <a:rPr lang="tt-RU" dirty="0" smtClean="0"/>
              <a:t>В-2    КОЛАК САЛА</a:t>
            </a:r>
          </a:p>
          <a:p>
            <a:r>
              <a:rPr lang="tt-RU" dirty="0" smtClean="0"/>
              <a:t>В-3    ЮЛБАСАРЛАР</a:t>
            </a:r>
          </a:p>
          <a:p>
            <a:r>
              <a:rPr lang="tt-RU" dirty="0" smtClean="0"/>
              <a:t>В-4    МӨГАЛЛИМ</a:t>
            </a:r>
          </a:p>
          <a:p>
            <a:r>
              <a:rPr lang="tt-RU" dirty="0" smtClean="0"/>
              <a:t>В-5    ЗУРЛАГАННАР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643050"/>
          </a:xfrm>
        </p:spPr>
        <p:txBody>
          <a:bodyPr>
            <a:noAutofit/>
          </a:bodyPr>
          <a:lstStyle/>
          <a:p>
            <a:r>
              <a:rPr lang="tt-RU" sz="3600" b="1" dirty="0">
                <a:solidFill>
                  <a:schemeClr val="bg1"/>
                </a:solidFill>
              </a:rPr>
              <a:t>Лексика буенча  өлкән сыйныфларда дәүләт йомгаклау аттестациясенә әзерлек эшләре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>
                <a:solidFill>
                  <a:schemeClr val="bg1"/>
                </a:solidFill>
              </a:rPr>
              <a:t>Мастер – классның максаты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t-RU" b="1" dirty="0" smtClean="0">
                <a:solidFill>
                  <a:schemeClr val="bg1"/>
                </a:solidFill>
              </a:rPr>
              <a:t>1</a:t>
            </a:r>
            <a:r>
              <a:rPr lang="tt-RU" b="1" dirty="0">
                <a:solidFill>
                  <a:schemeClr val="bg1"/>
                </a:solidFill>
              </a:rPr>
              <a:t>. Татар теле дәресләрендә дәүләт йомгаклау аттестациясенә әзерлек эшләре; авыр темаларны өйрәнүне җиңеләйтү;</a:t>
            </a: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tt-RU" b="1" dirty="0">
                <a:solidFill>
                  <a:schemeClr val="bg1"/>
                </a:solidFill>
              </a:rPr>
              <a:t>2. Хәтерне, игътибарны, логик фикерләү сәләтләрен үстерү;</a:t>
            </a: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tt-RU" b="1" dirty="0">
                <a:solidFill>
                  <a:schemeClr val="bg1"/>
                </a:solidFill>
              </a:rPr>
              <a:t>3.Кызыклы биремнәр аша туган илгә  мәхәббәт тәрбияләү.</a:t>
            </a:r>
            <a:endParaRPr lang="ru-RU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tt-RU" b="1" dirty="0" smtClean="0"/>
              <a:t>А5 биреме</a:t>
            </a:r>
            <a:r>
              <a:rPr lang="tt-RU" dirty="0" smtClean="0"/>
              <a:t/>
            </a:r>
            <a:br>
              <a:rPr lang="tt-RU" dirty="0" smtClean="0"/>
            </a:br>
            <a:r>
              <a:rPr lang="ru-RU" b="1" dirty="0" err="1" smtClean="0"/>
              <a:t>Синонимнар</a:t>
            </a:r>
            <a:r>
              <a:rPr lang="ru-RU" b="1" dirty="0" smtClean="0"/>
              <a:t> </a:t>
            </a:r>
            <a:r>
              <a:rPr lang="ru-RU" b="1" dirty="0" err="1" smtClean="0"/>
              <a:t>р</a:t>
            </a:r>
            <a:r>
              <a:rPr lang="tt-RU" b="1" dirty="0" smtClean="0"/>
              <a:t>ә</a:t>
            </a:r>
            <a:r>
              <a:rPr lang="ru-RU" b="1" dirty="0" err="1" smtClean="0"/>
              <a:t>тен</a:t>
            </a:r>
            <a:r>
              <a:rPr lang="ru-RU" b="1" dirty="0" smtClean="0"/>
              <a:t> </a:t>
            </a:r>
            <a:r>
              <a:rPr lang="ru-RU" b="1" dirty="0" err="1" smtClean="0"/>
              <a:t>билгел</a:t>
            </a:r>
            <a:r>
              <a:rPr lang="tt-RU" b="1" dirty="0" smtClean="0"/>
              <a:t>ә</a:t>
            </a:r>
            <a:r>
              <a:rPr lang="ru-RU" b="1" dirty="0" err="1" smtClean="0"/>
              <a:t>гез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tt-RU" b="1" dirty="0" smtClean="0">
                <a:solidFill>
                  <a:srgbClr val="C00000"/>
                </a:solidFill>
              </a:rPr>
              <a:t>Укучы нәрсә белергә тиеш?</a:t>
            </a:r>
          </a:p>
          <a:p>
            <a:r>
              <a:rPr lang="tt-RU" b="1" dirty="0" smtClean="0">
                <a:solidFill>
                  <a:srgbClr val="C00000"/>
                </a:solidFill>
              </a:rPr>
              <a:t>Синонимнар</a:t>
            </a:r>
            <a:r>
              <a:rPr lang="tt-RU" b="1" dirty="0" smtClean="0"/>
              <a:t> - мәгънәләре ягыннан тәңгәл килгән яки якын торган сүзләр.</a:t>
            </a:r>
            <a:endParaRPr lang="ru-RU" b="1" dirty="0" smtClean="0"/>
          </a:p>
          <a:p>
            <a:r>
              <a:rPr lang="tt-RU" b="1" dirty="0" smtClean="0">
                <a:solidFill>
                  <a:srgbClr val="C00000"/>
                </a:solidFill>
              </a:rPr>
              <a:t>Синонимик оя </a:t>
            </a:r>
            <a:r>
              <a:rPr lang="tt-RU" b="1" dirty="0" smtClean="0"/>
              <a:t>– бер үк яки якын мәгънәле сүзләр төркеме.</a:t>
            </a:r>
            <a:endParaRPr lang="ru-RU" b="1" dirty="0" smtClean="0"/>
          </a:p>
          <a:p>
            <a:r>
              <a:rPr lang="tt-RU" b="1" dirty="0" smtClean="0">
                <a:solidFill>
                  <a:srgbClr val="C00000"/>
                </a:solidFill>
              </a:rPr>
              <a:t>Доминанта сүз </a:t>
            </a:r>
            <a:r>
              <a:rPr lang="tt-RU" b="1" dirty="0" smtClean="0"/>
              <a:t>- синонимик оядагы сүзләрне берләштерүче, гомуми төшенчә белдерә һәм телдә продуктив кулланыла торган, стилистик бизәкләрдән азат сүз.</a:t>
            </a:r>
            <a:endParaRPr lang="ru-RU" b="1" dirty="0" smtClean="0"/>
          </a:p>
          <a:p>
            <a:endParaRPr lang="tt-RU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tt-RU" dirty="0" smtClean="0"/>
              <a:t>А-5</a:t>
            </a:r>
            <a:br>
              <a:rPr lang="tt-RU" dirty="0" smtClean="0"/>
            </a:br>
            <a:r>
              <a:rPr lang="tt-RU" dirty="0" smtClean="0"/>
              <a:t>Бирелгән сүзнең антонимын билгеләргә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32037"/>
            <a:ext cx="8515352" cy="4097359"/>
          </a:xfrm>
        </p:spPr>
        <p:txBody>
          <a:bodyPr/>
          <a:lstStyle/>
          <a:p>
            <a:r>
              <a:rPr lang="tt-RU" dirty="0" smtClean="0">
                <a:solidFill>
                  <a:srgbClr val="FF0000"/>
                </a:solidFill>
              </a:rPr>
              <a:t>Укучы нәрсә белергә тиеш?</a:t>
            </a:r>
          </a:p>
          <a:p>
            <a:r>
              <a:rPr lang="tt-RU" dirty="0" smtClean="0">
                <a:solidFill>
                  <a:srgbClr val="FF0000"/>
                </a:solidFill>
              </a:rPr>
              <a:t>Антонимнар-</a:t>
            </a:r>
            <a:r>
              <a:rPr lang="tt-RU" dirty="0" smtClean="0"/>
              <a:t>капма -каршы мә</a:t>
            </a:r>
            <a:r>
              <a:rPr lang="ru-RU" dirty="0" err="1" smtClean="0"/>
              <a:t>гъ</a:t>
            </a:r>
            <a:r>
              <a:rPr lang="tt-RU" dirty="0" smtClean="0"/>
              <a:t>нәле сүзләр</a:t>
            </a:r>
            <a:r>
              <a:rPr lang="tt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tt-RU" dirty="0" smtClean="0">
                <a:solidFill>
                  <a:srgbClr val="FF0000"/>
                </a:solidFill>
              </a:rPr>
              <a:t>Оксюмороннар</a:t>
            </a:r>
            <a:r>
              <a:rPr lang="tt-RU" dirty="0" smtClean="0"/>
              <a:t>-үзара бәйләнешкә керә алмастай антонимнар,сөйләмне җанландыра торган махсус сурәтләү чаралары(бай хәерче,акыллы җүләр,надан галим,сакаллы сабый)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Бер итеп күрсә дә күзләр,бу-төрле сүзләр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1" y="1500174"/>
          <a:ext cx="8072497" cy="46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544"/>
                <a:gridCol w="2010651"/>
                <a:gridCol w="2010651"/>
                <a:gridCol w="2010651"/>
              </a:tblGrid>
              <a:tr h="3468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Саф омонимнар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(төрле грамматик формаларны алганда да аваздаш булып калалар)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Омоформалар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 smtClean="0">
                          <a:latin typeface="Calibri"/>
                          <a:ea typeface="Calibri"/>
                          <a:cs typeface="Times New Roman"/>
                        </a:rPr>
                        <a:t>билгеле </a:t>
                      </a: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бер грамматик формада гына омонимлаша</a:t>
                      </a:r>
                      <a:r>
                        <a:rPr lang="tt-RU" sz="11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Омографлар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(язылышлары бертөрле булса да,әйтелешләрендә аерма бар)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Омофоннар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 smtClean="0">
                          <a:latin typeface="Calibri"/>
                          <a:ea typeface="Calibri"/>
                          <a:cs typeface="Times New Roman"/>
                        </a:rPr>
                        <a:t>(язылышлары </a:t>
                      </a: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төрле,ә әйтелешләре бертөрле)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18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Туп(уенчык)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Туп(ату коралы)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Яз(исем)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Яз(боерык фигыл</a:t>
                      </a:r>
                      <a:r>
                        <a:rPr lang="ru-RU" sz="1600" dirty="0" err="1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Бүлмә(исем)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Бүлмә(б.фигыл</a:t>
                      </a:r>
                      <a:r>
                        <a:rPr lang="ru-RU" sz="1600" dirty="0" err="1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1600" dirty="0">
                          <a:latin typeface="Calibri"/>
                          <a:ea typeface="Calibri"/>
                          <a:cs typeface="Times New Roman"/>
                        </a:rPr>
                        <a:t>Казан-казан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Кроссворд чишәбез</a:t>
            </a:r>
            <a:endParaRPr lang="ru-RU" dirty="0"/>
          </a:p>
        </p:txBody>
      </p:sp>
      <p:pic>
        <p:nvPicPr>
          <p:cNvPr id="4" name="Содержимое 3" descr="кроссворд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153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15370" cy="6429420"/>
          </a:xfrm>
        </p:spPr>
        <p:txBody>
          <a:bodyPr>
            <a:normAutofit fontScale="55000" lnSpcReduction="20000"/>
          </a:bodyPr>
          <a:lstStyle/>
          <a:p>
            <a:r>
              <a:rPr lang="ru-RU" sz="1800" dirty="0" smtClean="0"/>
              <a:t> Тест </a:t>
            </a:r>
            <a:r>
              <a:rPr lang="ru-RU" sz="1800" dirty="0" err="1" smtClean="0"/>
              <a:t>биремн</a:t>
            </a:r>
            <a:r>
              <a:rPr lang="tt-RU" sz="1800" dirty="0" smtClean="0"/>
              <a:t>әре</a:t>
            </a:r>
            <a:endParaRPr lang="ru-RU" sz="1800" dirty="0" smtClean="0"/>
          </a:p>
          <a:p>
            <a:r>
              <a:rPr lang="tt-RU" sz="1800" b="1" dirty="0" smtClean="0"/>
              <a:t>А-1.  Синонимнар рәтен билгеләгез</a:t>
            </a:r>
            <a:endParaRPr lang="ru-RU" sz="1800" dirty="0" smtClean="0"/>
          </a:p>
          <a:p>
            <a:r>
              <a:rPr lang="tt-RU" sz="1800" b="1" dirty="0" smtClean="0"/>
              <a:t>1.</a:t>
            </a:r>
            <a:r>
              <a:rPr lang="tt-RU" sz="1800" dirty="0" smtClean="0"/>
              <a:t>суык,салкын</a:t>
            </a:r>
            <a:endParaRPr lang="ru-RU" sz="1800" dirty="0" smtClean="0"/>
          </a:p>
          <a:p>
            <a:r>
              <a:rPr lang="tt-RU" sz="1800" dirty="0" smtClean="0"/>
              <a:t>2.суык,җылы</a:t>
            </a:r>
            <a:endParaRPr lang="ru-RU" sz="1800" dirty="0" smtClean="0"/>
          </a:p>
          <a:p>
            <a:r>
              <a:rPr lang="tt-RU" sz="1800" dirty="0" smtClean="0"/>
              <a:t>3.суык,дымлы</a:t>
            </a:r>
            <a:endParaRPr lang="ru-RU" sz="1800" dirty="0" smtClean="0"/>
          </a:p>
          <a:p>
            <a:r>
              <a:rPr lang="tt-RU" sz="1800" dirty="0" smtClean="0"/>
              <a:t>4.суык,кыш</a:t>
            </a:r>
            <a:endParaRPr lang="ru-RU" sz="1800" dirty="0" smtClean="0"/>
          </a:p>
          <a:p>
            <a:r>
              <a:rPr lang="tt-RU" sz="1800" b="1" dirty="0" smtClean="0"/>
              <a:t>А-2.Бирелгән җөмләдә калын хәрефләр белән күрсәтелгән сүзнең синонимын билгеләгез.</a:t>
            </a:r>
            <a:endParaRPr lang="ru-RU" sz="1800" dirty="0" smtClean="0"/>
          </a:p>
          <a:p>
            <a:r>
              <a:rPr lang="tt-RU" sz="1800" i="1" dirty="0" smtClean="0"/>
              <a:t>       Күләгелерәк урынны сайлап,җиргә ашъяулык җәеп,табын</a:t>
            </a:r>
            <a:r>
              <a:rPr lang="tt-RU" sz="1800" b="1" dirty="0" smtClean="0"/>
              <a:t> </a:t>
            </a:r>
            <a:r>
              <a:rPr lang="tt-RU" sz="1800" b="1" i="1" dirty="0" smtClean="0"/>
              <a:t>әзерләделәр</a:t>
            </a:r>
            <a:endParaRPr lang="ru-RU" sz="1800" dirty="0" smtClean="0"/>
          </a:p>
          <a:p>
            <a:r>
              <a:rPr lang="tt-RU" sz="1800" dirty="0" smtClean="0"/>
              <a:t>1.кордылар</a:t>
            </a:r>
            <a:endParaRPr lang="ru-RU" sz="1800" dirty="0" smtClean="0"/>
          </a:p>
          <a:p>
            <a:r>
              <a:rPr lang="tt-RU" sz="1800" dirty="0" smtClean="0"/>
              <a:t>2.яптылар</a:t>
            </a:r>
            <a:endParaRPr lang="ru-RU" sz="1800" dirty="0" smtClean="0"/>
          </a:p>
          <a:p>
            <a:r>
              <a:rPr lang="tt-RU" sz="1800" dirty="0" smtClean="0"/>
              <a:t>3.җыйдылар</a:t>
            </a:r>
            <a:endParaRPr lang="ru-RU" sz="1800" dirty="0" smtClean="0"/>
          </a:p>
          <a:p>
            <a:r>
              <a:rPr lang="tt-RU" sz="1800" dirty="0" smtClean="0"/>
              <a:t>4.куйдылар</a:t>
            </a:r>
            <a:endParaRPr lang="ru-RU" sz="1800" dirty="0" smtClean="0"/>
          </a:p>
          <a:p>
            <a:r>
              <a:rPr lang="tt-RU" sz="1800" b="1" dirty="0" smtClean="0"/>
              <a:t>А-3 Җөмләдә калын хәрефләр белән бирелгән сүзнең антонимын билгеләгез.</a:t>
            </a:r>
            <a:endParaRPr lang="ru-RU" sz="1800" dirty="0" smtClean="0"/>
          </a:p>
          <a:p>
            <a:r>
              <a:rPr lang="tt-RU" sz="1800" i="1" dirty="0" smtClean="0"/>
              <a:t>      Башында яхшы эшләпә,бер-кулында-шырпы,икенче кулында-күкрәгенә кысылган хәлдә картина,</a:t>
            </a:r>
            <a:r>
              <a:rPr lang="tt-RU" sz="1800" b="1" i="1" dirty="0" smtClean="0"/>
              <a:t>искиткеч </a:t>
            </a:r>
            <a:r>
              <a:rPr lang="tt-RU" sz="1800" i="1" dirty="0" smtClean="0"/>
              <a:t>картина</a:t>
            </a:r>
            <a:endParaRPr lang="ru-RU" sz="1800" dirty="0" smtClean="0"/>
          </a:p>
          <a:p>
            <a:r>
              <a:rPr lang="tt-RU" sz="1800" i="1" dirty="0" smtClean="0"/>
              <a:t>1.ямьсез</a:t>
            </a:r>
            <a:endParaRPr lang="ru-RU" sz="1800" dirty="0" smtClean="0"/>
          </a:p>
          <a:p>
            <a:r>
              <a:rPr lang="tt-RU" sz="1800" i="1" dirty="0" smtClean="0"/>
              <a:t> 2.коточкыч</a:t>
            </a:r>
            <a:endParaRPr lang="ru-RU" sz="1800" dirty="0" smtClean="0"/>
          </a:p>
          <a:p>
            <a:r>
              <a:rPr lang="tt-RU" sz="1800" i="1" dirty="0" smtClean="0"/>
              <a:t>3.гүзәл</a:t>
            </a:r>
            <a:endParaRPr lang="ru-RU" sz="1800" dirty="0" smtClean="0"/>
          </a:p>
          <a:p>
            <a:r>
              <a:rPr lang="tt-RU" sz="1800" i="1" dirty="0" smtClean="0"/>
              <a:t>4.матур</a:t>
            </a:r>
            <a:endParaRPr lang="ru-RU" sz="1800" dirty="0" smtClean="0"/>
          </a:p>
          <a:p>
            <a:r>
              <a:rPr lang="tt-RU" sz="1800" b="1" i="1" dirty="0" smtClean="0"/>
              <a:t>А-4.җөмләдә калын хәрефләр белән күрсәтелгән сүзнең синонимын табыгыз.</a:t>
            </a:r>
            <a:endParaRPr lang="ru-RU" sz="1800" dirty="0" smtClean="0"/>
          </a:p>
          <a:p>
            <a:r>
              <a:rPr lang="tt-RU" sz="1800" i="1" dirty="0" smtClean="0"/>
              <a:t>      Урам як коймага терәлеп дигәндәй үсен утырган </a:t>
            </a:r>
            <a:r>
              <a:rPr lang="tt-RU" sz="1800" b="1" i="1" dirty="0" smtClean="0"/>
              <a:t>мәһабәт </a:t>
            </a:r>
            <a:r>
              <a:rPr lang="tt-RU" sz="1800" i="1" dirty="0" smtClean="0"/>
              <a:t>имәндә аларны син ясаган оя көтә.</a:t>
            </a:r>
            <a:endParaRPr lang="ru-RU" sz="1800" dirty="0" smtClean="0"/>
          </a:p>
          <a:p>
            <a:r>
              <a:rPr lang="tt-RU" sz="1800" i="1" dirty="0" smtClean="0"/>
              <a:t> 1.зур</a:t>
            </a:r>
            <a:endParaRPr lang="ru-RU" sz="1800" dirty="0" smtClean="0"/>
          </a:p>
          <a:p>
            <a:r>
              <a:rPr lang="tt-RU" sz="1800" i="1" dirty="0" smtClean="0"/>
              <a:t>2.күркәм</a:t>
            </a:r>
            <a:endParaRPr lang="ru-RU" sz="1800" dirty="0" smtClean="0"/>
          </a:p>
          <a:p>
            <a:r>
              <a:rPr lang="tt-RU" sz="1800" i="1" dirty="0" smtClean="0"/>
              <a:t>3.өлкән</a:t>
            </a:r>
            <a:endParaRPr lang="ru-RU" sz="1800" dirty="0" smtClean="0"/>
          </a:p>
          <a:p>
            <a:r>
              <a:rPr lang="tt-RU" sz="1800" i="1" dirty="0" smtClean="0"/>
              <a:t>4.эре</a:t>
            </a:r>
            <a:endParaRPr lang="ru-RU" sz="1800" dirty="0" smtClean="0"/>
          </a:p>
          <a:p>
            <a:r>
              <a:rPr lang="tt-RU" sz="1800" b="1" i="1" dirty="0" smtClean="0"/>
              <a:t>А-5  Надан сүзенең антонимын билгеләгез</a:t>
            </a:r>
            <a:endParaRPr lang="ru-RU" sz="1800" dirty="0" smtClean="0"/>
          </a:p>
          <a:p>
            <a:r>
              <a:rPr lang="tt-RU" sz="1800" i="1" dirty="0" smtClean="0"/>
              <a:t>1.белемле</a:t>
            </a:r>
            <a:endParaRPr lang="ru-RU" sz="1800" dirty="0" smtClean="0"/>
          </a:p>
          <a:p>
            <a:r>
              <a:rPr lang="tt-RU" sz="1800" i="1" dirty="0" smtClean="0"/>
              <a:t>2.уңган</a:t>
            </a:r>
            <a:endParaRPr lang="ru-RU" sz="1800" dirty="0" smtClean="0"/>
          </a:p>
          <a:p>
            <a:r>
              <a:rPr lang="tt-RU" sz="1800" i="1" dirty="0" smtClean="0"/>
              <a:t>3.акылсыз</a:t>
            </a:r>
            <a:endParaRPr lang="ru-RU" sz="1800" dirty="0" smtClean="0"/>
          </a:p>
          <a:p>
            <a:r>
              <a:rPr lang="tt-RU" sz="1800" i="1" dirty="0" smtClean="0"/>
              <a:t>Белемсез</a:t>
            </a:r>
            <a:endParaRPr lang="ru-RU" sz="1800" dirty="0" smtClean="0"/>
          </a:p>
          <a:p>
            <a:r>
              <a:rPr lang="tt-RU" sz="1800" b="1" i="1" dirty="0" smtClean="0"/>
              <a:t>А-6 Синонимнар рәтен билгеләгез</a:t>
            </a:r>
            <a:endParaRPr lang="ru-RU" sz="1800" dirty="0" smtClean="0"/>
          </a:p>
          <a:p>
            <a:r>
              <a:rPr lang="tt-RU" sz="1800" i="1" dirty="0" smtClean="0"/>
              <a:t>1. Зиннәтле,кыйммәтле</a:t>
            </a:r>
            <a:endParaRPr lang="ru-RU" sz="1800" dirty="0" smtClean="0"/>
          </a:p>
          <a:p>
            <a:r>
              <a:rPr lang="tt-RU" sz="1800" i="1" dirty="0" smtClean="0"/>
              <a:t>2.зиннәтле,әһәмиятле</a:t>
            </a:r>
            <a:endParaRPr lang="ru-RU" sz="1800" dirty="0" smtClean="0"/>
          </a:p>
          <a:p>
            <a:r>
              <a:rPr lang="tt-RU" sz="1800" i="1" dirty="0" smtClean="0"/>
              <a:t>3.Зиннәтле,матур</a:t>
            </a:r>
            <a:endParaRPr lang="ru-RU" sz="1800" dirty="0" smtClean="0"/>
          </a:p>
          <a:p>
            <a:r>
              <a:rPr lang="tt-RU" sz="1800" i="1" dirty="0" smtClean="0"/>
              <a:t>4. зиннәтле,очсыз</a:t>
            </a:r>
            <a:endParaRPr lang="ru-RU" sz="1800" dirty="0" smtClean="0"/>
          </a:p>
          <a:p>
            <a:r>
              <a:rPr lang="tt-RU" sz="1800" b="1" i="1" dirty="0" smtClean="0"/>
              <a:t>А-7Җөмләдә калын хәрефләр белән бирелгән сүзнең синонимын күрсәтегез.</a:t>
            </a:r>
            <a:endParaRPr lang="ru-RU" sz="1800" dirty="0" smtClean="0"/>
          </a:p>
          <a:p>
            <a:r>
              <a:rPr lang="tt-RU" sz="1800" i="1" dirty="0" smtClean="0"/>
              <a:t> Нефть кудыра торган насослар тирәсеннән дә әллә ничә </a:t>
            </a:r>
            <a:r>
              <a:rPr lang="tt-RU" sz="1800" b="1" i="1" dirty="0" smtClean="0"/>
              <a:t>кат </a:t>
            </a:r>
            <a:r>
              <a:rPr lang="tt-RU" sz="1800" i="1" dirty="0" smtClean="0"/>
              <a:t>урадылар.</a:t>
            </a:r>
            <a:endParaRPr lang="ru-RU" sz="1800" dirty="0" smtClean="0"/>
          </a:p>
          <a:p>
            <a:r>
              <a:rPr lang="tt-RU" sz="1800" i="1" dirty="0" smtClean="0"/>
              <a:t>1.тапкыр</a:t>
            </a:r>
            <a:endParaRPr lang="ru-RU" sz="1800" dirty="0" smtClean="0"/>
          </a:p>
          <a:p>
            <a:r>
              <a:rPr lang="tt-RU" sz="1800" i="1" dirty="0" smtClean="0"/>
              <a:t>2.юл</a:t>
            </a:r>
            <a:endParaRPr lang="ru-RU" sz="1800" dirty="0" smtClean="0"/>
          </a:p>
          <a:p>
            <a:r>
              <a:rPr lang="tt-RU" sz="1800" i="1" dirty="0" smtClean="0"/>
              <a:t>3.Әйләнә</a:t>
            </a:r>
            <a:endParaRPr lang="ru-RU" sz="1800" dirty="0" smtClean="0"/>
          </a:p>
          <a:p>
            <a:r>
              <a:rPr lang="tt-RU" sz="1800" i="1" dirty="0" smtClean="0"/>
              <a:t>4.этаж</a:t>
            </a:r>
            <a:endParaRPr lang="ru-RU" sz="1800" dirty="0" smtClean="0"/>
          </a:p>
          <a:p>
            <a:r>
              <a:rPr lang="tt-RU" sz="1800" i="1" dirty="0" smtClean="0"/>
              <a:t> </a:t>
            </a:r>
            <a:endParaRPr lang="tt-RU" sz="1800" b="1" dirty="0" smtClean="0"/>
          </a:p>
          <a:p>
            <a:pPr>
              <a:buNone/>
            </a:pPr>
            <a:endParaRPr lang="tt-RU" sz="1800" b="1" dirty="0" smtClean="0"/>
          </a:p>
          <a:p>
            <a:pPr>
              <a:buNone/>
            </a:pPr>
            <a:endParaRPr lang="ru-RU" sz="1800" dirty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86544"/>
          </a:xfrm>
        </p:spPr>
        <p:txBody>
          <a:bodyPr>
            <a:normAutofit fontScale="47500" lnSpcReduction="20000"/>
          </a:bodyPr>
          <a:lstStyle/>
          <a:p>
            <a:r>
              <a:rPr lang="tt-RU" i="1" dirty="0" smtClean="0"/>
              <a:t>В-1.Бирелгән җөмләдәге кайсы сүзне </a:t>
            </a:r>
            <a:r>
              <a:rPr lang="tt-RU" b="1" i="1" dirty="0" smtClean="0"/>
              <a:t>зәмһәрир синонимы</a:t>
            </a:r>
            <a:r>
              <a:rPr lang="tt-RU" i="1" dirty="0" smtClean="0"/>
              <a:t> белән алыштырып була?</a:t>
            </a:r>
            <a:endParaRPr lang="ru-RU" dirty="0" smtClean="0"/>
          </a:p>
          <a:p>
            <a:r>
              <a:rPr lang="tt-RU" b="1" i="1" dirty="0" smtClean="0"/>
              <a:t>Һәм шуны чатнама суыкта берәү рәхимсез рәвештә бозлы киндер белән усын.</a:t>
            </a:r>
            <a:endParaRPr lang="ru-RU" dirty="0" smtClean="0"/>
          </a:p>
          <a:p>
            <a:r>
              <a:rPr lang="tt-RU" b="1" i="1" dirty="0" smtClean="0"/>
              <a:t>________________________________</a:t>
            </a:r>
            <a:endParaRPr lang="ru-RU" dirty="0" smtClean="0"/>
          </a:p>
          <a:p>
            <a:r>
              <a:rPr lang="tt-RU" b="1" i="1" dirty="0" smtClean="0"/>
              <a:t> </a:t>
            </a:r>
            <a:endParaRPr lang="ru-RU" dirty="0" smtClean="0"/>
          </a:p>
          <a:p>
            <a:r>
              <a:rPr lang="tt-RU" b="1" i="1" dirty="0" smtClean="0"/>
              <a:t>В-2 </a:t>
            </a:r>
            <a:r>
              <a:rPr lang="tt-RU" i="1" dirty="0" smtClean="0"/>
              <a:t>Сөйләмнең сәнгатьлелегенә ирешү өчен,түбәндәге җөмләдәге </a:t>
            </a:r>
            <a:r>
              <a:rPr lang="tt-RU" b="1" i="1" dirty="0" smtClean="0"/>
              <a:t>тыңлый</a:t>
            </a:r>
            <a:r>
              <a:rPr lang="tt-RU" i="1" dirty="0" smtClean="0"/>
              <a:t> синонимын кайсы тотырыклы сүзтезмә белән алыштырганнар?</a:t>
            </a:r>
            <a:endParaRPr lang="ru-RU" dirty="0" smtClean="0"/>
          </a:p>
          <a:p>
            <a:r>
              <a:rPr lang="tt-RU" b="1" i="1" dirty="0" smtClean="0"/>
              <a:t>Сөйләшеп утыруларына колак сала торгач,сүзләреннән әзме күпме шушы аңлашылды.</a:t>
            </a:r>
            <a:endParaRPr lang="ru-RU" dirty="0" smtClean="0"/>
          </a:p>
          <a:p>
            <a:r>
              <a:rPr lang="tt-RU" b="1" i="1" dirty="0" smtClean="0"/>
              <a:t> </a:t>
            </a:r>
            <a:endParaRPr lang="ru-RU" dirty="0" smtClean="0"/>
          </a:p>
          <a:p>
            <a:r>
              <a:rPr lang="tt-RU" b="1" i="1" dirty="0" smtClean="0"/>
              <a:t>В-3</a:t>
            </a:r>
            <a:r>
              <a:rPr lang="tt-RU" i="1" dirty="0" smtClean="0"/>
              <a:t> Сөйләмнең сәнгатьлелегенә ирешү өчентүбәндәге абзацта</a:t>
            </a:r>
            <a:r>
              <a:rPr lang="tt-RU" b="1" i="1" dirty="0" smtClean="0"/>
              <a:t> дошманнар </a:t>
            </a:r>
            <a:r>
              <a:rPr lang="tt-RU" i="1" dirty="0" smtClean="0"/>
              <a:t>сүзенә синоним була алырлык нинди берәмлек кулланылган?</a:t>
            </a:r>
            <a:endParaRPr lang="ru-RU" dirty="0" smtClean="0"/>
          </a:p>
          <a:p>
            <a:r>
              <a:rPr lang="tt-RU" i="1" dirty="0" smtClean="0"/>
              <a:t>	</a:t>
            </a:r>
            <a:r>
              <a:rPr lang="tt-RU" b="1" i="1" dirty="0" smtClean="0"/>
              <a:t>Юлбасарлар кулына эләккән шәһәрдә кеше бик аз калды.Халык кичә үк,дошман ыргыткан бомболардан өйләргә ут капкач ук,ашыгыч рәвештә шәһәрдән чыгып китте</a:t>
            </a:r>
            <a:endParaRPr lang="ru-RU" dirty="0" smtClean="0"/>
          </a:p>
          <a:p>
            <a:r>
              <a:rPr lang="tt-RU" b="1" i="1" dirty="0" smtClean="0"/>
              <a:t>______________________</a:t>
            </a:r>
            <a:endParaRPr lang="ru-RU" dirty="0" smtClean="0"/>
          </a:p>
          <a:p>
            <a:r>
              <a:rPr lang="tt-RU" b="1" i="1" dirty="0" smtClean="0"/>
              <a:t>В-4.</a:t>
            </a:r>
            <a:r>
              <a:rPr lang="tt-RU" i="1" dirty="0" smtClean="0"/>
              <a:t>Түбәндәге җөмләдә кайсы сүзне</a:t>
            </a:r>
            <a:r>
              <a:rPr lang="tt-RU" b="1" i="1" dirty="0" smtClean="0"/>
              <a:t> укытучы </a:t>
            </a:r>
            <a:r>
              <a:rPr lang="tt-RU" i="1" dirty="0" smtClean="0"/>
              <a:t>синонимы белән алыштырып була?</a:t>
            </a:r>
            <a:endParaRPr lang="ru-RU" dirty="0" smtClean="0"/>
          </a:p>
          <a:p>
            <a:r>
              <a:rPr lang="tt-RU" b="1" i="1" dirty="0" smtClean="0"/>
              <a:t>Беренче тапкыр мәктәпкә килгәч, мөгаллим безне салам җәйгән идәнгә утыртты,һәркайсыбызга берәр дәфтәр,каләм 1әм кара такта бирде.</a:t>
            </a:r>
            <a:endParaRPr lang="ru-RU" dirty="0" smtClean="0"/>
          </a:p>
          <a:p>
            <a:r>
              <a:rPr lang="tt-RU" b="1" i="1" dirty="0" smtClean="0"/>
              <a:t>___________________________</a:t>
            </a:r>
            <a:endParaRPr lang="ru-RU" dirty="0" smtClean="0"/>
          </a:p>
          <a:p>
            <a:r>
              <a:rPr lang="tt-RU" b="1" i="1" dirty="0" smtClean="0"/>
              <a:t>В-</a:t>
            </a:r>
            <a:r>
              <a:rPr lang="tt-RU" i="1" dirty="0" smtClean="0"/>
              <a:t>5Түбәндәге җөмләдәге кайсы сүзне</a:t>
            </a:r>
            <a:r>
              <a:rPr lang="tt-RU" b="1" i="1" dirty="0" smtClean="0"/>
              <a:t> олылаганнар </a:t>
            </a:r>
            <a:r>
              <a:rPr lang="tt-RU" i="1" dirty="0" smtClean="0"/>
              <a:t>синонимы белән алыштырып була?</a:t>
            </a:r>
            <a:endParaRPr lang="ru-RU" dirty="0" smtClean="0"/>
          </a:p>
          <a:p>
            <a:r>
              <a:rPr lang="tt-RU" b="1" i="1" dirty="0" smtClean="0"/>
              <a:t>Авызына күсе капкан мәчене күргән шәһәр кешеләре аны баш киемнәрен салып зурлаганнар.</a:t>
            </a:r>
            <a:endParaRPr lang="ru-RU" dirty="0" smtClean="0"/>
          </a:p>
          <a:p>
            <a:r>
              <a:rPr lang="tt-RU" b="1" i="1" dirty="0" smtClean="0"/>
              <a:t>____________________________</a:t>
            </a:r>
            <a:endParaRPr lang="ru-RU" dirty="0" smtClean="0"/>
          </a:p>
          <a:p>
            <a:r>
              <a:rPr lang="tt-RU" b="1" i="1" dirty="0" smtClean="0"/>
              <a:t> </a:t>
            </a:r>
            <a:endParaRPr lang="ru-RU" dirty="0" smtClean="0"/>
          </a:p>
          <a:p>
            <a:r>
              <a:rPr lang="tt-RU" b="1" i="1" dirty="0" smtClean="0"/>
              <a:t> </a:t>
            </a:r>
            <a:endParaRPr lang="ru-RU" dirty="0" smtClean="0"/>
          </a:p>
          <a:p>
            <a:r>
              <a:rPr lang="tt-RU" b="1" i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386</Words>
  <Application>Microsoft Office PowerPoint</Application>
  <PresentationFormat>Экран 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Лексика буенча  өлкән сыйныфларда дәүләт йомгаклау аттестациясенә әзерлек эшләре</vt:lpstr>
      <vt:lpstr>Мастер – классның максаты</vt:lpstr>
      <vt:lpstr>А5 биреме Синонимнар рәтен билгеләгез </vt:lpstr>
      <vt:lpstr>А-5 Бирелгән сүзнең антонимын билгеләргә</vt:lpstr>
      <vt:lpstr>Бер итеп күрсә дә күзләр,бу-төрле сүзләр</vt:lpstr>
      <vt:lpstr>Кроссворд чишәбез</vt:lpstr>
      <vt:lpstr>Слайд 8</vt:lpstr>
      <vt:lpstr>Слайд 9</vt:lpstr>
      <vt:lpstr>Тест буенча җаваплар.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2014-11-30T13:04:16Z</dcterms:created>
  <dcterms:modified xsi:type="dcterms:W3CDTF">2018-01-31T16:30:06Z</dcterms:modified>
</cp:coreProperties>
</file>