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audio2.wav" ContentType="audio/wav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24"/>
  </p:notesMasterIdLst>
  <p:sldIdLst>
    <p:sldId id="289" r:id="rId2"/>
    <p:sldId id="257" r:id="rId3"/>
    <p:sldId id="271" r:id="rId4"/>
    <p:sldId id="259" r:id="rId5"/>
    <p:sldId id="272" r:id="rId6"/>
    <p:sldId id="270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7" r:id="rId20"/>
    <p:sldId id="288" r:id="rId21"/>
    <p:sldId id="285" r:id="rId22"/>
    <p:sldId id="28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63" autoAdjust="0"/>
  </p:normalViewPr>
  <p:slideViewPr>
    <p:cSldViewPr>
      <p:cViewPr varScale="1">
        <p:scale>
          <a:sx n="83" d="100"/>
          <a:sy n="83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0467F-2FC1-4057-A4BB-6FE293E362A3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B47C2-937D-4E8E-828A-EAB59E0F2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21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B47C2-937D-4E8E-828A-EAB59E0F229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60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278F0D-26A6-4E3D-8F06-FA908181E788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2B6923CD-2CFB-4109-9CB5-DF0AA2F3C3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618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55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2242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900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167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513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662AEB-7850-4CFE-B29F-26838ED7EBA1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89C8E-A983-4496-91B8-DF4C27AD43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54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29F7C2-43AC-4812-BDE5-7B1F00616092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EF4A72-125C-4113-AE5B-9A2EBB0D63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97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6F05DB-BBA8-4599-97CB-132ED9170C3B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A6A27-A1AE-4677-B1A5-50490C9BFC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11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A4E207-6FB0-48A2-A3A9-1FB55C02AFEC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922222AC-4951-46F2-81D7-6C4F7365E6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938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184CF6-B720-4F86-81E0-735C778712DB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F50390CF-AB7D-46F9-9AEB-D06A079FB3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443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DA764-9054-4F75-932F-DEFB750D88D0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A5FF2D10-E0B7-45C2-801E-27E8C7AD77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162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D86F7-F49C-457E-8CC4-0060F62E6000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C0ECF-704D-4745-B6E8-4889F16FC5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30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D57F9F-4C69-4853-91F6-E92F789C6720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29F3BE-03BD-4143-910E-9E6805212C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673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70D8AC-7509-44EC-A6EE-4A78640C1B36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832F6-3308-4A90-95AB-E3643849EC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31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4993CB-EE18-482A-80FD-F8409666E718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76597C58-85E9-4C39-B35F-818430D7ED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446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6844E9F-958A-4DD0-B98C-4322D39DC609}" type="datetimeFigureOut">
              <a:rPr lang="ru-RU" smtClean="0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9CE002C4-AF77-487C-A7BA-AEA4A08E05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94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80097" y="228277"/>
            <a:ext cx="6591985" cy="10192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зарядка</a:t>
            </a:r>
            <a:b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080097" y="5229200"/>
            <a:ext cx="6591985" cy="155586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Аглиулина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И.Д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№512 Невского района Санкт-Петербурга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7080AE6-A918-4B88-87C3-3092210E5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247477"/>
            <a:ext cx="5813019" cy="435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02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idx="1"/>
          </p:nvPr>
        </p:nvSpPr>
        <p:spPr>
          <a:xfrm>
            <a:off x="827584" y="188640"/>
            <a:ext cx="8136903" cy="6480720"/>
          </a:xfrm>
        </p:spPr>
        <p:txBody>
          <a:bodyPr/>
          <a:lstStyle/>
          <a:p>
            <a:r>
              <a:rPr lang="ru-RU" altLang="ru-RU" sz="2800" b="1" i="1" dirty="0">
                <a:latin typeface="Times New Roman" pitchFamily="18" charset="0"/>
                <a:cs typeface="Times New Roman" pitchFamily="18" charset="0"/>
              </a:rPr>
              <a:t>Наклоны делай в правую и левую сторону, выпады и махи левой и правой ногой.</a:t>
            </a:r>
          </a:p>
          <a:p>
            <a:endParaRPr lang="ru-RU" alt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B743F2F-207F-4FBD-B468-D528670F1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7848872" cy="5355877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BCC991-0A67-46DD-BC9E-5877168BA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260648"/>
            <a:ext cx="6589200" cy="1280890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Что  нужно  знать </a:t>
            </a:r>
            <a:b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   утренней  зарядке</a:t>
            </a:r>
            <a:b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2000" dirty="0">
                <a:solidFill>
                  <a:schemeClr val="accent1"/>
                </a:solidFill>
              </a:rPr>
              <a:t>Зарядку по утрам  следует начинать с ходьбы (на месте или по кругу) и упражнений на дыхание, затем разминаем шею, плечи, руки и т.д. То есть двигаемся сверху вниз.</a:t>
            </a:r>
            <a:br>
              <a:rPr lang="ru-RU" sz="2000" dirty="0">
                <a:solidFill>
                  <a:schemeClr val="accent1"/>
                </a:solidFill>
              </a:rPr>
            </a:br>
            <a:r>
              <a:rPr lang="ru-RU" dirty="0">
                <a:solidFill>
                  <a:schemeClr val="accent1"/>
                </a:solidFill>
              </a:rPr>
              <a:t/>
            </a:r>
            <a:br>
              <a:rPr lang="ru-RU" dirty="0">
                <a:solidFill>
                  <a:schemeClr val="accent1"/>
                </a:solidFill>
              </a:rPr>
            </a:br>
            <a:endParaRPr lang="ru-RU" dirty="0"/>
          </a:p>
        </p:txBody>
      </p:sp>
      <p:sp>
        <p:nvSpPr>
          <p:cNvPr id="23554" name="Объект 2"/>
          <p:cNvSpPr>
            <a:spLocks noGrp="1"/>
          </p:cNvSpPr>
          <p:nvPr>
            <p:ph idx="4294967295"/>
          </p:nvPr>
        </p:nvSpPr>
        <p:spPr>
          <a:xfrm>
            <a:off x="609600" y="980728"/>
            <a:ext cx="7778824" cy="58772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altLang="ru-RU" sz="40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b="1" dirty="0"/>
          </a:p>
          <a:p>
            <a:endParaRPr lang="ru-RU" b="1" dirty="0"/>
          </a:p>
          <a:p>
            <a:r>
              <a:rPr lang="ru-RU" b="1" dirty="0">
                <a:solidFill>
                  <a:schemeClr val="accent1"/>
                </a:solidFill>
              </a:rPr>
              <a:t>Продолжительность зарядки не должна превышать 10-15 минут. За это время можно получить максимум пользы, и в то же время она  не успеет надоесть.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chemeClr val="accent1"/>
                </a:solidFill>
              </a:rPr>
              <a:t>Заканчивать комплекс упражнений также лучше ходьбой и дыхательными упражнениями.</a:t>
            </a:r>
          </a:p>
          <a:p>
            <a:endParaRPr lang="ru-RU" b="1" dirty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>
                <a:solidFill>
                  <a:schemeClr val="accent1"/>
                </a:solidFill>
              </a:rPr>
              <a:t>Во время утренней зарядки Делаем вдох через нос, а выдох через рот.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1187624" y="188640"/>
            <a:ext cx="7632848" cy="5688632"/>
          </a:xfrm>
        </p:spPr>
        <p:txBody>
          <a:bodyPr>
            <a:normAutofit/>
          </a:bodyPr>
          <a:lstStyle/>
          <a:p>
            <a:r>
              <a:rPr lang="ru-RU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  составить  комплекс упражнений  утренней  зарядки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just"/>
            <a:r>
              <a:rPr lang="ru-RU" b="1" dirty="0"/>
              <a:t>Упражнения  нужно выполнять в такой последовательности:</a:t>
            </a:r>
          </a:p>
          <a:p>
            <a:pPr algn="just">
              <a:buBlip>
                <a:blip r:embed="rId2"/>
              </a:buBlip>
            </a:pPr>
            <a:r>
              <a:rPr lang="ru-RU" b="1" dirty="0"/>
              <a:t>Потягивание</a:t>
            </a:r>
          </a:p>
          <a:p>
            <a:pPr algn="just">
              <a:buBlip>
                <a:blip r:embed="rId2"/>
              </a:buBlip>
            </a:pPr>
            <a:r>
              <a:rPr lang="ru-RU" b="1" dirty="0"/>
              <a:t>Ходьба и бег в спокойном темпе</a:t>
            </a:r>
          </a:p>
          <a:p>
            <a:pPr algn="just">
              <a:buBlip>
                <a:blip r:embed="rId2"/>
              </a:buBlip>
            </a:pPr>
            <a:r>
              <a:rPr lang="ru-RU" b="1" dirty="0"/>
              <a:t>Дыхательные упражнения</a:t>
            </a:r>
          </a:p>
          <a:p>
            <a:pPr algn="just">
              <a:buBlip>
                <a:blip r:embed="rId2"/>
              </a:buBlip>
            </a:pPr>
            <a:r>
              <a:rPr lang="ru-RU" b="1" dirty="0"/>
              <a:t>Сгибание и разгибание, вращение рук</a:t>
            </a:r>
          </a:p>
          <a:p>
            <a:pPr algn="just">
              <a:buBlip>
                <a:blip r:embed="rId2"/>
              </a:buBlip>
            </a:pPr>
            <a:r>
              <a:rPr lang="ru-RU" b="1" dirty="0"/>
              <a:t>Наклоны вперёд и в стороны</a:t>
            </a:r>
          </a:p>
          <a:p>
            <a:pPr algn="just">
              <a:buBlip>
                <a:blip r:embed="rId2"/>
              </a:buBlip>
            </a:pPr>
            <a:r>
              <a:rPr lang="ru-RU" b="1" dirty="0"/>
              <a:t>Поднимание и опускание ног и туловища в положении лёжа на спине</a:t>
            </a:r>
          </a:p>
          <a:p>
            <a:pPr algn="just">
              <a:buBlip>
                <a:blip r:embed="rId2"/>
              </a:buBlip>
            </a:pPr>
            <a:r>
              <a:rPr lang="ru-RU" b="1" dirty="0"/>
              <a:t>Прыжки</a:t>
            </a:r>
          </a:p>
          <a:p>
            <a:pPr algn="just">
              <a:buBlip>
                <a:blip r:embed="rId2"/>
              </a:buBlip>
            </a:pPr>
            <a:r>
              <a:rPr lang="ru-RU" b="1" dirty="0"/>
              <a:t>Медленная ходьба с упражнениями для восстановления дыхания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xmlns="" id="{3BD442D4-90A6-4DAE-B29A-A385913F293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786"/>
            <a:ext cx="9144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BD003387-75C1-4410-8EB2-12C8B991B2B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34990" y="645106"/>
            <a:ext cx="3086100" cy="5247747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7A66A327-F1AE-4833-BBAE-4D26A790910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6" name="Freeform 11">
            <a:extLst>
              <a:ext uri="{FF2B5EF4-FFF2-40B4-BE49-F238E27FC236}">
                <a16:creationId xmlns:a16="http://schemas.microsoft.com/office/drawing/2014/main" xmlns="" id="{CC8129C0-4BC5-4AA5-A62E-8BB50F3F7C7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061223"/>
            <a:ext cx="77852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Public\Pictures\Pictures\img090 — копия.jpg">
            <a:extLst>
              <a:ext uri="{FF2B5EF4-FFF2-40B4-BE49-F238E27FC236}">
                <a16:creationId xmlns:a16="http://schemas.microsoft.com/office/drawing/2014/main" xmlns="" id="{8DE088EC-95C6-4F43-A48E-503E3751E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5758434" y="1124744"/>
            <a:ext cx="2839212" cy="3999929"/>
          </a:xfrm>
          <a:prstGeom prst="rect">
            <a:avLst/>
          </a:prstGeom>
          <a:noFill/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C32BDE6F-9F74-4F75-9365-38ED68447D8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732021" y="645106"/>
            <a:ext cx="1759032" cy="1645041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3" descr="C:\Users\Public\Pictures\Pictures\img090 — копия (2).jpg">
            <a:extLst>
              <a:ext uri="{FF2B5EF4-FFF2-40B4-BE49-F238E27FC236}">
                <a16:creationId xmlns:a16="http://schemas.microsoft.com/office/drawing/2014/main" xmlns="" id="{7CABB94F-7ECD-4052-9950-6FCF72C2E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972920" y="809258"/>
            <a:ext cx="1277233" cy="1316736"/>
          </a:xfrm>
          <a:prstGeom prst="rect">
            <a:avLst/>
          </a:prstGeom>
          <a:noFill/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2AAA2A7C-8A38-444A-A208-BCE29262FF3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732021" y="2454299"/>
            <a:ext cx="1759032" cy="1645041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" descr="C:\Users\Public\Pictures\Pictures\img090.jpg">
            <a:extLst>
              <a:ext uri="{FF2B5EF4-FFF2-40B4-BE49-F238E27FC236}">
                <a16:creationId xmlns:a16="http://schemas.microsoft.com/office/drawing/2014/main" xmlns="" id="{146D2544-5088-4712-A418-9DF18A162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3853728" y="2649732"/>
            <a:ext cx="1515618" cy="1254173"/>
          </a:xfrm>
          <a:prstGeom prst="rect">
            <a:avLst/>
          </a:prstGeom>
          <a:noFill/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xmlns="" id="{614D6CA9-D2A7-4F3A-90E1-53E3BCEC341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732021" y="4263492"/>
            <a:ext cx="1759032" cy="1645041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814DCE6-6208-4E71-A34C-9BD6D8BCD3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728" y="4707107"/>
            <a:ext cx="1515618" cy="757809"/>
          </a:xfrm>
          <a:prstGeom prst="rect">
            <a:avLst/>
          </a:prstGeom>
        </p:spPr>
      </p:pic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486918" y="290500"/>
            <a:ext cx="3003803" cy="5602353"/>
          </a:xfrm>
        </p:spPr>
        <p:txBody>
          <a:bodyPr>
            <a:normAutofit lnSpcReduction="10000"/>
          </a:bodyPr>
          <a:lstStyle/>
          <a:p>
            <a:r>
              <a:rPr lang="ru-RU" sz="2000" b="1" cap="all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Упражнения на потягивание</a:t>
            </a:r>
          </a:p>
          <a:p>
            <a:endParaRPr lang="ru-RU" sz="1400" b="1" cap="all" dirty="0">
              <a:ln/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Руки к плечам. Потянуться – руки вверх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Потянуться – руки вверх. 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Наклониться – руки назад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Руки </a:t>
            </a:r>
            <a:r>
              <a:rPr lang="ru-RU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скрестно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. Поднять руки вверх, </a:t>
            </a:r>
          </a:p>
          <a:p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сомкнуть пальцы в «замок», потянуться</a:t>
            </a:r>
          </a:p>
          <a:p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pPr>
              <a:buAutoNum type="arabicPeriod"/>
            </a:pP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14D3FC47-222E-4F44-B90D-2FE7588E806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17372" y="835131"/>
            <a:ext cx="1857613" cy="2548916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 descr="C:\Users\Public\Pictures\Pictures\img091 — копия (2).jpg">
            <a:extLst>
              <a:ext uri="{FF2B5EF4-FFF2-40B4-BE49-F238E27FC236}">
                <a16:creationId xmlns:a16="http://schemas.microsoft.com/office/drawing/2014/main" xmlns="" id="{DC3707AA-B88C-4000-B45A-EB5BE6398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734483" y="3740440"/>
            <a:ext cx="989292" cy="2198427"/>
          </a:xfrm>
          <a:prstGeom prst="rect">
            <a:avLst/>
          </a:prstGeom>
          <a:noFill/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49C717EE-5CA6-4E65-AA03-9781CDBC681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805170" y="835131"/>
            <a:ext cx="1857612" cy="2548916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" descr="C:\Users\Public\Pictures\Pictures\img091.jpg">
            <a:extLst>
              <a:ext uri="{FF2B5EF4-FFF2-40B4-BE49-F238E27FC236}">
                <a16:creationId xmlns:a16="http://schemas.microsoft.com/office/drawing/2014/main" xmlns="" id="{89D747AE-681B-405C-B19B-9913B50B4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306941" y="3752465"/>
            <a:ext cx="1203638" cy="2198427"/>
          </a:xfrm>
          <a:prstGeom prst="rect">
            <a:avLst/>
          </a:prstGeom>
          <a:noFill/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C3315F51-7DB1-481B-BEB0-C2972A038F2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17372" y="3565196"/>
            <a:ext cx="1857613" cy="2548916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C:\Users\Public\Pictures\Pictures\img091 — копия.jpg">
            <a:extLst>
              <a:ext uri="{FF2B5EF4-FFF2-40B4-BE49-F238E27FC236}">
                <a16:creationId xmlns:a16="http://schemas.microsoft.com/office/drawing/2014/main" xmlns="" id="{88101DED-5929-428E-81D1-9003F90D3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4977874" y="861559"/>
            <a:ext cx="3024336" cy="1767864"/>
          </a:xfrm>
          <a:prstGeom prst="rect">
            <a:avLst/>
          </a:prstGeom>
          <a:noFill/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23496655-B913-4188-B56E-764EC61F726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805170" y="3565196"/>
            <a:ext cx="1857612" cy="2548916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коллекция картинок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FD78FC23-CE6E-4192-B133-61441AD20D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970" y="2996952"/>
            <a:ext cx="4767812" cy="3672408"/>
          </a:xfrm>
          <a:prstGeom prst="rect">
            <a:avLst/>
          </a:prstGeom>
        </p:spPr>
      </p:pic>
      <p:sp>
        <p:nvSpPr>
          <p:cNvPr id="26625" name="Объект 2"/>
          <p:cNvSpPr>
            <a:spLocks noGrp="1"/>
          </p:cNvSpPr>
          <p:nvPr>
            <p:ph idx="1"/>
          </p:nvPr>
        </p:nvSpPr>
        <p:spPr>
          <a:xfrm>
            <a:off x="755576" y="188640"/>
            <a:ext cx="3679624" cy="6264696"/>
          </a:xfrm>
        </p:spPr>
        <p:txBody>
          <a:bodyPr>
            <a:normAutofit/>
          </a:bodyPr>
          <a:lstStyle/>
          <a:p>
            <a:r>
              <a:rPr lang="ru-RU" sz="2000" b="1" cap="all" dirty="0">
                <a:ln/>
                <a:solidFill>
                  <a:srgbClr val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Упражнения  для  усиления дыхания  и  кровообращения</a:t>
            </a:r>
          </a:p>
          <a:p>
            <a:endParaRPr lang="ru-RU" sz="1400" b="1" cap="all" dirty="0">
              <a:ln/>
              <a:solidFill>
                <a:srgbClr val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Ходьба на месте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Руки на поясе.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 Прыжком отводить в сторону то правую, то левую ногу.</a:t>
            </a:r>
          </a:p>
          <a:p>
            <a:pPr marL="0" indent="0">
              <a:buNone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00"/>
                </a:solidFill>
              </a:rPr>
              <a:t>Бег на месте</a:t>
            </a:r>
          </a:p>
          <a:p>
            <a:pPr marL="0" indent="0">
              <a:buNone/>
            </a:pPr>
            <a:endParaRPr lang="ru-RU" sz="1400" b="1" cap="all" dirty="0">
              <a:ln/>
              <a:solidFill>
                <a:srgbClr val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0"/>
            <a:ext cx="4964031" cy="6525344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Упражнения  для     мышц        рук</a:t>
            </a:r>
          </a:p>
          <a:p>
            <a:pPr marL="0" indent="0">
              <a:buNone/>
              <a:defRPr/>
            </a:pPr>
            <a:endParaRPr lang="ru-RU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0" indent="0">
              <a:buNone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Ноги врозь, руки вперёд-вверх. Резко отвести руки назад, вернуться в </a:t>
            </a:r>
            <a:r>
              <a:rPr lang="ru-RU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и.п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 marL="0" indent="0">
              <a:buNone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Ноги врозь, руки согнуты перед грудью. Резко выпрямить руки и развести их в стороны, вернуться в </a:t>
            </a:r>
            <a:r>
              <a:rPr lang="ru-RU" sz="20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и.п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 marL="0" indent="0">
              <a:buNone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Стойка на коленях. Круговые движения прямыми руками вперёд и назад.</a:t>
            </a:r>
          </a:p>
          <a:p>
            <a:pPr>
              <a:buAutoNum type="arabicPeriod"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>
              <a:buNone/>
              <a:defRPr/>
            </a:pPr>
            <a:endParaRPr lang="ru-RU" sz="2800" dirty="0"/>
          </a:p>
        </p:txBody>
      </p:sp>
      <p:pic>
        <p:nvPicPr>
          <p:cNvPr id="4" name="Picture 1" descr="C:\Users\Public\Pictures\Pictures\img092.jpg">
            <a:extLst>
              <a:ext uri="{FF2B5EF4-FFF2-40B4-BE49-F238E27FC236}">
                <a16:creationId xmlns:a16="http://schemas.microsoft.com/office/drawing/2014/main" xmlns="" id="{86B2377A-5808-4F68-A748-ED9C88D8A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217" y="3933056"/>
            <a:ext cx="2464273" cy="1728192"/>
          </a:xfrm>
          <a:prstGeom prst="rect">
            <a:avLst/>
          </a:prstGeom>
          <a:noFill/>
        </p:spPr>
      </p:pic>
      <p:pic>
        <p:nvPicPr>
          <p:cNvPr id="5" name="Picture 2" descr="C:\Users\Public\Pictures\Pictures\img092 — копия.jpg">
            <a:extLst>
              <a:ext uri="{FF2B5EF4-FFF2-40B4-BE49-F238E27FC236}">
                <a16:creationId xmlns:a16="http://schemas.microsoft.com/office/drawing/2014/main" xmlns="" id="{C90616C7-5B9C-4407-8AFA-F77FDE77A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8142" y="836712"/>
            <a:ext cx="1968486" cy="1793768"/>
          </a:xfrm>
          <a:prstGeom prst="rect">
            <a:avLst/>
          </a:prstGeom>
          <a:noFill/>
        </p:spPr>
      </p:pic>
      <p:pic>
        <p:nvPicPr>
          <p:cNvPr id="6" name="Picture 4" descr="C:\Users\Public\Pictures\Pictures\img092 — копия (2).jpg">
            <a:extLst>
              <a:ext uri="{FF2B5EF4-FFF2-40B4-BE49-F238E27FC236}">
                <a16:creationId xmlns:a16="http://schemas.microsoft.com/office/drawing/2014/main" xmlns="" id="{D74F3C89-DA53-49E9-85D5-77FAF2694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4700736"/>
            <a:ext cx="1917161" cy="18246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http://weekend.rambler.ru/imgs/2015/06/23/21/13316/4c95f6bdd576cc636910c0d02c9e6f325111d7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573463"/>
            <a:ext cx="37052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://szabotoi.ru/assets/images/resources/168/290x/utrennyaya-gimnastika-dlya-detey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4221163"/>
            <a:ext cx="30099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5888"/>
            <a:ext cx="8579296" cy="6742112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ru-RU" sz="2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Упражнения  для  мышц  рук  и спины</a:t>
            </a:r>
          </a:p>
          <a:p>
            <a:pPr marL="0" indent="0" algn="just">
              <a:buNone/>
              <a:defRPr/>
            </a:pPr>
            <a:endParaRPr lang="ru-RU" sz="24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Присед с опорой на руки. </a:t>
            </a:r>
            <a:r>
              <a:rPr lang="ru-RU" sz="1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Шагательные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движения руками вперёд до положения упор лёжа. Ступни ног остаются на месте. После этого толчком ног принять </a:t>
            </a:r>
            <a:r>
              <a:rPr lang="ru-RU" sz="1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и.п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 marL="0" indent="0" algn="just">
              <a:buNone/>
              <a:defRPr/>
            </a:pP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Упор лёжа. Сгибание и разгибание рук.</a:t>
            </a:r>
          </a:p>
          <a:p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Упор стоя, опираясь руками о сиденье стула.</a:t>
            </a:r>
          </a:p>
          <a:p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Сгибание и разгибание рук.</a:t>
            </a:r>
          </a:p>
          <a:p>
            <a:pPr marL="0" indent="0" algn="just">
              <a:buNone/>
              <a:defRPr/>
            </a:pP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6" name="Picture 4" descr="http://image.subscribe.ru/list/digest/children/im_20120117170342_49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17990">
            <a:off x="5993823" y="2280442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Public\Pictures\Pictures\img094 — копия.jpg">
            <a:extLst>
              <a:ext uri="{FF2B5EF4-FFF2-40B4-BE49-F238E27FC236}">
                <a16:creationId xmlns:a16="http://schemas.microsoft.com/office/drawing/2014/main" xmlns="" id="{ED4CCB65-19C7-4AE6-A281-9538B44BE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4752" y="3182791"/>
            <a:ext cx="3387806" cy="1368152"/>
          </a:xfrm>
          <a:prstGeom prst="rect">
            <a:avLst/>
          </a:prstGeom>
          <a:noFill/>
        </p:spPr>
      </p:pic>
      <p:pic>
        <p:nvPicPr>
          <p:cNvPr id="7" name="Picture 3" descr="C:\Users\Public\Pictures\Pictures\img095.jpg">
            <a:extLst>
              <a:ext uri="{FF2B5EF4-FFF2-40B4-BE49-F238E27FC236}">
                <a16:creationId xmlns:a16="http://schemas.microsoft.com/office/drawing/2014/main" xmlns="" id="{F6DFE0D6-28C9-4745-85A4-3E9615CE4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4752" y="4897988"/>
            <a:ext cx="2880320" cy="14473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D0FD18A-06B4-41B1-950F-9F1030DB8ECD}"/>
              </a:ext>
            </a:extLst>
          </p:cNvPr>
          <p:cNvSpPr/>
          <p:nvPr/>
        </p:nvSpPr>
        <p:spPr>
          <a:xfrm>
            <a:off x="251520" y="256659"/>
            <a:ext cx="7272808" cy="1200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Упражнения для мышц живота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Сидя. Поднимая правую ногу,</a:t>
            </a:r>
          </a:p>
          <a:p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сделать хлопок над ней, опустить. </a:t>
            </a:r>
          </a:p>
          <a:p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То же левой ногой</a:t>
            </a:r>
          </a:p>
          <a:p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Лёжа на спине. Поднимая прямые ноги вверх,</a:t>
            </a:r>
          </a:p>
          <a:p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стараться достать носками пол за головой</a:t>
            </a:r>
          </a:p>
          <a:p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Лёжа на спине. Медленно сесть, </a:t>
            </a:r>
          </a:p>
          <a:p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возвратиться в </a:t>
            </a:r>
            <a:r>
              <a:rPr lang="ru-RU" sz="16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и.п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Ноги в коленях не сгибать </a:t>
            </a: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dirty="0"/>
          </a:p>
        </p:txBody>
      </p:sp>
      <p:pic>
        <p:nvPicPr>
          <p:cNvPr id="8" name="Picture 4" descr="C:\Users\Public\Pictures\Pictures\img100.jpg">
            <a:extLst>
              <a:ext uri="{FF2B5EF4-FFF2-40B4-BE49-F238E27FC236}">
                <a16:creationId xmlns:a16="http://schemas.microsoft.com/office/drawing/2014/main" xmlns="" id="{8F4BFDED-7A04-44D3-8847-BE0DDD42CC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6375" y="2945787"/>
            <a:ext cx="1613024" cy="1305083"/>
          </a:xfrm>
          <a:prstGeom prst="rect">
            <a:avLst/>
          </a:prstGeom>
          <a:noFill/>
        </p:spPr>
      </p:pic>
      <p:pic>
        <p:nvPicPr>
          <p:cNvPr id="9" name="Picture 5" descr="C:\Users\Public\Pictures\Pictures\img100 — копия.jpg">
            <a:extLst>
              <a:ext uri="{FF2B5EF4-FFF2-40B4-BE49-F238E27FC236}">
                <a16:creationId xmlns:a16="http://schemas.microsoft.com/office/drawing/2014/main" xmlns="" id="{525B1F59-0D59-4368-8486-0DD2D5423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3115118"/>
            <a:ext cx="2160240" cy="966423"/>
          </a:xfrm>
          <a:prstGeom prst="rect">
            <a:avLst/>
          </a:prstGeom>
          <a:noFill/>
        </p:spPr>
      </p:pic>
      <p:pic>
        <p:nvPicPr>
          <p:cNvPr id="10" name="Picture 6" descr="C:\Users\Public\Pictures\Pictures\img100 — копия (2).jpg">
            <a:extLst>
              <a:ext uri="{FF2B5EF4-FFF2-40B4-BE49-F238E27FC236}">
                <a16:creationId xmlns:a16="http://schemas.microsoft.com/office/drawing/2014/main" xmlns="" id="{27F09647-ACCA-41F5-ABCB-15DF036C4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BFE"/>
              </a:clrFrom>
              <a:clrTo>
                <a:srgbClr val="FAFB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27684" y="4593360"/>
            <a:ext cx="2088232" cy="1664942"/>
          </a:xfrm>
          <a:prstGeom prst="rect">
            <a:avLst/>
          </a:prstGeom>
          <a:noFill/>
        </p:spPr>
      </p:pic>
      <p:pic>
        <p:nvPicPr>
          <p:cNvPr id="13" name="Рисунок 12" descr="Изображение выглядит как группа, множество, другой, фотография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131241B7-A10E-4B82-B389-2982EA753A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16205"/>
            <a:ext cx="3802000" cy="674179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05184D-7E40-4AE4-8466-1ADE4426B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075323" cy="549674"/>
          </a:xfrm>
        </p:spPr>
        <p:txBody>
          <a:bodyPr>
            <a:normAutofit/>
          </a:bodyPr>
          <a:lstStyle/>
          <a:p>
            <a:r>
              <a:rPr lang="ru-RU" sz="28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Упражнения  для  мышц  ног</a:t>
            </a: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A10845B-B3D1-41CC-A9D9-3DC64128FD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8352928" cy="5534030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Присед с опорой на руки. 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Быстро встать, подняться на носки,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руки вверх. Вернуться в 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и.п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Стоя упереться одной ногой, 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согнутой в колене, в край стула,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наклониться вперёд и коснуться руками спинки стула. Затем упереться другой ногой и выполнить тоже самое.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Приседания, руки вперёд, спина прямая</a:t>
            </a:r>
          </a:p>
          <a:p>
            <a:endParaRPr lang="ru-RU" dirty="0"/>
          </a:p>
        </p:txBody>
      </p:sp>
      <p:pic>
        <p:nvPicPr>
          <p:cNvPr id="4" name="Picture 2" descr="C:\Users\Public\Pictures\Pictures\img102 — копия.jpg">
            <a:extLst>
              <a:ext uri="{FF2B5EF4-FFF2-40B4-BE49-F238E27FC236}">
                <a16:creationId xmlns:a16="http://schemas.microsoft.com/office/drawing/2014/main" xmlns="" id="{6228158B-1CD1-44A2-A455-1918C3864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818349"/>
            <a:ext cx="1800200" cy="1926214"/>
          </a:xfrm>
          <a:prstGeom prst="rect">
            <a:avLst/>
          </a:prstGeom>
          <a:noFill/>
        </p:spPr>
      </p:pic>
      <p:pic>
        <p:nvPicPr>
          <p:cNvPr id="6" name="Picture 3" descr="C:\Users\Public\Pictures\Pictures\img103.jpg">
            <a:extLst>
              <a:ext uri="{FF2B5EF4-FFF2-40B4-BE49-F238E27FC236}">
                <a16:creationId xmlns:a16="http://schemas.microsoft.com/office/drawing/2014/main" xmlns="" id="{FA5FA580-CAE2-4D9A-B6D8-B64609566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027" y="5076544"/>
            <a:ext cx="1872208" cy="1654238"/>
          </a:xfrm>
          <a:prstGeom prst="rect">
            <a:avLst/>
          </a:prstGeom>
          <a:noFill/>
        </p:spPr>
      </p:pic>
      <p:pic>
        <p:nvPicPr>
          <p:cNvPr id="8" name="Рисунок 7" descr="Изображение выглядит как вычерчивание ли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C094443B-9D3F-4A8F-8245-6D0426FCB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519" y="4293096"/>
            <a:ext cx="6447485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087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AFDB42B-AF97-48F7-9ADE-6FC99CD06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1" y="548680"/>
            <a:ext cx="7202760" cy="13563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AC9E45E6-2DFC-4D56-B048-7EDABB1A62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633" y="116632"/>
            <a:ext cx="7163767" cy="1881207"/>
          </a:xfrm>
        </p:spPr>
      </p:pic>
      <p:pic>
        <p:nvPicPr>
          <p:cNvPr id="4" name="Picture 2" descr="C:\Users\Public\Pictures\Pictures\img108.jpg">
            <a:extLst>
              <a:ext uri="{FF2B5EF4-FFF2-40B4-BE49-F238E27FC236}">
                <a16:creationId xmlns:a16="http://schemas.microsoft.com/office/drawing/2014/main" xmlns="" id="{70447882-7C8B-4326-8C81-11CEBC0E1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485201"/>
            <a:ext cx="2906114" cy="1152128"/>
          </a:xfrm>
          <a:prstGeom prst="rect">
            <a:avLst/>
          </a:prstGeo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77AAB3B-63A8-4DC0-AC0A-EB67B8CB02C1}"/>
              </a:ext>
            </a:extLst>
          </p:cNvPr>
          <p:cNvSpPr/>
          <p:nvPr/>
        </p:nvSpPr>
        <p:spPr>
          <a:xfrm>
            <a:off x="323528" y="1997839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 по одному упражнению в каждой группе.</a:t>
            </a:r>
          </a:p>
          <a:p>
            <a:pPr marL="342900" indent="-342900">
              <a:buAutoNum type="arabicPeriod"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Составь сам комплекс упражнений утренней зарядки.</a:t>
            </a:r>
          </a:p>
          <a:p>
            <a:pPr marL="342900" indent="-342900">
              <a:buAutoNum type="arabicPeriod"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Вместе с родителями разучи комплекс утренней зарядки.</a:t>
            </a:r>
          </a:p>
          <a:p>
            <a:pPr marL="342900" indent="-342900">
              <a:buAutoNum type="arabicPeriod"/>
            </a:pP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342900" indent="-342900"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Выполняй его ежедневно.</a:t>
            </a:r>
          </a:p>
        </p:txBody>
      </p:sp>
    </p:spTree>
    <p:extLst>
      <p:ext uri="{BB962C8B-B14F-4D97-AF65-F5344CB8AC3E}">
        <p14:creationId xmlns:p14="http://schemas.microsoft.com/office/powerpoint/2010/main" val="3963486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644303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4ADC647A-D9CD-4762-A8D4-82A062A4B3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24110"/>
            <a:ext cx="7346776" cy="5855047"/>
          </a:xfrm>
        </p:spPr>
      </p:pic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0A5003A4-EE0F-475A-AF7D-57D1EE194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518" y="260649"/>
            <a:ext cx="8486970" cy="6408712"/>
          </a:xfrm>
        </p:spPr>
        <p:txBody>
          <a:bodyPr/>
          <a:lstStyle/>
          <a:p>
            <a:r>
              <a:rPr lang="ru-RU" dirty="0"/>
              <a:t>------------------------</a:t>
            </a:r>
          </a:p>
        </p:txBody>
      </p:sp>
      <p:sp>
        <p:nvSpPr>
          <p:cNvPr id="13" name="Подзаголовок 12">
            <a:extLst>
              <a:ext uri="{FF2B5EF4-FFF2-40B4-BE49-F238E27FC236}">
                <a16:creationId xmlns:a16="http://schemas.microsoft.com/office/drawing/2014/main" xmlns="" id="{287A063D-7B7D-4C8F-976F-B031DB5AB7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Рисунок 14" descr="Изображение выглядит как текст, карт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30E0399-FA51-43AE-9CCA-492D50F494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39" y="180388"/>
            <a:ext cx="4378978" cy="6597352"/>
          </a:xfrm>
          <a:prstGeom prst="rect">
            <a:avLst/>
          </a:prstGeom>
        </p:spPr>
      </p:pic>
      <p:pic>
        <p:nvPicPr>
          <p:cNvPr id="17" name="Рисунок 16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B5A442E3-314D-4FF3-AF0E-151EB5797A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496" y="180388"/>
            <a:ext cx="4105421" cy="668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616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9F2E081B-CB5A-48B7-A440-B179A2EFBCE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786"/>
            <a:ext cx="9144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012F442E-AE2B-4E8D-B609-E1E0A01DA0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xmlns="" id="{85667E18-65F1-4B6C-B237-5784682F8A6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061223"/>
            <a:ext cx="77852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3" descr="C:\Users\Public\Pictures\Pictures\img105 — копия.jpg">
            <a:extLst>
              <a:ext uri="{FF2B5EF4-FFF2-40B4-BE49-F238E27FC236}">
                <a16:creationId xmlns:a16="http://schemas.microsoft.com/office/drawing/2014/main" xmlns="" id="{E8EEC825-F8AA-4299-A083-A30F77310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3792872" y="640081"/>
            <a:ext cx="1915828" cy="2545952"/>
          </a:xfrm>
          <a:prstGeom prst="rect">
            <a:avLst/>
          </a:prstGeom>
          <a:noFill/>
        </p:spPr>
      </p:pic>
      <p:pic>
        <p:nvPicPr>
          <p:cNvPr id="6" name="Picture 4" descr="C:\Users\Public\Pictures\Pictures\img106.jpg">
            <a:extLst>
              <a:ext uri="{FF2B5EF4-FFF2-40B4-BE49-F238E27FC236}">
                <a16:creationId xmlns:a16="http://schemas.microsoft.com/office/drawing/2014/main" xmlns="" id="{D0D86BE3-197D-4B66-A96C-2195B0053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6133645" y="1394264"/>
            <a:ext cx="2546195" cy="3744404"/>
          </a:xfrm>
          <a:prstGeom prst="rect">
            <a:avLst/>
          </a:prstGeom>
          <a:noFill/>
        </p:spPr>
      </p:pic>
      <p:pic>
        <p:nvPicPr>
          <p:cNvPr id="4" name="Picture 2" descr="C:\Users\Public\Pictures\Pictures\img105.jpg">
            <a:extLst>
              <a:ext uri="{FF2B5EF4-FFF2-40B4-BE49-F238E27FC236}">
                <a16:creationId xmlns:a16="http://schemas.microsoft.com/office/drawing/2014/main" xmlns="" id="{4D552E73-C0A0-40E0-B9DA-11423408D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3722858" y="3346899"/>
            <a:ext cx="2055856" cy="2545952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EE1BCE-6C51-47E4-BD30-F4C4C81F3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7697" y="134370"/>
            <a:ext cx="2737709" cy="1259894"/>
          </a:xfrm>
        </p:spPr>
        <p:txBody>
          <a:bodyPr>
            <a:normAutofit/>
          </a:bodyPr>
          <a:lstStyle/>
          <a:p>
            <a:r>
              <a:rPr lang="ru-RU" b="1" cap="all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Прыжки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B7BEDE0-4016-4182-AC35-75817D001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918" y="1394264"/>
            <a:ext cx="2737709" cy="4498589"/>
          </a:xfrm>
        </p:spPr>
        <p:txBody>
          <a:bodyPr>
            <a:no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Руки на пояс. Прыжки ноги вместе, 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ноги врозь.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Руки на пояс.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Прыжки ноги врозь, ноги 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скрестно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.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Руки на поясе. Прыжки, поднимая 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попеременно вверх то правую ногу,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то левую. Ноги в коленях не сгибать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434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C9497D-811F-4F61-8590-F29899DF6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200" y="260648"/>
            <a:ext cx="6589200" cy="1368152"/>
          </a:xfrm>
        </p:spPr>
        <p:txBody>
          <a:bodyPr>
            <a:normAutofit fontScale="90000"/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Упражнения  для восстановления  дыхания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45EA339-DFC3-4D6D-82C5-7DD9F1D0D148}"/>
              </a:ext>
            </a:extLst>
          </p:cNvPr>
          <p:cNvSpPr/>
          <p:nvPr/>
        </p:nvSpPr>
        <p:spPr>
          <a:xfrm>
            <a:off x="179512" y="1484784"/>
            <a:ext cx="496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Энергичная ходьба с постепенным замедлением шагов и уменьшением частоты дыхания.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45242D8B-000A-4A63-8061-6A73D8B2DA7C}"/>
              </a:ext>
            </a:extLst>
          </p:cNvPr>
          <p:cNvSpPr/>
          <p:nvPr/>
        </p:nvSpPr>
        <p:spPr>
          <a:xfrm>
            <a:off x="291075" y="2522513"/>
            <a:ext cx="4879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Ноги врозь. Поднимаясь на носки, руки вверх (вдох). Принять </a:t>
            </a: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и.п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 (выдох).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A474846-EDA8-4A90-8A69-AE06A1EEA851}"/>
              </a:ext>
            </a:extLst>
          </p:cNvPr>
          <p:cNvSpPr/>
          <p:nvPr/>
        </p:nvSpPr>
        <p:spPr>
          <a:xfrm>
            <a:off x="395536" y="3717032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Подняться на носки, руки вверх (вдох). Наклониться, расслабленно опустить руки вниз (выдох).</a:t>
            </a:r>
          </a:p>
        </p:txBody>
      </p:sp>
      <p:pic>
        <p:nvPicPr>
          <p:cNvPr id="7" name="Picture 2" descr="C:\Users\Public\Pictures\Pictures\img106 — копия.jpg">
            <a:extLst>
              <a:ext uri="{FF2B5EF4-FFF2-40B4-BE49-F238E27FC236}">
                <a16:creationId xmlns:a16="http://schemas.microsoft.com/office/drawing/2014/main" xmlns="" id="{9BD177FC-8F47-4222-89A8-0437ED5CF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1816978"/>
            <a:ext cx="1874168" cy="4420334"/>
          </a:xfrm>
          <a:prstGeom prst="rect">
            <a:avLst/>
          </a:prstGeom>
          <a:noFill/>
        </p:spPr>
      </p:pic>
      <p:pic>
        <p:nvPicPr>
          <p:cNvPr id="8" name="Picture 3" descr="C:\Users\Public\Pictures\Pictures\img107.jpg">
            <a:extLst>
              <a:ext uri="{FF2B5EF4-FFF2-40B4-BE49-F238E27FC236}">
                <a16:creationId xmlns:a16="http://schemas.microsoft.com/office/drawing/2014/main" xmlns="" id="{29840356-2156-4E87-A020-3E0CF998E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85776" y="4411744"/>
            <a:ext cx="2470400" cy="2193404"/>
          </a:xfrm>
          <a:prstGeom prst="rect">
            <a:avLst/>
          </a:prstGeom>
          <a:noFill/>
        </p:spPr>
      </p:pic>
      <p:pic>
        <p:nvPicPr>
          <p:cNvPr id="9" name="Picture 4" descr="C:\Users\Public\Pictures\Pictures\img107 — копия.jpg">
            <a:extLst>
              <a:ext uri="{FF2B5EF4-FFF2-40B4-BE49-F238E27FC236}">
                <a16:creationId xmlns:a16="http://schemas.microsoft.com/office/drawing/2014/main" xmlns="" id="{9D66D4D9-D20A-44CF-B18F-28466307F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363363"/>
            <a:ext cx="2592288" cy="22901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819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9" descr="soln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6311" y="2124215"/>
            <a:ext cx="1449424" cy="1811781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22C357C-E98F-4DBF-AACA-DA0F0AC46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5" y="1412776"/>
            <a:ext cx="2760314" cy="43279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693" y="624110"/>
            <a:ext cx="6683766" cy="128089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утренней зарядки</a:t>
            </a:r>
          </a:p>
        </p:txBody>
      </p:sp>
      <p:sp>
        <p:nvSpPr>
          <p:cNvPr id="15364" name="Объект 2"/>
          <p:cNvSpPr>
            <a:spLocks noGrp="1"/>
          </p:cNvSpPr>
          <p:nvPr>
            <p:ph idx="1"/>
          </p:nvPr>
        </p:nvSpPr>
        <p:spPr>
          <a:xfrm>
            <a:off x="868264" y="1628800"/>
            <a:ext cx="5503935" cy="428242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500" i="1" dirty="0"/>
              <a:t>Помогает быстрее проснуться;</a:t>
            </a:r>
          </a:p>
          <a:p>
            <a:pPr>
              <a:lnSpc>
                <a:spcPct val="90000"/>
              </a:lnSpc>
            </a:pPr>
            <a:r>
              <a:rPr lang="ru-RU" sz="1500" i="1" dirty="0"/>
              <a:t>Улучшает общее самочувствие;</a:t>
            </a:r>
          </a:p>
          <a:p>
            <a:pPr>
              <a:lnSpc>
                <a:spcPct val="90000"/>
              </a:lnSpc>
            </a:pPr>
            <a:r>
              <a:rPr lang="ru-RU" sz="1500" i="1" dirty="0"/>
              <a:t>Дает заряд бодрости, помогает наполнить свой день энергией;</a:t>
            </a:r>
          </a:p>
          <a:p>
            <a:pPr>
              <a:lnSpc>
                <a:spcPct val="90000"/>
              </a:lnSpc>
            </a:pPr>
            <a:r>
              <a:rPr lang="ru-RU" sz="1500" i="1" dirty="0"/>
              <a:t>Повышает настроение и работоспособность;</a:t>
            </a:r>
          </a:p>
          <a:p>
            <a:pPr>
              <a:lnSpc>
                <a:spcPct val="90000"/>
              </a:lnSpc>
            </a:pPr>
            <a:r>
              <a:rPr lang="ru-RU" sz="1500" i="1" dirty="0"/>
              <a:t>Укрепляет здоровье;</a:t>
            </a:r>
          </a:p>
          <a:p>
            <a:pPr>
              <a:lnSpc>
                <a:spcPct val="90000"/>
              </a:lnSpc>
            </a:pPr>
            <a:r>
              <a:rPr lang="ru-RU" sz="1500" i="1" dirty="0"/>
              <a:t>Улучшает подвижность суставов;</a:t>
            </a:r>
          </a:p>
          <a:p>
            <a:pPr>
              <a:lnSpc>
                <a:spcPct val="90000"/>
              </a:lnSpc>
            </a:pPr>
            <a:r>
              <a:rPr lang="ru-RU" sz="1500" i="1" dirty="0"/>
              <a:t>Активизирует все процессы в организме;</a:t>
            </a:r>
          </a:p>
          <a:p>
            <a:pPr>
              <a:lnSpc>
                <a:spcPct val="90000"/>
              </a:lnSpc>
            </a:pPr>
            <a:r>
              <a:rPr lang="ru-RU" sz="1500" i="1" dirty="0"/>
              <a:t>Помогает поддерживать хорошую фигуру;</a:t>
            </a:r>
          </a:p>
          <a:p>
            <a:pPr>
              <a:lnSpc>
                <a:spcPct val="90000"/>
              </a:lnSpc>
            </a:pPr>
            <a:r>
              <a:rPr lang="ru-RU" sz="1500" i="1" dirty="0"/>
              <a:t>Продлевает жизнь;</a:t>
            </a:r>
          </a:p>
          <a:p>
            <a:pPr>
              <a:lnSpc>
                <a:spcPct val="90000"/>
              </a:lnSpc>
            </a:pPr>
            <a:endParaRPr lang="ru-RU" sz="1500" i="1" dirty="0"/>
          </a:p>
        </p:txBody>
      </p:sp>
    </p:spTree>
  </p:cSld>
  <p:clrMapOvr>
    <a:masterClrMapping/>
  </p:clrMapOvr>
  <p:transition spd="med">
    <p:push dir="u"/>
    <p:sndAc>
      <p:stSnd>
        <p:snd r:embed="rId2" name="applause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Documents and Settings\Екатерина\Рабочий стол\Презентация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75" y="0"/>
            <a:ext cx="11303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626475" cy="11969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i="1" cap="none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КАК   ДОЛЖНА ПРОХОДИТЬ УТРЕННЯЯ ГИМНАСТИКА          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250825" y="1196975"/>
            <a:ext cx="8535988" cy="5661025"/>
          </a:xfrm>
        </p:spPr>
        <p:txBody>
          <a:bodyPr/>
          <a:lstStyle/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Утренняя гимнастика (зарядка)  должна проводиться в хорошо проветренной комнате, а если позволяют условия – на свежем воздухе. 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Выполнять упражнения следует в легкой, не стесняющей движения одежде. После зарядки рекомендуются водные процедуры – влажное обтирание, обмывание, прием душа, летом – купание. 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При выполнении зарядки необходимо следить за самочувствием и правильным дыханием во время упражнения.</a:t>
            </a:r>
          </a:p>
          <a:p>
            <a:pPr algn="just"/>
            <a:r>
              <a:rPr lang="ru-RU" i="1" dirty="0">
                <a:latin typeface="Times New Roman" pitchFamily="18" charset="0"/>
                <a:cs typeface="Times New Roman" pitchFamily="18" charset="0"/>
              </a:rPr>
              <a:t> Для регулирования нагрузки при занятиях зарядкой важное значение, как вспомогательное средство имеет самоконтроль – наблюдение за физическим состоянием (подсчет пульса, периодическое взвешивание). </a:t>
            </a:r>
          </a:p>
          <a:p>
            <a:endParaRPr lang="ru-RU" dirty="0"/>
          </a:p>
        </p:txBody>
      </p:sp>
      <p:pic>
        <p:nvPicPr>
          <p:cNvPr id="8" name="~PP2582.WAV">
            <a:hlinkClick r:id="" action="ppaction://media"/>
          </p:cNvPr>
          <p:cNvPicPr>
            <a:picLocks noRot="1" noChangeAspect="1"/>
          </p:cNvPicPr>
          <p:nvPr>
            <a:wavAudioFile r:embed="rId1" name="~PP258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kindermusic.ru/wpimages/wpeb43d692_06.png">
            <a:extLst>
              <a:ext uri="{FF2B5EF4-FFF2-40B4-BE49-F238E27FC236}">
                <a16:creationId xmlns:a16="http://schemas.microsoft.com/office/drawing/2014/main" xmlns="" id="{C200EBD9-AA46-4863-AB2C-1D384C521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93095"/>
            <a:ext cx="7992120" cy="239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xmlns="" id="{B2EC7880-C5D9-40A8-A6B0-3198AD07AD1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786"/>
            <a:ext cx="9144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94543A62-A2AB-454A-878E-D3D9190D5FC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1" name="Freeform 11">
            <a:extLst>
              <a:ext uri="{FF2B5EF4-FFF2-40B4-BE49-F238E27FC236}">
                <a16:creationId xmlns:a16="http://schemas.microsoft.com/office/drawing/2014/main" xmlns="" id="{50553464-41F1-4160-9D02-7C5EC7013BD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061223"/>
            <a:ext cx="77852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A8FE710-4765-4D98-A9D6-9947B206B5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6" r="22356" b="2"/>
          <a:stretch/>
        </p:blipFill>
        <p:spPr>
          <a:xfrm>
            <a:off x="3464657" y="640080"/>
            <a:ext cx="5215183" cy="5252773"/>
          </a:xfrm>
          <a:prstGeom prst="rect">
            <a:avLst/>
          </a:prstGeom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xmlns="" id="{43CF1B4D-091F-430E-A76E-7BFDC211E6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1556792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>
            <a:extLst>
              <a:ext uri="{FF2B5EF4-FFF2-40B4-BE49-F238E27FC236}">
                <a16:creationId xmlns:a16="http://schemas.microsoft.com/office/drawing/2014/main" xmlns="" id="{DCFDDF96-3826-4CF1-AC95-ADA2EF7A8BF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xmlns="" id="{F9BB705A-6C9C-4290-87BD-901203444A0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>
            <a:extLst>
              <a:ext uri="{FF2B5EF4-FFF2-40B4-BE49-F238E27FC236}">
                <a16:creationId xmlns:a16="http://schemas.microsoft.com/office/drawing/2014/main" xmlns="" id="{C44C8639-B701-4517-AA3E-D1399EFBF7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15616" y="3581400"/>
            <a:ext cx="7632848" cy="272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>
            <a:extLst>
              <a:ext uri="{FF2B5EF4-FFF2-40B4-BE49-F238E27FC236}">
                <a16:creationId xmlns:a16="http://schemas.microsoft.com/office/drawing/2014/main" xmlns="" id="{60761B3F-811C-47C2-8983-C34CE96394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918" y="645106"/>
            <a:ext cx="2737709" cy="1259894"/>
          </a:xfrm>
        </p:spPr>
        <p:txBody>
          <a:bodyPr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700" b="1" i="1" cap="none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НЕОБХОДИМО УЧИТЫВАТЬ</a:t>
            </a:r>
            <a:r>
              <a:rPr lang="en-US" sz="1700" b="1" i="1" cap="none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i="1" cap="none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СЛЕДУЮЩИЕ НАИБОЛЕЕ ВАЖНЫЕ ФАКТОРЫ:</a:t>
            </a:r>
            <a:endParaRPr lang="ru-RU" sz="1700" b="1" i="1" cap="none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2" name="Объект 2"/>
          <p:cNvSpPr>
            <a:spLocks noGrp="1"/>
          </p:cNvSpPr>
          <p:nvPr>
            <p:ph idx="1"/>
          </p:nvPr>
        </p:nvSpPr>
        <p:spPr>
          <a:xfrm>
            <a:off x="486918" y="2133600"/>
            <a:ext cx="2737709" cy="3759253"/>
          </a:xfrm>
        </p:spPr>
        <p:txBody>
          <a:bodyPr>
            <a:norm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Состояние здоровья организма;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Общую физическую подготовленность организма;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Индивидуальные биологические ритмы организма;</a:t>
            </a: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xmlns="" id="{B5898079-081F-4617-AC6B-4290266737B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786"/>
            <a:ext cx="9144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BB829EC8-5B3D-469E-942E-5E6E569E5C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3716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6" name="Freeform 12">
            <a:extLst>
              <a:ext uri="{FF2B5EF4-FFF2-40B4-BE49-F238E27FC236}">
                <a16:creationId xmlns:a16="http://schemas.microsoft.com/office/drawing/2014/main" xmlns="" id="{55D72A3F-A083-4502-838A-2C32C980026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061223"/>
            <a:ext cx="77852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CD4AADE-725C-4065-A2CC-E2CB4A6138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421" y="645106"/>
            <a:ext cx="3841752" cy="2698831"/>
          </a:xfrm>
          <a:prstGeom prst="rect">
            <a:avLst/>
          </a:prstGeom>
        </p:spPr>
      </p:pic>
      <p:pic>
        <p:nvPicPr>
          <p:cNvPr id="18433" name="Picture 4" descr="http://doc4web.ru/uploads/files/99/99948/hello_html_m237ebdf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530" y="3591626"/>
            <a:ext cx="4088720" cy="2218130"/>
          </a:xfrm>
          <a:prstGeom prst="rect">
            <a:avLst/>
          </a:prstGeom>
          <a:noFill/>
        </p:spPr>
      </p:pic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86918" y="404664"/>
            <a:ext cx="3841989" cy="548818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Начинаем подготовку!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Выходи на тренировку!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Чтоб здоровым, сильным быть,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Со спортом вы должны дружить.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Утро начинай с зарядки,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классе все держи в порядке.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Утром делаешь зарядку?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Научи всех по порядку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Руки, ноги разминать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здоровье поправлять!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C29210D5-F5F2-45F6-88DE-8E3CF5F376C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73589" y="2124215"/>
            <a:ext cx="2154869" cy="3787007"/>
          </a:xfrm>
          <a:prstGeom prst="rect">
            <a:avLst/>
          </a:prstGeom>
          <a:solidFill>
            <a:srgbClr val="FFFFFE"/>
          </a:solidFill>
          <a:ln w="12700" cap="sq">
            <a:solidFill>
              <a:schemeClr val="tx2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60" name="Picture 17" descr="AG00315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6402" y="276435"/>
            <a:ext cx="1188086" cy="134068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693" y="624110"/>
            <a:ext cx="6683766" cy="128089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утренней зарядки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6294075" cy="5517232"/>
          </a:xfrm>
        </p:spPr>
        <p:txBody>
          <a:bodyPr>
            <a:normAutofit/>
          </a:bodyPr>
          <a:lstStyle/>
          <a:p>
            <a:r>
              <a:rPr lang="ru-RU" altLang="ru-RU" i="1" dirty="0">
                <a:latin typeface="Times New Roman" pitchFamily="18" charset="0"/>
                <a:cs typeface="Times New Roman" pitchFamily="18" charset="0"/>
              </a:rPr>
              <a:t>Утреннюю гимнастику лучше всего делать на улице или в хорошо проветренном помещении</a:t>
            </a:r>
          </a:p>
          <a:p>
            <a:endParaRPr lang="ru-RU" alt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xmlns="" id="{354D1154-3391-4EB6-B477-00E7958D4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24214"/>
            <a:ext cx="8640960" cy="4733785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9" descr="j02326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05263"/>
            <a:ext cx="14874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435280" cy="6285185"/>
          </a:xfrm>
        </p:spPr>
        <p:txBody>
          <a:bodyPr/>
          <a:lstStyle/>
          <a:p>
            <a:r>
              <a:rPr lang="ru-RU" altLang="ru-RU" sz="4000" i="1" dirty="0">
                <a:latin typeface="Times New Roman" pitchFamily="18" charset="0"/>
                <a:cs typeface="Times New Roman" pitchFamily="18" charset="0"/>
              </a:rPr>
              <a:t>Самая удобная спортивная одежда для зарядки – трусы и майка или спортивный костюм по сезону при занятиях на свежем воздухе.</a:t>
            </a:r>
          </a:p>
          <a:p>
            <a:endParaRPr lang="ru-RU" dirty="0"/>
          </a:p>
        </p:txBody>
      </p:sp>
      <p:pic>
        <p:nvPicPr>
          <p:cNvPr id="20483" name="Picture 21" descr="j02328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933825"/>
            <a:ext cx="1614487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5" descr="j02330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911600"/>
            <a:ext cx="20320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09625" y="5862638"/>
            <a:ext cx="12890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ЛЕТОМ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83025" y="5783263"/>
            <a:ext cx="15525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ОСЕНЬЮ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35825" y="5908675"/>
            <a:ext cx="135413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ЗИМОЙ</a:t>
            </a:r>
          </a:p>
        </p:txBody>
      </p:sp>
    </p:spTree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4" descr="AG003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7824" y="227017"/>
            <a:ext cx="1410600" cy="1811781"/>
          </a:xfrm>
          <a:prstGeom prst="rect">
            <a:avLst/>
          </a:prstGeom>
          <a:noFill/>
        </p:spPr>
      </p:pic>
      <p:pic>
        <p:nvPicPr>
          <p:cNvPr id="21505" name="Picture 2" descr="http://www.moirebenok.ua/wp-content/uploads/2014/10/archive_MR_05-2011-1351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248" y="2636912"/>
            <a:ext cx="2154869" cy="1438375"/>
          </a:xfrm>
          <a:prstGeom prst="rect">
            <a:avLst/>
          </a:prstGeom>
          <a:noFill/>
        </p:spPr>
      </p:pic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5884003" cy="6192688"/>
          </a:xfrm>
        </p:spPr>
        <p:txBody>
          <a:bodyPr>
            <a:normAutofit/>
          </a:bodyPr>
          <a:lstStyle/>
          <a:p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Включай в зарядку 8-9 упражнений и повторяй каждое упражнение 6-10 раз.</a:t>
            </a:r>
          </a:p>
          <a:p>
            <a:pPr>
              <a:buFont typeface="Wingdings" pitchFamily="2" charset="2"/>
              <a:buNone/>
            </a:pPr>
            <a:r>
              <a:rPr lang="ru-RU" altLang="ru-RU" sz="2400" b="1" i="1" dirty="0">
                <a:latin typeface="Times New Roman" pitchFamily="18" charset="0"/>
                <a:cs typeface="Times New Roman" pitchFamily="18" charset="0"/>
              </a:rPr>
              <a:t>	Меньшее число повторений не приносит пользы</a:t>
            </a:r>
            <a:r>
              <a:rPr lang="ru-RU" altLang="ru-RU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alt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" name="Рисунок 2" descr="Изображение выглядит как карта, вычерчивание ли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3939D15B-7A7B-47F5-AC9D-9F3998B4B7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92896"/>
            <a:ext cx="6028019" cy="4032448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528</TotalTime>
  <Words>812</Words>
  <Application>Microsoft Office PowerPoint</Application>
  <PresentationFormat>Экран (4:3)</PresentationFormat>
  <Paragraphs>160</Paragraphs>
  <Slides>22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   Утренняя зарядка   </vt:lpstr>
      <vt:lpstr>Презентация PowerPoint</vt:lpstr>
      <vt:lpstr>Польза утренней зарядки</vt:lpstr>
      <vt:lpstr>          КАК   ДОЛЖНА ПРОХОДИТЬ УТРЕННЯЯ ГИМНАСТИКА          </vt:lpstr>
      <vt:lpstr> НЕОБХОДИМО УЧИТЫВАТЬ СЛЕДУЮЩИЕ НАИБОЛЕЕ ВАЖНЫЕ ФАКТОРЫ:</vt:lpstr>
      <vt:lpstr>Презентация PowerPoint</vt:lpstr>
      <vt:lpstr>Правила утренней зарядки</vt:lpstr>
      <vt:lpstr>Презентация PowerPoint</vt:lpstr>
      <vt:lpstr>Презентация PowerPoint</vt:lpstr>
      <vt:lpstr>Презентация PowerPoint</vt:lpstr>
      <vt:lpstr>Что  нужно  знать  об   утренней  зарядке  Зарядку по утрам  следует начинать с ходьбы (на месте или по кругу) и упражнений на дыхание, затем разминаем шею, плечи, руки и т.д. То есть двигаемся сверху вниз.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Упражнения  для  мышц  ног</vt:lpstr>
      <vt:lpstr>Презентация PowerPoint</vt:lpstr>
      <vt:lpstr>------------------------</vt:lpstr>
      <vt:lpstr>            Прыжки</vt:lpstr>
      <vt:lpstr>Упражнения  для восстановления  дыхания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 и Сергей</dc:creator>
  <cp:lastModifiedBy>user</cp:lastModifiedBy>
  <cp:revision>65</cp:revision>
  <dcterms:created xsi:type="dcterms:W3CDTF">2011-11-27T13:30:01Z</dcterms:created>
  <dcterms:modified xsi:type="dcterms:W3CDTF">2018-01-30T12:44:50Z</dcterms:modified>
</cp:coreProperties>
</file>