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40" r:id="rId1"/>
  </p:sldMasterIdLst>
  <p:handoutMasterIdLst>
    <p:handoutMasterId r:id="rId16"/>
  </p:handoutMasterIdLst>
  <p:sldIdLst>
    <p:sldId id="260" r:id="rId2"/>
    <p:sldId id="256" r:id="rId3"/>
    <p:sldId id="257" r:id="rId4"/>
    <p:sldId id="261" r:id="rId5"/>
    <p:sldId id="262" r:id="rId6"/>
    <p:sldId id="258" r:id="rId7"/>
    <p:sldId id="263" r:id="rId8"/>
    <p:sldId id="264" r:id="rId9"/>
    <p:sldId id="265" r:id="rId10"/>
    <p:sldId id="271" r:id="rId11"/>
    <p:sldId id="272" r:id="rId12"/>
    <p:sldId id="273" r:id="rId13"/>
    <p:sldId id="274" r:id="rId14"/>
    <p:sldId id="276" r:id="rId15"/>
  </p:sldIdLst>
  <p:sldSz cx="9144000" cy="6858000" type="screen4x3"/>
  <p:notesSz cx="6858000" cy="994568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3" autoAdjust="0"/>
    <p:restoredTop sz="94671" autoAdjust="0"/>
  </p:normalViewPr>
  <p:slideViewPr>
    <p:cSldViewPr>
      <p:cViewPr>
        <p:scale>
          <a:sx n="75" d="100"/>
          <a:sy n="75" d="100"/>
        </p:scale>
        <p:origin x="-1224" y="3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F90EBB2-A3C1-446A-958A-B940F19D73FC}" type="datetimeFigureOut">
              <a:rPr lang="ru-RU" smtClean="0"/>
              <a:t>31.01.2018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47213"/>
            <a:ext cx="29718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9447213"/>
            <a:ext cx="29718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D7E0F4-C995-453C-B4A4-ED32CE9B01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55328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9ADBD6-A183-4E4E-98E2-BEA93D7AC0D9}" type="datetimeFigureOut">
              <a:rPr lang="ru-RU" smtClean="0"/>
              <a:t>31.01.2018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5E260C-01C1-400B-841C-A1B24ED63B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43391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9ADBD6-A183-4E4E-98E2-BEA93D7AC0D9}" type="datetimeFigureOut">
              <a:rPr lang="ru-RU" smtClean="0"/>
              <a:t>31.01.2018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5E260C-01C1-400B-841C-A1B24ED63B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77716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9ADBD6-A183-4E4E-98E2-BEA93D7AC0D9}" type="datetimeFigureOut">
              <a:rPr lang="ru-RU" smtClean="0"/>
              <a:t>31.01.2018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5E260C-01C1-400B-841C-A1B24ED63B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58714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9ADBD6-A183-4E4E-98E2-BEA93D7AC0D9}" type="datetimeFigureOut">
              <a:rPr lang="ru-RU" smtClean="0"/>
              <a:t>31.01.2018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5E260C-01C1-400B-841C-A1B24ED63B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35593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9ADBD6-A183-4E4E-98E2-BEA93D7AC0D9}" type="datetimeFigureOut">
              <a:rPr lang="ru-RU" smtClean="0"/>
              <a:t>31.01.2018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5E260C-01C1-400B-841C-A1B24ED63B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14875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9ADBD6-A183-4E4E-98E2-BEA93D7AC0D9}" type="datetimeFigureOut">
              <a:rPr lang="ru-RU" smtClean="0"/>
              <a:t>31.01.2018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5E260C-01C1-400B-841C-A1B24ED63B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40020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9ADBD6-A183-4E4E-98E2-BEA93D7AC0D9}" type="datetimeFigureOut">
              <a:rPr lang="ru-RU" smtClean="0"/>
              <a:t>31.01.2018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5E260C-01C1-400B-841C-A1B24ED63B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52139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9ADBD6-A183-4E4E-98E2-BEA93D7AC0D9}" type="datetimeFigureOut">
              <a:rPr lang="ru-RU" smtClean="0"/>
              <a:t>31.01.2018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5E260C-01C1-400B-841C-A1B24ED63B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25156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9ADBD6-A183-4E4E-98E2-BEA93D7AC0D9}" type="datetimeFigureOut">
              <a:rPr lang="ru-RU" smtClean="0"/>
              <a:t>31.01.2018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5E260C-01C1-400B-841C-A1B24ED63B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64694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9ADBD6-A183-4E4E-98E2-BEA93D7AC0D9}" type="datetimeFigureOut">
              <a:rPr lang="ru-RU" smtClean="0"/>
              <a:t>31.01.2018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5E260C-01C1-400B-841C-A1B24ED63B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55715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9ADBD6-A183-4E4E-98E2-BEA93D7AC0D9}" type="datetimeFigureOut">
              <a:rPr lang="ru-RU" smtClean="0"/>
              <a:t>31.01.2018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5E260C-01C1-400B-841C-A1B24ED63B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99375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9ADBD6-A183-4E4E-98E2-BEA93D7AC0D9}" type="datetimeFigureOut">
              <a:rPr lang="ru-RU" smtClean="0"/>
              <a:t>31.01.2018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5E260C-01C1-400B-841C-A1B24ED63B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40885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476673"/>
            <a:ext cx="7702624" cy="2376263"/>
          </a:xfrm>
        </p:spPr>
        <p:txBody>
          <a:bodyPr>
            <a:normAutofit/>
          </a:bodyPr>
          <a:lstStyle/>
          <a:p>
            <a:r>
              <a:rPr lang="ru-RU" dirty="0" smtClean="0"/>
              <a:t>Тема проекта</a:t>
            </a:r>
            <a:r>
              <a:rPr lang="en-US" dirty="0" smtClean="0"/>
              <a:t>: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5400" dirty="0" smtClean="0"/>
              <a:t>Весенние хлопоты птиц</a:t>
            </a:r>
            <a:endParaRPr lang="ru-RU" sz="5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55576" y="3284984"/>
            <a:ext cx="7776864" cy="2353816"/>
          </a:xfrm>
        </p:spPr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Авторы проекта</a:t>
            </a:r>
            <a:r>
              <a:rPr lang="en-US" dirty="0" smtClean="0">
                <a:solidFill>
                  <a:schemeClr val="tx1"/>
                </a:solidFill>
              </a:rPr>
              <a:t>:</a:t>
            </a:r>
            <a:endParaRPr lang="ru-RU" dirty="0" smtClean="0">
              <a:solidFill>
                <a:schemeClr val="tx1"/>
              </a:solidFill>
            </a:endParaRPr>
          </a:p>
          <a:p>
            <a:r>
              <a:rPr lang="ru-RU" dirty="0" smtClean="0">
                <a:solidFill>
                  <a:schemeClr val="tx1"/>
                </a:solidFill>
              </a:rPr>
              <a:t>Кирсанова Елена Валерьевна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ГБДОУ№35 Приморский район.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3116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080120"/>
          </a:xfrm>
        </p:spPr>
        <p:txBody>
          <a:bodyPr>
            <a:normAutofit/>
          </a:bodyPr>
          <a:lstStyle/>
          <a:p>
            <a:r>
              <a:rPr lang="ru-RU" sz="3600" dirty="0" smtClean="0"/>
              <a:t>3 этап Содержательно-практический</a:t>
            </a: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484784"/>
            <a:ext cx="8856984" cy="496855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err="1" smtClean="0"/>
              <a:t>Познание.Формиров.Цел.Картины</a:t>
            </a:r>
            <a:r>
              <a:rPr lang="ru-RU" dirty="0" smtClean="0"/>
              <a:t> мира.</a:t>
            </a:r>
          </a:p>
          <a:p>
            <a:pPr marL="0" indent="0">
              <a:buNone/>
            </a:pPr>
            <a:r>
              <a:rPr lang="ru-RU" dirty="0" smtClean="0"/>
              <a:t>         Презентация </a:t>
            </a:r>
            <a:r>
              <a:rPr lang="en-US" dirty="0" smtClean="0"/>
              <a:t>“</a:t>
            </a:r>
            <a:r>
              <a:rPr lang="ru-RU" dirty="0" smtClean="0"/>
              <a:t>Перелётные птицы</a:t>
            </a:r>
            <a:r>
              <a:rPr lang="en-US" dirty="0" smtClean="0"/>
              <a:t>”</a:t>
            </a:r>
            <a:r>
              <a:rPr lang="ru-RU" dirty="0" smtClean="0"/>
              <a:t>.</a:t>
            </a:r>
          </a:p>
          <a:p>
            <a:pPr marL="0" indent="0">
              <a:buNone/>
            </a:pPr>
            <a:r>
              <a:rPr lang="ru-RU" dirty="0" smtClean="0"/>
              <a:t>Цель</a:t>
            </a:r>
            <a:r>
              <a:rPr lang="en-US" dirty="0" smtClean="0"/>
              <a:t>:</a:t>
            </a:r>
            <a:r>
              <a:rPr lang="ru-RU" dirty="0" smtClean="0"/>
              <a:t>уточнить и расширить представления детей       о перелётных птицах</a:t>
            </a:r>
            <a:r>
              <a:rPr lang="en-US" dirty="0" smtClean="0"/>
              <a:t>,</a:t>
            </a:r>
            <a:r>
              <a:rPr lang="ru-RU" dirty="0" smtClean="0"/>
              <a:t>их жизни в весен. </a:t>
            </a:r>
            <a:r>
              <a:rPr lang="ru-RU" dirty="0"/>
              <a:t>п</a:t>
            </a:r>
            <a:r>
              <a:rPr lang="ru-RU" dirty="0" smtClean="0"/>
              <a:t>ериод.    </a:t>
            </a:r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 Развивать интерес к жизни </a:t>
            </a:r>
            <a:r>
              <a:rPr lang="ru-RU" dirty="0" smtClean="0"/>
              <a:t>птиц. </a:t>
            </a:r>
            <a:r>
              <a:rPr lang="ru-RU" dirty="0" smtClean="0"/>
              <a:t>Воспитывать</a:t>
            </a:r>
            <a:r>
              <a:rPr lang="ru-RU" dirty="0"/>
              <a:t> </a:t>
            </a:r>
            <a:r>
              <a:rPr lang="ru-RU" dirty="0" smtClean="0"/>
              <a:t>доброе</a:t>
            </a:r>
            <a:r>
              <a:rPr lang="en-US" dirty="0" smtClean="0"/>
              <a:t>,</a:t>
            </a:r>
            <a:r>
              <a:rPr lang="ru-RU" dirty="0" smtClean="0"/>
              <a:t>заботливое отношение к </a:t>
            </a:r>
          </a:p>
          <a:p>
            <a:pPr marL="0" indent="0">
              <a:buNone/>
            </a:pPr>
            <a:r>
              <a:rPr lang="ru-RU" dirty="0"/>
              <a:t>п</a:t>
            </a:r>
            <a:r>
              <a:rPr lang="ru-RU" dirty="0" smtClean="0"/>
              <a:t>тицам</a:t>
            </a:r>
            <a:r>
              <a:rPr lang="en-US" dirty="0" smtClean="0"/>
              <a:t>,</a:t>
            </a:r>
            <a:r>
              <a:rPr lang="ru-RU" dirty="0" smtClean="0"/>
              <a:t>желание заботится о них.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50582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616624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       </a:t>
            </a:r>
            <a:r>
              <a:rPr lang="ru-RU" dirty="0" smtClean="0"/>
              <a:t>В беседе обсудить с детьми</a:t>
            </a:r>
            <a:r>
              <a:rPr lang="en-US" dirty="0" smtClean="0"/>
              <a:t>:</a:t>
            </a:r>
          </a:p>
          <a:p>
            <a:pPr marL="0" indent="0">
              <a:buNone/>
            </a:pPr>
            <a:r>
              <a:rPr lang="en-US" dirty="0" smtClean="0"/>
              <a:t>-</a:t>
            </a:r>
            <a:r>
              <a:rPr lang="ru-RU" dirty="0" smtClean="0"/>
              <a:t>Почему некоторые птицы улетают осенью</a:t>
            </a:r>
            <a:r>
              <a:rPr lang="en-US" dirty="0" smtClean="0"/>
              <a:t>?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-Как эти птицы называются</a:t>
            </a:r>
            <a:r>
              <a:rPr lang="en-US" dirty="0" smtClean="0"/>
              <a:t>?</a:t>
            </a:r>
            <a:r>
              <a:rPr lang="ru-RU" dirty="0" smtClean="0"/>
              <a:t> Чем питаются</a:t>
            </a:r>
            <a:r>
              <a:rPr lang="en-US" dirty="0" smtClean="0"/>
              <a:t>?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-Каких птиц называют перелётными</a:t>
            </a:r>
            <a:r>
              <a:rPr lang="en-US" dirty="0" smtClean="0"/>
              <a:t>?</a:t>
            </a:r>
          </a:p>
          <a:p>
            <a:pPr marL="0" indent="0">
              <a:buNone/>
            </a:pPr>
            <a:r>
              <a:rPr lang="en-US" dirty="0" smtClean="0"/>
              <a:t>-</a:t>
            </a:r>
            <a:r>
              <a:rPr lang="ru-RU" dirty="0" smtClean="0"/>
              <a:t>Какие весенние перемены в природе </a:t>
            </a:r>
            <a:r>
              <a:rPr lang="ru-RU" dirty="0" err="1" smtClean="0"/>
              <a:t>позво</a:t>
            </a:r>
            <a:r>
              <a:rPr lang="ru-RU" dirty="0" smtClean="0"/>
              <a:t>-</a:t>
            </a:r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</a:t>
            </a:r>
            <a:r>
              <a:rPr lang="ru-RU" dirty="0" err="1" smtClean="0"/>
              <a:t>ляют</a:t>
            </a:r>
            <a:r>
              <a:rPr lang="ru-RU" dirty="0" smtClean="0"/>
              <a:t> птицам вернуться в родные края</a:t>
            </a:r>
            <a:r>
              <a:rPr lang="en-US" dirty="0" smtClean="0"/>
              <a:t>?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-Чем занимаются птицы после перелёта</a:t>
            </a:r>
            <a:r>
              <a:rPr lang="en-US" dirty="0" smtClean="0"/>
              <a:t>?</a:t>
            </a:r>
          </a:p>
          <a:p>
            <a:pPr marL="0" indent="0">
              <a:buNone/>
            </a:pPr>
            <a:r>
              <a:rPr lang="ru-RU" dirty="0" smtClean="0"/>
              <a:t>-Чем мы можем помочь птицам</a:t>
            </a:r>
            <a:r>
              <a:rPr lang="en-US" dirty="0" smtClean="0"/>
              <a:t>?</a:t>
            </a:r>
            <a:endParaRPr lang="ru-RU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14710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dirty="0" smtClean="0"/>
              <a:t>Образовательная деятельность</a:t>
            </a:r>
            <a:br>
              <a:rPr lang="ru-RU" sz="3600" dirty="0" smtClean="0"/>
            </a:br>
            <a:r>
              <a:rPr lang="ru-RU" sz="3600" dirty="0" smtClean="0"/>
              <a:t>в режимные  моменты</a:t>
            </a: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507288" cy="4525963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д</a:t>
            </a:r>
            <a:r>
              <a:rPr lang="en-US" dirty="0" smtClean="0"/>
              <a:t>/</a:t>
            </a:r>
            <a:r>
              <a:rPr lang="ru-RU" dirty="0" smtClean="0"/>
              <a:t>и. </a:t>
            </a:r>
            <a:r>
              <a:rPr lang="en-US" dirty="0" smtClean="0"/>
              <a:t>“</a:t>
            </a:r>
            <a:r>
              <a:rPr lang="ru-RU" dirty="0" smtClean="0"/>
              <a:t>да-нет</a:t>
            </a:r>
            <a:r>
              <a:rPr lang="en-US" dirty="0" smtClean="0"/>
              <a:t>”, ”</a:t>
            </a:r>
            <a:r>
              <a:rPr lang="ru-RU" dirty="0" smtClean="0"/>
              <a:t>Какая птица</a:t>
            </a:r>
            <a:r>
              <a:rPr lang="en-US" dirty="0" smtClean="0"/>
              <a:t>?”</a:t>
            </a:r>
            <a:endParaRPr lang="ru-RU" dirty="0" smtClean="0"/>
          </a:p>
          <a:p>
            <a:pPr marL="0" indent="0">
              <a:buNone/>
            </a:pPr>
            <a:r>
              <a:rPr lang="en-US" dirty="0" smtClean="0"/>
              <a:t> </a:t>
            </a:r>
            <a:r>
              <a:rPr lang="ru-RU" dirty="0" smtClean="0"/>
              <a:t>один</a:t>
            </a:r>
            <a:r>
              <a:rPr lang="en-US" dirty="0" smtClean="0"/>
              <a:t> </a:t>
            </a:r>
            <a:r>
              <a:rPr lang="ru-RU" dirty="0"/>
              <a:t>р</a:t>
            </a:r>
            <a:r>
              <a:rPr lang="ru-RU" dirty="0" smtClean="0"/>
              <a:t>ебёнок из подгруппы выбирает одну</a:t>
            </a:r>
          </a:p>
          <a:p>
            <a:pPr marL="0" indent="0">
              <a:buNone/>
            </a:pPr>
            <a:r>
              <a:rPr lang="ru-RU" dirty="0" smtClean="0"/>
              <a:t>из птиц</a:t>
            </a:r>
            <a:r>
              <a:rPr lang="en-US" dirty="0" smtClean="0"/>
              <a:t>,</a:t>
            </a:r>
            <a:r>
              <a:rPr lang="ru-RU" dirty="0" smtClean="0"/>
              <a:t>изображения которых разложены на</a:t>
            </a:r>
          </a:p>
          <a:p>
            <a:pPr marL="0" indent="0">
              <a:buNone/>
            </a:pPr>
            <a:r>
              <a:rPr lang="ru-RU" dirty="0"/>
              <a:t>с</a:t>
            </a:r>
            <a:r>
              <a:rPr lang="ru-RU" dirty="0" smtClean="0"/>
              <a:t>толе. Дети задают ему вопросы</a:t>
            </a:r>
            <a:r>
              <a:rPr lang="en-US" dirty="0" smtClean="0"/>
              <a:t>, </a:t>
            </a:r>
            <a:r>
              <a:rPr lang="ru-RU" dirty="0" smtClean="0"/>
              <a:t>на которые</a:t>
            </a:r>
          </a:p>
          <a:p>
            <a:pPr marL="0" indent="0">
              <a:buNone/>
            </a:pPr>
            <a:r>
              <a:rPr lang="ru-RU" dirty="0"/>
              <a:t>в</a:t>
            </a:r>
            <a:r>
              <a:rPr lang="ru-RU" dirty="0" smtClean="0"/>
              <a:t>едущий может отвечать только </a:t>
            </a:r>
            <a:r>
              <a:rPr lang="en-US" dirty="0" smtClean="0"/>
              <a:t>“</a:t>
            </a:r>
            <a:r>
              <a:rPr lang="ru-RU" dirty="0" smtClean="0"/>
              <a:t>да</a:t>
            </a:r>
            <a:r>
              <a:rPr lang="en-US" dirty="0" smtClean="0"/>
              <a:t>”</a:t>
            </a:r>
            <a:r>
              <a:rPr lang="ru-RU" dirty="0" smtClean="0"/>
              <a:t>или</a:t>
            </a:r>
            <a:r>
              <a:rPr lang="en-US" dirty="0" smtClean="0"/>
              <a:t>”</a:t>
            </a:r>
            <a:r>
              <a:rPr lang="ru-RU" dirty="0" smtClean="0"/>
              <a:t>нет.</a:t>
            </a:r>
            <a:r>
              <a:rPr lang="en-US" dirty="0" smtClean="0"/>
              <a:t>”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-игра </a:t>
            </a:r>
            <a:r>
              <a:rPr lang="en-US" dirty="0" smtClean="0"/>
              <a:t>“</a:t>
            </a:r>
            <a:r>
              <a:rPr lang="ru-RU" dirty="0" smtClean="0"/>
              <a:t>назови птиц ласково</a:t>
            </a:r>
            <a:r>
              <a:rPr lang="en-US" dirty="0" smtClean="0"/>
              <a:t>”</a:t>
            </a:r>
            <a:r>
              <a:rPr lang="ru-RU" dirty="0" smtClean="0"/>
              <a:t>.</a:t>
            </a:r>
          </a:p>
          <a:p>
            <a:pPr marL="0" indent="0">
              <a:buNone/>
            </a:pPr>
            <a:r>
              <a:rPr lang="ru-RU" dirty="0"/>
              <a:t> </a:t>
            </a:r>
            <a:r>
              <a:rPr lang="en-US" dirty="0" smtClean="0"/>
              <a:t>(</a:t>
            </a:r>
            <a:r>
              <a:rPr lang="ru-RU" dirty="0" smtClean="0"/>
              <a:t>грач-</a:t>
            </a:r>
            <a:r>
              <a:rPr lang="ru-RU" dirty="0" err="1" smtClean="0"/>
              <a:t>грачик</a:t>
            </a:r>
            <a:r>
              <a:rPr lang="en-US" dirty="0" smtClean="0"/>
              <a:t>,</a:t>
            </a:r>
            <a:r>
              <a:rPr lang="ru-RU" dirty="0" smtClean="0"/>
              <a:t>скворец- скворушка…</a:t>
            </a:r>
            <a:r>
              <a:rPr lang="en-US" dirty="0" smtClean="0"/>
              <a:t>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95130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04664"/>
            <a:ext cx="8507288" cy="5721499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В уголке природы рассмотрим иллюстрации</a:t>
            </a:r>
          </a:p>
          <a:p>
            <a:pPr marL="0" indent="0">
              <a:buNone/>
            </a:pPr>
            <a:r>
              <a:rPr lang="ru-RU" dirty="0"/>
              <a:t>с</a:t>
            </a:r>
            <a:r>
              <a:rPr lang="ru-RU" dirty="0" smtClean="0"/>
              <a:t> изображением перелётных птиц</a:t>
            </a:r>
            <a:r>
              <a:rPr lang="en-US" dirty="0" smtClean="0"/>
              <a:t>,</a:t>
            </a:r>
            <a:r>
              <a:rPr lang="ru-RU" dirty="0" smtClean="0"/>
              <a:t>их жизни</a:t>
            </a:r>
            <a:r>
              <a:rPr lang="en-US" dirty="0" smtClean="0"/>
              <a:t>:</a:t>
            </a:r>
            <a:endParaRPr lang="ru-RU" dirty="0" smtClean="0"/>
          </a:p>
          <a:p>
            <a:pPr marL="0" indent="0">
              <a:buNone/>
            </a:pPr>
            <a:r>
              <a:rPr lang="ru-RU" dirty="0"/>
              <a:t>п</a:t>
            </a:r>
            <a:r>
              <a:rPr lang="ru-RU" dirty="0" smtClean="0"/>
              <a:t>тица на гнезде</a:t>
            </a:r>
            <a:r>
              <a:rPr lang="en-US" dirty="0" smtClean="0"/>
              <a:t>,</a:t>
            </a:r>
            <a:r>
              <a:rPr lang="ru-RU" dirty="0" smtClean="0"/>
              <a:t>виды гнёзд</a:t>
            </a:r>
            <a:r>
              <a:rPr lang="en-US" dirty="0" smtClean="0"/>
              <a:t>,</a:t>
            </a:r>
            <a:r>
              <a:rPr lang="ru-RU" dirty="0" smtClean="0"/>
              <a:t>родители кормят</a:t>
            </a:r>
          </a:p>
          <a:p>
            <a:pPr marL="0" indent="0">
              <a:buNone/>
            </a:pPr>
            <a:r>
              <a:rPr lang="ru-RU" dirty="0"/>
              <a:t>п</a:t>
            </a:r>
            <a:r>
              <a:rPr lang="ru-RU" dirty="0" smtClean="0"/>
              <a:t>тенцов</a:t>
            </a:r>
            <a:r>
              <a:rPr lang="en-US" dirty="0" smtClean="0"/>
              <a:t>,</a:t>
            </a:r>
            <a:r>
              <a:rPr lang="ru-RU" dirty="0" smtClean="0"/>
              <a:t>птицы добывают себе пищу…</a:t>
            </a:r>
          </a:p>
          <a:p>
            <a:pPr marL="0" indent="0">
              <a:buNone/>
            </a:pPr>
            <a:r>
              <a:rPr lang="ru-RU" dirty="0" smtClean="0"/>
              <a:t>Прослушивание записи</a:t>
            </a:r>
          </a:p>
          <a:p>
            <a:pPr marL="0" indent="0">
              <a:buNone/>
            </a:pPr>
            <a:r>
              <a:rPr lang="ru-RU" dirty="0" smtClean="0"/>
              <a:t> </a:t>
            </a:r>
            <a:r>
              <a:rPr lang="en-US" dirty="0" smtClean="0"/>
              <a:t>“</a:t>
            </a:r>
            <a:r>
              <a:rPr lang="ru-RU" dirty="0" smtClean="0"/>
              <a:t>Голоса птиц весеннего леса</a:t>
            </a:r>
            <a:r>
              <a:rPr lang="en-US" dirty="0" smtClean="0"/>
              <a:t>”</a:t>
            </a:r>
          </a:p>
          <a:p>
            <a:pPr marL="0" indent="0">
              <a:buNone/>
            </a:pPr>
            <a:r>
              <a:rPr lang="en-US" dirty="0" smtClean="0"/>
              <a:t>-</a:t>
            </a:r>
            <a:r>
              <a:rPr lang="ru-RU" dirty="0" smtClean="0"/>
              <a:t>когда и где так поют птицы</a:t>
            </a:r>
            <a:r>
              <a:rPr lang="en-US" dirty="0" smtClean="0"/>
              <a:t>?</a:t>
            </a:r>
          </a:p>
          <a:p>
            <a:pPr marL="0" indent="0">
              <a:buNone/>
            </a:pPr>
            <a:r>
              <a:rPr lang="ru-RU" dirty="0" smtClean="0"/>
              <a:t>-какое настроение вызвало у вас пение птиц</a:t>
            </a:r>
            <a:r>
              <a:rPr lang="en-US" dirty="0" smtClean="0"/>
              <a:t>?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Игра</a:t>
            </a:r>
            <a:r>
              <a:rPr lang="en-US" dirty="0" smtClean="0"/>
              <a:t> ”</a:t>
            </a:r>
            <a:r>
              <a:rPr lang="ru-RU" dirty="0" smtClean="0"/>
              <a:t>хорошо-плохо</a:t>
            </a:r>
            <a:r>
              <a:rPr lang="en-US" dirty="0" smtClean="0"/>
              <a:t>”(</a:t>
            </a:r>
            <a:r>
              <a:rPr lang="ru-RU" dirty="0" smtClean="0"/>
              <a:t>можно с мячом</a:t>
            </a:r>
            <a:r>
              <a:rPr lang="en-US" dirty="0" smtClean="0"/>
              <a:t>)</a:t>
            </a:r>
            <a:r>
              <a:rPr lang="ru-RU" dirty="0" smtClean="0"/>
              <a:t>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60556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864096"/>
          </a:xfrm>
        </p:spPr>
        <p:txBody>
          <a:bodyPr/>
          <a:lstStyle/>
          <a:p>
            <a:r>
              <a:rPr lang="ru-RU" sz="4000" dirty="0" smtClean="0"/>
              <a:t>4 этап итоговый</a:t>
            </a:r>
            <a:endParaRPr lang="ru-RU" sz="4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1124744"/>
            <a:ext cx="8856984" cy="4929411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 smtClean="0"/>
              <a:t>Коллективное создание альбома</a:t>
            </a:r>
            <a:r>
              <a:rPr lang="en-US" dirty="0" smtClean="0"/>
              <a:t>: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</a:t>
            </a:r>
            <a:r>
              <a:rPr lang="ru-RU" dirty="0" smtClean="0"/>
              <a:t>        </a:t>
            </a:r>
            <a:r>
              <a:rPr lang="en-US" dirty="0" smtClean="0"/>
              <a:t>“</a:t>
            </a:r>
            <a:r>
              <a:rPr lang="ru-RU" dirty="0" smtClean="0"/>
              <a:t>Весенние хлопоты птиц</a:t>
            </a:r>
            <a:r>
              <a:rPr lang="en-US" dirty="0" smtClean="0"/>
              <a:t>”</a:t>
            </a:r>
            <a:r>
              <a:rPr lang="ru-RU" dirty="0" smtClean="0"/>
              <a:t>.</a:t>
            </a:r>
          </a:p>
          <a:p>
            <a:pPr marL="0" indent="0">
              <a:buNone/>
            </a:pPr>
            <a:r>
              <a:rPr lang="ru-RU" dirty="0" smtClean="0"/>
              <a:t>Выставка рисунков</a:t>
            </a:r>
            <a:r>
              <a:rPr lang="en-US" dirty="0" smtClean="0"/>
              <a:t> :</a:t>
            </a:r>
            <a:endParaRPr lang="ru-RU" dirty="0" smtClean="0"/>
          </a:p>
          <a:p>
            <a:pPr marL="0" indent="0">
              <a:buNone/>
            </a:pPr>
            <a:r>
              <a:rPr lang="en-US" dirty="0" smtClean="0"/>
              <a:t>       “</a:t>
            </a:r>
            <a:r>
              <a:rPr lang="ru-RU" dirty="0" smtClean="0"/>
              <a:t>Птицы прилетели - весну принесли</a:t>
            </a:r>
            <a:r>
              <a:rPr lang="en-US" dirty="0" smtClean="0"/>
              <a:t>”</a:t>
            </a:r>
            <a:r>
              <a:rPr lang="ru-RU" dirty="0" smtClean="0"/>
              <a:t>.</a:t>
            </a:r>
          </a:p>
          <a:p>
            <a:pPr marL="0" indent="0">
              <a:buNone/>
            </a:pPr>
            <a:r>
              <a:rPr lang="ru-RU" dirty="0" smtClean="0"/>
              <a:t>На прогулке повесить на кустики  лоскутки для</a:t>
            </a:r>
          </a:p>
          <a:p>
            <a:pPr marL="0" indent="0">
              <a:buNone/>
            </a:pPr>
            <a:r>
              <a:rPr lang="ru-RU" dirty="0"/>
              <a:t>г</a:t>
            </a:r>
            <a:r>
              <a:rPr lang="ru-RU" dirty="0" smtClean="0"/>
              <a:t>нёзд.</a:t>
            </a:r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Выбираем дерево на которое родители прикрепят скворечник</a:t>
            </a:r>
            <a:r>
              <a:rPr lang="en-US" dirty="0"/>
              <a:t>,</a:t>
            </a:r>
            <a:r>
              <a:rPr lang="ru-RU" dirty="0" smtClean="0"/>
              <a:t> сделанный дома с детьми.                  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79999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332656"/>
            <a:ext cx="8208912" cy="6525344"/>
          </a:xfrm>
        </p:spPr>
        <p:txBody>
          <a:bodyPr anchor="ctr" anchorCtr="0">
            <a:normAutofit/>
          </a:bodyPr>
          <a:lstStyle/>
          <a:p>
            <a:pPr algn="just"/>
            <a:r>
              <a:rPr lang="ru-RU" sz="3600" dirty="0" smtClean="0">
                <a:solidFill>
                  <a:schemeClr val="tx1"/>
                </a:solidFill>
              </a:rPr>
              <a:t>                  Цель проекта</a:t>
            </a:r>
            <a:r>
              <a:rPr lang="en-US" sz="3600" dirty="0" smtClean="0">
                <a:solidFill>
                  <a:schemeClr val="tx1"/>
                </a:solidFill>
              </a:rPr>
              <a:t>: </a:t>
            </a:r>
            <a:endParaRPr lang="ru-RU" sz="3600" dirty="0" smtClean="0">
              <a:solidFill>
                <a:schemeClr val="tx1"/>
              </a:solidFill>
            </a:endParaRPr>
          </a:p>
          <a:p>
            <a:pPr algn="just"/>
            <a:r>
              <a:rPr lang="ru-RU" sz="3600" dirty="0" smtClean="0">
                <a:solidFill>
                  <a:schemeClr val="tx1"/>
                </a:solidFill>
              </a:rPr>
              <a:t>Активизировать знания детей о птицах в  весенний период</a:t>
            </a:r>
            <a:r>
              <a:rPr lang="en-US" sz="3600" dirty="0" smtClean="0">
                <a:solidFill>
                  <a:schemeClr val="tx1"/>
                </a:solidFill>
              </a:rPr>
              <a:t>,</a:t>
            </a:r>
            <a:r>
              <a:rPr lang="ru-RU" sz="3600" dirty="0" smtClean="0">
                <a:solidFill>
                  <a:schemeClr val="tx1"/>
                </a:solidFill>
              </a:rPr>
              <a:t>развитие интереса к их жизни</a:t>
            </a:r>
            <a:r>
              <a:rPr lang="en-US" sz="3600" dirty="0" smtClean="0">
                <a:solidFill>
                  <a:schemeClr val="tx1"/>
                </a:solidFill>
              </a:rPr>
              <a:t>,</a:t>
            </a:r>
            <a:r>
              <a:rPr lang="ru-RU" sz="3600" dirty="0" smtClean="0">
                <a:solidFill>
                  <a:schemeClr val="tx1"/>
                </a:solidFill>
              </a:rPr>
              <a:t>развитие познавательных </a:t>
            </a:r>
          </a:p>
          <a:p>
            <a:pPr algn="just"/>
            <a:r>
              <a:rPr lang="ru-RU" sz="3600" dirty="0">
                <a:solidFill>
                  <a:schemeClr val="tx1"/>
                </a:solidFill>
              </a:rPr>
              <a:t>с</a:t>
            </a:r>
            <a:r>
              <a:rPr lang="ru-RU" sz="3600" dirty="0" smtClean="0">
                <a:solidFill>
                  <a:schemeClr val="tx1"/>
                </a:solidFill>
              </a:rPr>
              <a:t>пособностей детей</a:t>
            </a:r>
            <a:r>
              <a:rPr lang="en-US" sz="3600" dirty="0" smtClean="0">
                <a:solidFill>
                  <a:schemeClr val="tx1"/>
                </a:solidFill>
              </a:rPr>
              <a:t>,</a:t>
            </a:r>
            <a:r>
              <a:rPr lang="ru-RU" sz="3600" dirty="0" smtClean="0">
                <a:solidFill>
                  <a:schemeClr val="tx1"/>
                </a:solidFill>
              </a:rPr>
              <a:t> воспитание</a:t>
            </a:r>
          </a:p>
          <a:p>
            <a:pPr algn="just"/>
            <a:r>
              <a:rPr lang="ru-RU" sz="3600" dirty="0">
                <a:solidFill>
                  <a:schemeClr val="tx1"/>
                </a:solidFill>
              </a:rPr>
              <a:t>э</a:t>
            </a:r>
            <a:r>
              <a:rPr lang="ru-RU" sz="3600" dirty="0" smtClean="0">
                <a:solidFill>
                  <a:schemeClr val="tx1"/>
                </a:solidFill>
              </a:rPr>
              <a:t>кологической культуры детей.</a:t>
            </a:r>
          </a:p>
          <a:p>
            <a:pPr algn="just"/>
            <a:r>
              <a:rPr lang="ru-RU" sz="3600" dirty="0">
                <a:solidFill>
                  <a:schemeClr val="tx1"/>
                </a:solidFill>
              </a:rPr>
              <a:t> </a:t>
            </a:r>
            <a:r>
              <a:rPr lang="ru-RU" sz="3600" dirty="0" smtClean="0">
                <a:solidFill>
                  <a:schemeClr val="tx1"/>
                </a:solidFill>
              </a:rPr>
              <a:t>                   Вид проекта</a:t>
            </a:r>
            <a:r>
              <a:rPr lang="en-US" sz="3600" dirty="0" smtClean="0">
                <a:solidFill>
                  <a:schemeClr val="tx1"/>
                </a:solidFill>
              </a:rPr>
              <a:t>:</a:t>
            </a:r>
            <a:endParaRPr lang="ru-RU" sz="3600" dirty="0">
              <a:solidFill>
                <a:schemeClr val="tx1"/>
              </a:solidFill>
            </a:endParaRPr>
          </a:p>
          <a:p>
            <a:pPr algn="just"/>
            <a:r>
              <a:rPr lang="ru-RU" sz="3600" dirty="0" smtClean="0">
                <a:solidFill>
                  <a:schemeClr val="tx1"/>
                </a:solidFill>
              </a:rPr>
              <a:t> познавательно-исследовательский</a:t>
            </a:r>
          </a:p>
          <a:p>
            <a:endParaRPr lang="ru-RU" sz="40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7012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Задачи проекта</a:t>
            </a:r>
            <a:r>
              <a:rPr lang="en-US" dirty="0"/>
              <a:t>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124744"/>
            <a:ext cx="8229600" cy="5400600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ru-RU" dirty="0" smtClean="0"/>
              <a:t>1. Развивать познавательный интерес к             изменениям в окружающем мире</a:t>
            </a:r>
          </a:p>
          <a:p>
            <a:pPr marL="0" indent="0">
              <a:buNone/>
            </a:pPr>
            <a:r>
              <a:rPr lang="ru-RU" dirty="0" smtClean="0"/>
              <a:t>    (сезонным изменениям).</a:t>
            </a:r>
          </a:p>
          <a:p>
            <a:pPr marL="0" indent="0">
              <a:buNone/>
            </a:pPr>
            <a:r>
              <a:rPr lang="ru-RU" dirty="0" smtClean="0"/>
              <a:t>2.Развивать наблюдательность</a:t>
            </a:r>
            <a:r>
              <a:rPr lang="en-US" dirty="0" smtClean="0"/>
              <a:t>,</a:t>
            </a:r>
            <a:r>
              <a:rPr lang="ru-RU" dirty="0" smtClean="0"/>
              <a:t>эстетическое</a:t>
            </a:r>
          </a:p>
          <a:p>
            <a:pPr marL="0" indent="0">
              <a:buNone/>
            </a:pPr>
            <a:r>
              <a:rPr lang="ru-RU" dirty="0"/>
              <a:t>в</a:t>
            </a:r>
            <a:r>
              <a:rPr lang="ru-RU" dirty="0" smtClean="0"/>
              <a:t>осприятие окружающего мира.</a:t>
            </a:r>
          </a:p>
          <a:p>
            <a:pPr marL="0" indent="0">
              <a:buNone/>
            </a:pPr>
            <a:r>
              <a:rPr lang="ru-RU" dirty="0" smtClean="0"/>
              <a:t>3.Активизировать знания детей о перелётных</a:t>
            </a:r>
          </a:p>
          <a:p>
            <a:pPr marL="0" indent="0">
              <a:buNone/>
            </a:pPr>
            <a:r>
              <a:rPr lang="ru-RU" dirty="0"/>
              <a:t>п</a:t>
            </a:r>
            <a:r>
              <a:rPr lang="ru-RU" dirty="0" smtClean="0"/>
              <a:t>тицах</a:t>
            </a:r>
            <a:r>
              <a:rPr lang="en-US" dirty="0" smtClean="0"/>
              <a:t>,</a:t>
            </a:r>
            <a:r>
              <a:rPr lang="ru-RU" dirty="0" smtClean="0"/>
              <a:t>о внешнем виде</a:t>
            </a:r>
            <a:r>
              <a:rPr lang="en-US" dirty="0" smtClean="0"/>
              <a:t>,</a:t>
            </a:r>
            <a:r>
              <a:rPr lang="ru-RU" dirty="0" smtClean="0"/>
              <a:t>питании</a:t>
            </a:r>
            <a:r>
              <a:rPr lang="en-US" dirty="0" smtClean="0"/>
              <a:t>,</a:t>
            </a:r>
            <a:r>
              <a:rPr lang="ru-RU" dirty="0" smtClean="0"/>
              <a:t>повадках</a:t>
            </a:r>
          </a:p>
          <a:p>
            <a:pPr marL="0" indent="0">
              <a:buNone/>
            </a:pPr>
            <a:r>
              <a:rPr lang="ru-RU" dirty="0" smtClean="0"/>
              <a:t>(способах приспособленности к среде обитания).</a:t>
            </a:r>
          </a:p>
          <a:p>
            <a:pPr marL="0" indent="0">
              <a:buNone/>
            </a:pPr>
            <a:r>
              <a:rPr lang="ru-RU" dirty="0" smtClean="0"/>
              <a:t>4.Воспитывать эмоциональную отзывчивость</a:t>
            </a:r>
            <a:r>
              <a:rPr lang="en-US" dirty="0" smtClean="0"/>
              <a:t>,</a:t>
            </a:r>
            <a:endParaRPr lang="ru-RU" dirty="0"/>
          </a:p>
          <a:p>
            <a:pPr marL="0" indent="0">
              <a:buNone/>
            </a:pPr>
            <a:r>
              <a:rPr lang="ru-RU" dirty="0"/>
              <a:t>ж</a:t>
            </a:r>
            <a:r>
              <a:rPr lang="ru-RU" dirty="0" smtClean="0"/>
              <a:t>елание принимать посильное участие в заботе и помощи птицам.</a:t>
            </a:r>
          </a:p>
          <a:p>
            <a:pPr marL="0" indent="0">
              <a:buNone/>
            </a:pPr>
            <a:r>
              <a:rPr lang="ru-RU" dirty="0" smtClean="0"/>
              <a:t>5.Развивать связную речь детей. Активизация словаря.</a:t>
            </a:r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11416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7268"/>
            <a:ext cx="8229600" cy="1080120"/>
          </a:xfrm>
        </p:spPr>
        <p:txBody>
          <a:bodyPr>
            <a:normAutofit/>
          </a:bodyPr>
          <a:lstStyle/>
          <a:p>
            <a:r>
              <a:rPr lang="ru-RU" sz="3600" dirty="0" smtClean="0"/>
              <a:t>Мотивационно-диагностический  1 этап</a:t>
            </a: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908720"/>
            <a:ext cx="8856984" cy="5217443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dirty="0"/>
              <a:t>Ц</a:t>
            </a:r>
            <a:r>
              <a:rPr lang="ru-RU" dirty="0" smtClean="0"/>
              <a:t>ель</a:t>
            </a:r>
            <a:r>
              <a:rPr lang="en-US" dirty="0" smtClean="0"/>
              <a:t>:</a:t>
            </a:r>
            <a:r>
              <a:rPr lang="ru-RU" dirty="0" smtClean="0"/>
              <a:t> Развивать у детей интерес к 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исследовательской </a:t>
            </a:r>
            <a:r>
              <a:rPr lang="ru-RU" dirty="0" smtClean="0"/>
              <a:t>деятельности.</a:t>
            </a:r>
          </a:p>
          <a:p>
            <a:pPr marL="0" indent="0">
              <a:buNone/>
            </a:pPr>
            <a:r>
              <a:rPr lang="ru-RU" dirty="0" smtClean="0"/>
              <a:t>Наблюдения за погодой на прогулке</a:t>
            </a:r>
            <a:r>
              <a:rPr lang="en-US" dirty="0" smtClean="0"/>
              <a:t>: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Понаблюдаем с какой стороны снег тает быстрее.</a:t>
            </a:r>
          </a:p>
          <a:p>
            <a:pPr marL="0" indent="0">
              <a:buNone/>
            </a:pPr>
            <a:r>
              <a:rPr lang="ru-RU" dirty="0" smtClean="0"/>
              <a:t>Где образуются первые проталины.</a:t>
            </a:r>
          </a:p>
          <a:p>
            <a:pPr marL="0" indent="0">
              <a:buNone/>
            </a:pPr>
            <a:r>
              <a:rPr lang="ru-RU" dirty="0" smtClean="0"/>
              <a:t>Понаблюдаем насколько длиннее стал день</a:t>
            </a:r>
            <a:r>
              <a:rPr lang="en-US" dirty="0" smtClean="0"/>
              <a:t>,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в беседе </a:t>
            </a:r>
            <a:r>
              <a:rPr lang="ru-RU" dirty="0" smtClean="0"/>
              <a:t>выясним</a:t>
            </a:r>
            <a:r>
              <a:rPr lang="en-US" dirty="0" smtClean="0"/>
              <a:t>,</a:t>
            </a:r>
            <a:r>
              <a:rPr lang="ru-RU" dirty="0" smtClean="0"/>
              <a:t>что на Землю весной попадает</a:t>
            </a:r>
          </a:p>
          <a:p>
            <a:pPr marL="0" indent="0">
              <a:buNone/>
            </a:pPr>
            <a:r>
              <a:rPr lang="ru-RU" dirty="0"/>
              <a:t>г</a:t>
            </a:r>
            <a:r>
              <a:rPr lang="ru-RU" dirty="0" smtClean="0"/>
              <a:t>ораздо больше солнечных лучей</a:t>
            </a:r>
            <a:r>
              <a:rPr lang="en-US" dirty="0" smtClean="0"/>
              <a:t>,</a:t>
            </a:r>
            <a:r>
              <a:rPr lang="ru-RU" dirty="0" smtClean="0"/>
              <a:t>чем зимой.</a:t>
            </a:r>
          </a:p>
          <a:p>
            <a:pPr marL="0" indent="0">
              <a:buNone/>
            </a:pPr>
            <a:r>
              <a:rPr lang="ru-RU" dirty="0" smtClean="0"/>
              <a:t>Проведём наблюдения за ручьями(где берут начало</a:t>
            </a:r>
            <a:r>
              <a:rPr lang="en-US" dirty="0" smtClean="0"/>
              <a:t>,</a:t>
            </a:r>
            <a:r>
              <a:rPr lang="ru-RU" dirty="0" smtClean="0"/>
              <a:t>где текут медленно</a:t>
            </a:r>
            <a:r>
              <a:rPr lang="en-US" dirty="0" smtClean="0"/>
              <a:t>,</a:t>
            </a:r>
            <a:r>
              <a:rPr lang="ru-RU" dirty="0" smtClean="0"/>
              <a:t>где быстро</a:t>
            </a:r>
            <a:r>
              <a:rPr lang="en-US" dirty="0" smtClean="0"/>
              <a:t>,</a:t>
            </a:r>
            <a:r>
              <a:rPr lang="ru-RU" dirty="0" smtClean="0"/>
              <a:t>глубина).</a:t>
            </a:r>
          </a:p>
        </p:txBody>
      </p:sp>
    </p:spTree>
    <p:extLst>
      <p:ext uri="{BB962C8B-B14F-4D97-AF65-F5344CB8AC3E}">
        <p14:creationId xmlns:p14="http://schemas.microsoft.com/office/powerpoint/2010/main" val="1056756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944216"/>
          </a:xfrm>
        </p:spPr>
        <p:txBody>
          <a:bodyPr>
            <a:normAutofit fontScale="90000"/>
          </a:bodyPr>
          <a:lstStyle/>
          <a:p>
            <a:r>
              <a:rPr lang="ru-RU" sz="3200" dirty="0" smtClean="0"/>
              <a:t>Детям очень интересны народные </a:t>
            </a:r>
            <a:r>
              <a:rPr lang="ru-RU" sz="3200" dirty="0" smtClean="0"/>
              <a:t>приметы . Они </a:t>
            </a:r>
            <a:r>
              <a:rPr lang="ru-RU" sz="3200" dirty="0" smtClean="0"/>
              <a:t>любят наблюдать и проверять</a:t>
            </a:r>
            <a:r>
              <a:rPr lang="en-US" sz="3200" dirty="0" smtClean="0"/>
              <a:t>,</a:t>
            </a:r>
            <a:r>
              <a:rPr lang="ru-RU" sz="3200" dirty="0" smtClean="0"/>
              <a:t> </a:t>
            </a: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>действительно </a:t>
            </a:r>
            <a:r>
              <a:rPr lang="ru-RU" sz="3200" dirty="0" smtClean="0"/>
              <a:t>ли они исполняются</a:t>
            </a:r>
            <a:r>
              <a:rPr lang="en-US" sz="3200" dirty="0" smtClean="0"/>
              <a:t>,</a:t>
            </a:r>
            <a:r>
              <a:rPr lang="ru-RU" sz="3200" dirty="0" smtClean="0"/>
              <a:t>насколько точны</a:t>
            </a:r>
            <a:r>
              <a:rPr lang="ru-RU" sz="3200" dirty="0" smtClean="0"/>
              <a:t>.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988840"/>
            <a:ext cx="8157592" cy="4137323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dirty="0" smtClean="0"/>
              <a:t>Наблюдая за весенними изменениями в при-</a:t>
            </a:r>
          </a:p>
          <a:p>
            <a:pPr marL="0" indent="0">
              <a:buNone/>
            </a:pPr>
            <a:r>
              <a:rPr lang="ru-RU" dirty="0"/>
              <a:t>р</a:t>
            </a:r>
            <a:r>
              <a:rPr lang="ru-RU" dirty="0" smtClean="0"/>
              <a:t>оде обсуждаем с детьми значение народных</a:t>
            </a:r>
          </a:p>
          <a:p>
            <a:pPr marL="0" indent="0">
              <a:buNone/>
            </a:pPr>
            <a:r>
              <a:rPr lang="ru-RU" dirty="0"/>
              <a:t>п</a:t>
            </a:r>
            <a:r>
              <a:rPr lang="ru-RU" dirty="0" smtClean="0"/>
              <a:t>ословиц и поговорок</a:t>
            </a:r>
            <a:r>
              <a:rPr lang="en-US" dirty="0" smtClean="0"/>
              <a:t>:</a:t>
            </a:r>
            <a:endParaRPr lang="ru-RU" dirty="0" smtClean="0"/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  Зима снегом богата</a:t>
            </a:r>
            <a:r>
              <a:rPr lang="en-US" dirty="0" smtClean="0"/>
              <a:t>,</a:t>
            </a:r>
            <a:r>
              <a:rPr lang="ru-RU" dirty="0" smtClean="0"/>
              <a:t>а весна – водой.</a:t>
            </a:r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  Весна отмыкает ключи и воды.</a:t>
            </a:r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  Весною сверху печёт</a:t>
            </a:r>
            <a:r>
              <a:rPr lang="en-US" dirty="0" smtClean="0"/>
              <a:t>,</a:t>
            </a:r>
            <a:r>
              <a:rPr lang="ru-RU" dirty="0" smtClean="0"/>
              <a:t>а снизу морозит.</a:t>
            </a:r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  Весна и осень- на дню погод восемь.</a:t>
            </a:r>
          </a:p>
          <a:p>
            <a:pPr marL="0" indent="0">
              <a:buNone/>
            </a:pPr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3877572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88640"/>
            <a:ext cx="8229600" cy="1584176"/>
          </a:xfrm>
        </p:spPr>
        <p:txBody>
          <a:bodyPr>
            <a:normAutofit/>
          </a:bodyPr>
          <a:lstStyle/>
          <a:p>
            <a:r>
              <a:rPr lang="ru-RU" sz="3600" dirty="0" smtClean="0"/>
              <a:t>Художественное творчество.</a:t>
            </a:r>
            <a:br>
              <a:rPr lang="ru-RU" sz="3600" dirty="0" smtClean="0"/>
            </a:br>
            <a:r>
              <a:rPr lang="ru-RU" sz="3600" dirty="0" smtClean="0"/>
              <a:t>Рисование </a:t>
            </a:r>
            <a:r>
              <a:rPr lang="en-US" sz="3600" dirty="0" smtClean="0"/>
              <a:t>“</a:t>
            </a:r>
            <a:r>
              <a:rPr lang="ru-RU" sz="3600" dirty="0" smtClean="0"/>
              <a:t>Ранняя весна</a:t>
            </a:r>
            <a:r>
              <a:rPr lang="en-US" sz="3600" dirty="0" smtClean="0"/>
              <a:t>”</a:t>
            </a:r>
            <a:r>
              <a:rPr lang="ru-RU" sz="3600" dirty="0" smtClean="0"/>
              <a:t>.</a:t>
            </a: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988840"/>
            <a:ext cx="8131000" cy="388843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400" dirty="0" smtClean="0"/>
              <a:t>Цели</a:t>
            </a:r>
            <a:r>
              <a:rPr lang="en-US" sz="2400" dirty="0" smtClean="0"/>
              <a:t>:</a:t>
            </a:r>
            <a:r>
              <a:rPr lang="ru-RU" sz="2400" dirty="0" smtClean="0"/>
              <a:t>-учимся определять</a:t>
            </a:r>
            <a:r>
              <a:rPr lang="en-US" sz="2400" dirty="0" smtClean="0"/>
              <a:t>,</a:t>
            </a:r>
            <a:r>
              <a:rPr lang="ru-RU" sz="2400" dirty="0" smtClean="0"/>
              <a:t>какие цвета характерны</a:t>
            </a:r>
          </a:p>
          <a:p>
            <a:pPr marL="0" indent="0">
              <a:buNone/>
            </a:pPr>
            <a:r>
              <a:rPr lang="ru-RU" sz="2400" dirty="0"/>
              <a:t> </a:t>
            </a:r>
            <a:r>
              <a:rPr lang="ru-RU" sz="2400" dirty="0" smtClean="0"/>
              <a:t>          для ранней весны</a:t>
            </a:r>
            <a:r>
              <a:rPr lang="en-US" sz="2400" dirty="0" smtClean="0"/>
              <a:t>,</a:t>
            </a:r>
            <a:r>
              <a:rPr lang="ru-RU" sz="2400" dirty="0" smtClean="0"/>
              <a:t>обращаем внимание детей</a:t>
            </a:r>
          </a:p>
          <a:p>
            <a:pPr marL="0" indent="0">
              <a:buNone/>
            </a:pPr>
            <a:r>
              <a:rPr lang="ru-RU" sz="2400" dirty="0"/>
              <a:t> </a:t>
            </a:r>
            <a:r>
              <a:rPr lang="ru-RU" sz="2400" dirty="0" smtClean="0"/>
              <a:t>  на цветовые сочетания в картинах о ранней весне</a:t>
            </a:r>
            <a:r>
              <a:rPr lang="en-US" sz="2400" dirty="0" smtClean="0"/>
              <a:t>,</a:t>
            </a:r>
            <a:endParaRPr lang="ru-RU" sz="2400" dirty="0" smtClean="0"/>
          </a:p>
          <a:p>
            <a:pPr marL="0" indent="0">
              <a:buNone/>
            </a:pPr>
            <a:r>
              <a:rPr lang="ru-RU" sz="2400" dirty="0"/>
              <a:t> </a:t>
            </a:r>
            <a:r>
              <a:rPr lang="ru-RU" sz="2400" dirty="0" smtClean="0"/>
              <a:t>  учимся использовать эти цвета в рисунке</a:t>
            </a:r>
            <a:r>
              <a:rPr lang="en-US" sz="2400" dirty="0" smtClean="0"/>
              <a:t>;</a:t>
            </a:r>
            <a:endParaRPr lang="ru-RU" sz="2400" dirty="0" smtClean="0"/>
          </a:p>
          <a:p>
            <a:pPr marL="0" indent="0">
              <a:buNone/>
            </a:pPr>
            <a:r>
              <a:rPr lang="en-US" sz="2400" dirty="0"/>
              <a:t> </a:t>
            </a:r>
            <a:r>
              <a:rPr lang="en-US" sz="2400" dirty="0" smtClean="0"/>
              <a:t>          -</a:t>
            </a:r>
            <a:r>
              <a:rPr lang="ru-RU" sz="2400" dirty="0" smtClean="0"/>
              <a:t>развивать навыки получения нужного оттенка</a:t>
            </a:r>
          </a:p>
          <a:p>
            <a:pPr marL="0" indent="0">
              <a:buNone/>
            </a:pPr>
            <a:r>
              <a:rPr lang="ru-RU" sz="2400" dirty="0"/>
              <a:t> </a:t>
            </a:r>
            <a:r>
              <a:rPr lang="ru-RU" sz="2400" dirty="0" smtClean="0"/>
              <a:t>  путём смешивания красок</a:t>
            </a:r>
            <a:r>
              <a:rPr lang="en-US" sz="2400" dirty="0" smtClean="0"/>
              <a:t>;</a:t>
            </a:r>
            <a:endParaRPr lang="ru-RU" sz="2400" dirty="0" smtClean="0"/>
          </a:p>
          <a:p>
            <a:pPr marL="0" indent="0">
              <a:buNone/>
            </a:pPr>
            <a:r>
              <a:rPr lang="ru-RU" sz="2400" dirty="0"/>
              <a:t> </a:t>
            </a:r>
            <a:r>
              <a:rPr lang="ru-RU" sz="2400" dirty="0" smtClean="0"/>
              <a:t>          -учимся располагать сюжет на всём листе бумаги</a:t>
            </a:r>
            <a:r>
              <a:rPr lang="en-US" sz="2400" dirty="0" smtClean="0"/>
              <a:t>,</a:t>
            </a:r>
            <a:endParaRPr lang="ru-RU" sz="2400" dirty="0" smtClean="0"/>
          </a:p>
          <a:p>
            <a:pPr marL="0" indent="0">
              <a:buNone/>
            </a:pPr>
            <a:r>
              <a:rPr lang="ru-RU" sz="2400" dirty="0" smtClean="0"/>
              <a:t>   развивать чувство композиции</a:t>
            </a:r>
          </a:p>
          <a:p>
            <a:pPr marL="0" indent="0">
              <a:buNone/>
            </a:pPr>
            <a:endParaRPr lang="ru-RU" sz="2400" dirty="0" smtClean="0"/>
          </a:p>
          <a:p>
            <a:pPr marL="0" indent="0">
              <a:buNone/>
            </a:pPr>
            <a:endParaRPr lang="ru-RU" sz="2400" dirty="0" smtClean="0"/>
          </a:p>
          <a:p>
            <a:pPr marL="0" indent="0">
              <a:buNone/>
            </a:pPr>
            <a:r>
              <a:rPr lang="ru-RU" sz="2400" dirty="0"/>
              <a:t> </a:t>
            </a:r>
            <a:r>
              <a:rPr lang="ru-RU" sz="2400" dirty="0" smtClean="0"/>
              <a:t>      </a:t>
            </a:r>
            <a:endParaRPr lang="ru-RU" sz="2400" dirty="0"/>
          </a:p>
          <a:p>
            <a:pPr marL="0" indent="0">
              <a:buNone/>
            </a:pPr>
            <a:r>
              <a:rPr lang="ru-RU" sz="2400" dirty="0" smtClean="0"/>
              <a:t>           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761425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 smtClean="0"/>
              <a:t>Взаимодействие с родителями</a:t>
            </a:r>
            <a:r>
              <a:rPr lang="en-US" sz="4000" dirty="0" smtClean="0"/>
              <a:t>:</a:t>
            </a:r>
            <a:endParaRPr lang="ru-RU" sz="4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340768"/>
            <a:ext cx="8229600" cy="496855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>Во время прогулки с детьми обратить 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внимание </a:t>
            </a:r>
            <a:r>
              <a:rPr lang="ru-RU" dirty="0" smtClean="0"/>
              <a:t>на весенние изменения у </a:t>
            </a:r>
            <a:r>
              <a:rPr lang="ru-RU" dirty="0" smtClean="0"/>
              <a:t>птиц(купаются в </a:t>
            </a:r>
            <a:r>
              <a:rPr lang="ru-RU" dirty="0" smtClean="0"/>
              <a:t>лужах</a:t>
            </a:r>
            <a:r>
              <a:rPr lang="en-US" dirty="0" smtClean="0"/>
              <a:t>,</a:t>
            </a:r>
            <a:r>
              <a:rPr lang="ru-RU" dirty="0" smtClean="0"/>
              <a:t>в клювах </a:t>
            </a:r>
            <a:r>
              <a:rPr lang="ru-RU" dirty="0" smtClean="0"/>
              <a:t>ворон веточки</a:t>
            </a:r>
            <a:r>
              <a:rPr lang="en-US" dirty="0" smtClean="0"/>
              <a:t>,</a:t>
            </a:r>
            <a:r>
              <a:rPr lang="ru-RU" dirty="0" smtClean="0"/>
              <a:t>часто </a:t>
            </a:r>
            <a:r>
              <a:rPr lang="ru-RU" dirty="0" smtClean="0"/>
              <a:t>подлетают </a:t>
            </a:r>
            <a:r>
              <a:rPr lang="ru-RU" dirty="0" smtClean="0"/>
              <a:t>к гнезду…)</a:t>
            </a:r>
            <a:r>
              <a:rPr lang="en-US" dirty="0" smtClean="0"/>
              <a:t>;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Закреплять с детьми по дороге домой названия увиденных птиц</a:t>
            </a:r>
            <a:r>
              <a:rPr lang="en-US" dirty="0" smtClean="0"/>
              <a:t>;</a:t>
            </a:r>
          </a:p>
          <a:p>
            <a:pPr marL="0" indent="0">
              <a:buNone/>
            </a:pPr>
            <a:r>
              <a:rPr lang="ru-RU" dirty="0" smtClean="0"/>
              <a:t>Прочитать с детьми небольшое</a:t>
            </a:r>
            <a:r>
              <a:rPr lang="en-US" dirty="0" smtClean="0"/>
              <a:t>,</a:t>
            </a:r>
            <a:r>
              <a:rPr lang="ru-RU" dirty="0" smtClean="0"/>
              <a:t>но очень яркое и образное стихотворение И. </a:t>
            </a:r>
            <a:r>
              <a:rPr lang="ru-RU" dirty="0" err="1" smtClean="0"/>
              <a:t>Токмаковой</a:t>
            </a:r>
            <a:r>
              <a:rPr lang="ru-RU" dirty="0" smtClean="0"/>
              <a:t> о весне  </a:t>
            </a:r>
            <a:r>
              <a:rPr lang="en-US" dirty="0" smtClean="0"/>
              <a:t>”</a:t>
            </a:r>
            <a:r>
              <a:rPr lang="ru-RU" dirty="0"/>
              <a:t>В</a:t>
            </a:r>
            <a:r>
              <a:rPr lang="ru-RU" dirty="0" smtClean="0"/>
              <a:t>есна</a:t>
            </a:r>
            <a:r>
              <a:rPr lang="en-US" dirty="0" smtClean="0"/>
              <a:t>”</a:t>
            </a:r>
            <a:r>
              <a:rPr lang="ru-RU" dirty="0" smtClean="0"/>
              <a:t>. 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52949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0"/>
            <a:ext cx="8229600" cy="1143000"/>
          </a:xfrm>
        </p:spPr>
        <p:txBody>
          <a:bodyPr/>
          <a:lstStyle/>
          <a:p>
            <a:r>
              <a:rPr lang="ru-RU" dirty="0" smtClean="0"/>
              <a:t>2 этап организационный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472608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dirty="0" err="1" smtClean="0"/>
              <a:t>Познание.Формир.целостн</a:t>
            </a:r>
            <a:r>
              <a:rPr lang="ru-RU" dirty="0" smtClean="0"/>
              <a:t>. </a:t>
            </a:r>
            <a:r>
              <a:rPr lang="ru-RU" dirty="0"/>
              <a:t>к</a:t>
            </a:r>
            <a:r>
              <a:rPr lang="ru-RU" dirty="0" smtClean="0"/>
              <a:t>артины мира.</a:t>
            </a:r>
          </a:p>
          <a:p>
            <a:pPr marL="0" indent="0">
              <a:buNone/>
            </a:pPr>
            <a:r>
              <a:rPr lang="ru-RU" dirty="0" smtClean="0"/>
              <a:t>         </a:t>
            </a:r>
            <a:r>
              <a:rPr lang="en-US" dirty="0" smtClean="0"/>
              <a:t>”</a:t>
            </a:r>
            <a:r>
              <a:rPr lang="ru-RU" dirty="0" smtClean="0"/>
              <a:t>Птицы прилетели-весну принесли</a:t>
            </a:r>
            <a:r>
              <a:rPr lang="en-US" dirty="0" smtClean="0"/>
              <a:t>”</a:t>
            </a:r>
            <a:r>
              <a:rPr lang="ru-RU" dirty="0" smtClean="0"/>
              <a:t>.</a:t>
            </a:r>
          </a:p>
          <a:p>
            <a:pPr marL="0" indent="0">
              <a:buNone/>
            </a:pPr>
            <a:r>
              <a:rPr lang="ru-RU" dirty="0" smtClean="0"/>
              <a:t>Цель</a:t>
            </a:r>
            <a:r>
              <a:rPr lang="en-US" dirty="0" smtClean="0"/>
              <a:t>:</a:t>
            </a:r>
            <a:r>
              <a:rPr lang="ru-RU" dirty="0" smtClean="0"/>
              <a:t>рассказать о  21 марта - дне весеннего</a:t>
            </a:r>
          </a:p>
          <a:p>
            <a:pPr marL="0" indent="0">
              <a:buNone/>
            </a:pPr>
            <a:r>
              <a:rPr lang="ru-RU" dirty="0"/>
              <a:t>р</a:t>
            </a:r>
            <a:r>
              <a:rPr lang="ru-RU" dirty="0" smtClean="0"/>
              <a:t>авноденствия</a:t>
            </a:r>
            <a:r>
              <a:rPr lang="en-US" dirty="0" smtClean="0"/>
              <a:t>,</a:t>
            </a:r>
            <a:r>
              <a:rPr lang="ru-RU" dirty="0" smtClean="0"/>
              <a:t>продолжать знакомить с народ-</a:t>
            </a:r>
          </a:p>
          <a:p>
            <a:pPr marL="0" indent="0">
              <a:buNone/>
            </a:pPr>
            <a:r>
              <a:rPr lang="ru-RU" dirty="0" err="1" smtClean="0"/>
              <a:t>ными</a:t>
            </a:r>
            <a:r>
              <a:rPr lang="ru-RU" dirty="0" smtClean="0"/>
              <a:t> приметами. Обратить внимание на особенности внешнего вида пернатых</a:t>
            </a:r>
            <a:r>
              <a:rPr lang="en-US" dirty="0" smtClean="0"/>
              <a:t>,</a:t>
            </a:r>
            <a:r>
              <a:rPr lang="ru-RU" dirty="0" smtClean="0"/>
              <a:t>связанные с различной средой обитания.</a:t>
            </a:r>
          </a:p>
          <a:p>
            <a:pPr marL="0" indent="0">
              <a:buNone/>
            </a:pPr>
            <a:r>
              <a:rPr lang="ru-RU" dirty="0" smtClean="0"/>
              <a:t>Воспитывать внимательное и бережное отношение к природе.</a:t>
            </a:r>
          </a:p>
          <a:p>
            <a:pPr marL="0" indent="0">
              <a:buNone/>
            </a:pPr>
            <a:r>
              <a:rPr lang="ru-RU" dirty="0" smtClean="0"/>
              <a:t>интеграция</a:t>
            </a:r>
            <a:r>
              <a:rPr lang="en-US" dirty="0" smtClean="0"/>
              <a:t>:</a:t>
            </a:r>
            <a:r>
              <a:rPr lang="ru-RU" dirty="0" smtClean="0"/>
              <a:t> Познание. Социализация.</a:t>
            </a:r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                     Художеств. творчество.</a:t>
            </a:r>
          </a:p>
        </p:txBody>
      </p:sp>
    </p:spTree>
    <p:extLst>
      <p:ext uri="{BB962C8B-B14F-4D97-AF65-F5344CB8AC3E}">
        <p14:creationId xmlns:p14="http://schemas.microsoft.com/office/powerpoint/2010/main" val="855967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994122"/>
          </a:xfrm>
        </p:spPr>
        <p:txBody>
          <a:bodyPr>
            <a:normAutofit fontScale="90000"/>
          </a:bodyPr>
          <a:lstStyle/>
          <a:p>
            <a:r>
              <a:rPr lang="ru-RU" sz="3600" dirty="0" smtClean="0"/>
              <a:t>Образовательная деятельность</a:t>
            </a:r>
            <a:br>
              <a:rPr lang="ru-RU" sz="3600" dirty="0" smtClean="0"/>
            </a:br>
            <a:r>
              <a:rPr lang="ru-RU" sz="3600" dirty="0" smtClean="0"/>
              <a:t> в режимные моменты</a:t>
            </a: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772816"/>
            <a:ext cx="8496944" cy="475252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>На прогулке</a:t>
            </a:r>
            <a:r>
              <a:rPr lang="en-US" dirty="0" smtClean="0"/>
              <a:t>:</a:t>
            </a:r>
            <a:r>
              <a:rPr lang="ru-RU" dirty="0" smtClean="0"/>
              <a:t> начиная с 18 марта наблюдать</a:t>
            </a:r>
          </a:p>
          <a:p>
            <a:pPr marL="0" indent="0">
              <a:buNone/>
            </a:pPr>
            <a:r>
              <a:rPr lang="ru-RU" dirty="0"/>
              <a:t>з</a:t>
            </a:r>
            <a:r>
              <a:rPr lang="ru-RU" dirty="0" smtClean="0"/>
              <a:t>а гнездом вороны – как часто подлетают и </a:t>
            </a:r>
          </a:p>
          <a:p>
            <a:pPr marL="0" indent="0">
              <a:buNone/>
            </a:pPr>
            <a:r>
              <a:rPr lang="ru-RU" dirty="0"/>
              <a:t>в</a:t>
            </a:r>
            <a:r>
              <a:rPr lang="ru-RU" dirty="0" smtClean="0"/>
              <a:t>ылетают из гнезда</a:t>
            </a:r>
            <a:r>
              <a:rPr lang="en-US" dirty="0" smtClean="0"/>
              <a:t>,</a:t>
            </a:r>
            <a:r>
              <a:rPr lang="ru-RU" dirty="0" smtClean="0"/>
              <a:t> достраивают или нет.</a:t>
            </a:r>
          </a:p>
          <a:p>
            <a:pPr marL="0" indent="0">
              <a:buNone/>
            </a:pPr>
            <a:r>
              <a:rPr lang="ru-RU" dirty="0" smtClean="0"/>
              <a:t>Приступили или нет к насиживанию яиц.</a:t>
            </a:r>
          </a:p>
          <a:p>
            <a:pPr marL="0" indent="0">
              <a:buNone/>
            </a:pPr>
            <a:r>
              <a:rPr lang="ru-RU" dirty="0" smtClean="0"/>
              <a:t>Посчитать гнёзда ворон которые видны с </a:t>
            </a:r>
          </a:p>
          <a:p>
            <a:pPr marL="0" indent="0">
              <a:buNone/>
            </a:pPr>
            <a:r>
              <a:rPr lang="ru-RU" dirty="0"/>
              <a:t>п</a:t>
            </a:r>
            <a:r>
              <a:rPr lang="ru-RU" dirty="0" smtClean="0"/>
              <a:t>лощадки д/с</a:t>
            </a:r>
            <a:r>
              <a:rPr lang="en-US" dirty="0" smtClean="0"/>
              <a:t>,</a:t>
            </a:r>
            <a:r>
              <a:rPr lang="ru-RU" dirty="0" smtClean="0"/>
              <a:t> на каких деревьях гнёзда расположены</a:t>
            </a:r>
            <a:r>
              <a:rPr lang="en-US" dirty="0" smtClean="0"/>
              <a:t>,</a:t>
            </a:r>
            <a:r>
              <a:rPr lang="ru-RU" dirty="0" smtClean="0"/>
              <a:t>сколько гнёзд заняты воронами.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7918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778</TotalTime>
  <Words>784</Words>
  <Application>Microsoft Office PowerPoint</Application>
  <PresentationFormat>Экран (4:3)</PresentationFormat>
  <Paragraphs>112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Тема проекта: Весенние хлопоты птиц</vt:lpstr>
      <vt:lpstr>Презентация PowerPoint</vt:lpstr>
      <vt:lpstr>Задачи проекта:</vt:lpstr>
      <vt:lpstr>Мотивационно-диагностический  1 этап</vt:lpstr>
      <vt:lpstr>Детям очень интересны народные приметы . Они любят наблюдать и проверять,  действительно ли они исполняются,насколько точны.</vt:lpstr>
      <vt:lpstr>Художественное творчество. Рисование “Ранняя весна”.</vt:lpstr>
      <vt:lpstr>Взаимодействие с родителями:</vt:lpstr>
      <vt:lpstr>2 этап организационный</vt:lpstr>
      <vt:lpstr>Образовательная деятельность  в режимные моменты</vt:lpstr>
      <vt:lpstr>3 этап Содержательно-практический</vt:lpstr>
      <vt:lpstr>Презентация PowerPoint</vt:lpstr>
      <vt:lpstr>Образовательная деятельность в режимные  моменты</vt:lpstr>
      <vt:lpstr>Презентация PowerPoint</vt:lpstr>
      <vt:lpstr>4 этап итоговый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  проекта:</dc:title>
  <dc:creator>к</dc:creator>
  <cp:lastModifiedBy>Пользователь</cp:lastModifiedBy>
  <cp:revision>77</cp:revision>
  <cp:lastPrinted>2013-04-05T23:20:43Z</cp:lastPrinted>
  <dcterms:created xsi:type="dcterms:W3CDTF">2013-03-27T06:29:22Z</dcterms:created>
  <dcterms:modified xsi:type="dcterms:W3CDTF">2018-01-31T17:18:08Z</dcterms:modified>
</cp:coreProperties>
</file>