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6" r:id="rId35"/>
    <p:sldId id="289" r:id="rId36"/>
    <p:sldId id="290" r:id="rId37"/>
    <p:sldId id="291" r:id="rId38"/>
    <p:sldId id="292" r:id="rId39"/>
    <p:sldId id="29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1D587-274A-4BA6-B62B-F904C8E7CF5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9871C-162A-40DA-8867-19168AD610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Разработка рабочей программы по математике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 Шишкина Г.М., учитель высшей категории МКОУ </a:t>
            </a:r>
            <a:r>
              <a:rPr lang="ru-RU" dirty="0" err="1" smtClean="0"/>
              <a:t>Верх-Чикская</a:t>
            </a:r>
            <a:r>
              <a:rPr lang="ru-RU" dirty="0" smtClean="0"/>
              <a:t> СОШ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35292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 РП должна обеспечивать достижение планируемых результатов освоения ООП </a:t>
            </a:r>
            <a:r>
              <a:rPr lang="ru-RU" sz="2800" dirty="0" smtClean="0">
                <a:solidFill>
                  <a:srgbClr val="FF0000"/>
                </a:solidFill>
              </a:rPr>
              <a:t>ОУ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Рабочая </a:t>
            </a:r>
            <a:r>
              <a:rPr lang="ru-RU" sz="2800" dirty="0">
                <a:solidFill>
                  <a:srgbClr val="FF0000"/>
                </a:solidFill>
              </a:rPr>
              <a:t>программа </a:t>
            </a:r>
            <a:r>
              <a:rPr lang="ru-RU" sz="2800" dirty="0"/>
              <a:t>– нормативный </a:t>
            </a:r>
            <a:r>
              <a:rPr lang="ru-RU" sz="2800" dirty="0" smtClean="0"/>
              <a:t>документ,</a:t>
            </a:r>
          </a:p>
          <a:p>
            <a:r>
              <a:rPr lang="ru-RU" sz="2800" dirty="0" smtClean="0"/>
              <a:t>определяющий </a:t>
            </a:r>
            <a:r>
              <a:rPr lang="ru-RU" sz="2800" dirty="0"/>
              <a:t>объем, порядок, </a:t>
            </a:r>
            <a:r>
              <a:rPr lang="ru-RU" sz="2800" dirty="0" smtClean="0"/>
              <a:t>содержание, изучения и преподавания </a:t>
            </a:r>
            <a:r>
              <a:rPr lang="ru-RU" sz="2800" dirty="0"/>
              <a:t>какой-либо учебной дисциплины</a:t>
            </a:r>
            <a:r>
              <a:rPr lang="ru-RU" sz="2800" dirty="0" smtClean="0"/>
              <a:t>, основывающийся </a:t>
            </a:r>
            <a:r>
              <a:rPr lang="ru-RU" sz="2800" dirty="0"/>
              <a:t>на примерной программе по </a:t>
            </a:r>
            <a:r>
              <a:rPr lang="ru-RU" sz="2800" dirty="0" smtClean="0"/>
              <a:t>учебному предмету.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Цель </a:t>
            </a:r>
            <a:r>
              <a:rPr lang="ru-RU" sz="2800" dirty="0">
                <a:solidFill>
                  <a:srgbClr val="FF0000"/>
                </a:solidFill>
              </a:rPr>
              <a:t>рабочей программы </a:t>
            </a:r>
            <a:r>
              <a:rPr lang="ru-RU" sz="2800" dirty="0"/>
              <a:t>– планирование, </a:t>
            </a:r>
            <a:r>
              <a:rPr lang="ru-RU" sz="2800" dirty="0" smtClean="0"/>
              <a:t>организация и  </a:t>
            </a:r>
            <a:r>
              <a:rPr lang="ru-RU" sz="2800" dirty="0"/>
              <a:t>управление учебным процессом по </a:t>
            </a:r>
            <a:r>
              <a:rPr lang="ru-RU" sz="2800" dirty="0" smtClean="0"/>
              <a:t>определенной учебной </a:t>
            </a:r>
            <a:r>
              <a:rPr lang="ru-RU" sz="2800" dirty="0"/>
              <a:t>дисциплине</a:t>
            </a:r>
            <a:r>
              <a:rPr lang="ru-RU" sz="2800" dirty="0" smtClean="0"/>
              <a:t>.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Задачи </a:t>
            </a:r>
            <a:r>
              <a:rPr lang="ru-RU" sz="2800" dirty="0">
                <a:solidFill>
                  <a:srgbClr val="FF0000"/>
                </a:solidFill>
              </a:rPr>
              <a:t>учебной рабочей программы </a:t>
            </a:r>
            <a:r>
              <a:rPr lang="ru-RU" sz="2800" dirty="0"/>
              <a:t>– </a:t>
            </a:r>
            <a:r>
              <a:rPr lang="ru-RU" sz="2800" dirty="0" smtClean="0"/>
              <a:t>конкретное определение </a:t>
            </a:r>
            <a:r>
              <a:rPr lang="ru-RU" sz="2800" dirty="0"/>
              <a:t>содержания, объема, порядка </a:t>
            </a:r>
            <a:r>
              <a:rPr lang="ru-RU" sz="2800" dirty="0" smtClean="0"/>
              <a:t>изучения учебной </a:t>
            </a:r>
            <a:r>
              <a:rPr lang="ru-RU" sz="2800" dirty="0"/>
              <a:t>дисциплины с учетом особенностей </a:t>
            </a:r>
            <a:r>
              <a:rPr lang="ru-RU" sz="2800" dirty="0" smtClean="0"/>
              <a:t>учебного процесса </a:t>
            </a:r>
            <a:r>
              <a:rPr lang="ru-RU" sz="2800" dirty="0"/>
              <a:t>того или иного образовательного учреждения </a:t>
            </a:r>
            <a:r>
              <a:rPr lang="ru-RU" sz="2800" dirty="0" smtClean="0"/>
              <a:t>и контингента </a:t>
            </a:r>
            <a:r>
              <a:rPr lang="ru-RU" sz="2800" dirty="0"/>
              <a:t>обучаемых.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4345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Функции рабочей </a:t>
            </a:r>
            <a:r>
              <a:rPr lang="ru-RU" sz="2400" dirty="0" smtClean="0">
                <a:solidFill>
                  <a:srgbClr val="FF0000"/>
                </a:solidFill>
              </a:rPr>
              <a:t>программы</a:t>
            </a:r>
          </a:p>
          <a:p>
            <a:r>
              <a:rPr lang="ru-RU" sz="2400" dirty="0" smtClean="0"/>
              <a:t> </a:t>
            </a:r>
            <a:r>
              <a:rPr lang="ru-RU" sz="2400" dirty="0">
                <a:solidFill>
                  <a:srgbClr val="FF0000"/>
                </a:solidFill>
              </a:rPr>
              <a:t>Нормативная функция </a:t>
            </a:r>
            <a:r>
              <a:rPr lang="ru-RU" sz="2400" dirty="0"/>
              <a:t>определяет обязательность выполнения программы в полном </a:t>
            </a:r>
            <a:r>
              <a:rPr lang="ru-RU" sz="2400" dirty="0" smtClean="0"/>
              <a:t>объеме</a:t>
            </a:r>
          </a:p>
          <a:p>
            <a:r>
              <a:rPr lang="ru-RU" sz="2400" dirty="0" smtClean="0"/>
              <a:t> </a:t>
            </a:r>
            <a:r>
              <a:rPr lang="ru-RU" sz="2400" dirty="0">
                <a:solidFill>
                  <a:srgbClr val="FF0000"/>
                </a:solidFill>
              </a:rPr>
              <a:t>Информационно-методическая функция </a:t>
            </a:r>
            <a:r>
              <a:rPr lang="ru-RU" sz="2400" dirty="0"/>
              <a:t>позволяет всем участникам образовательного процесса получить представление о целях, содержании, последовательности изучения этого материала, а также путях достижения личностных, </a:t>
            </a:r>
            <a:r>
              <a:rPr lang="ru-RU" sz="2400" dirty="0" err="1"/>
              <a:t>метапредметных</a:t>
            </a:r>
            <a:r>
              <a:rPr lang="ru-RU" sz="2400" dirty="0"/>
              <a:t> и предметных результатов освоения образовательной программы учащимися средствами данного учебного </a:t>
            </a:r>
            <a:r>
              <a:rPr lang="ru-RU" sz="2400" dirty="0" smtClean="0"/>
              <a:t>предмета</a:t>
            </a:r>
          </a:p>
          <a:p>
            <a:r>
              <a:rPr lang="ru-RU" sz="2400" dirty="0" smtClean="0"/>
              <a:t> </a:t>
            </a:r>
            <a:r>
              <a:rPr lang="ru-RU" sz="2400" dirty="0">
                <a:solidFill>
                  <a:srgbClr val="FF0000"/>
                </a:solidFill>
              </a:rPr>
              <a:t>Организационно-планирующая функция </a:t>
            </a:r>
            <a:r>
              <a:rPr lang="ru-RU" sz="2400" dirty="0"/>
              <a:t>предусматривает выделение этапов обучения, структурирование учебного материала, определение его количественных и качественных характеристик на каждом из этапов, в том числе для содержательного наполнения промежуточной аттестации учащихся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12845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 </a:t>
            </a:r>
            <a:r>
              <a:rPr lang="ru-RU" sz="2400" dirty="0">
                <a:solidFill>
                  <a:srgbClr val="FF0000"/>
                </a:solidFill>
              </a:rPr>
              <a:t>Функции программы </a:t>
            </a:r>
            <a:r>
              <a:rPr lang="ru-RU" sz="2400" dirty="0" smtClean="0">
                <a:solidFill>
                  <a:srgbClr val="FF0000"/>
                </a:solidFill>
              </a:rPr>
              <a:t>определяют следующие </a:t>
            </a:r>
            <a:r>
              <a:rPr lang="ru-RU" sz="2400" dirty="0">
                <a:solidFill>
                  <a:srgbClr val="FF0000"/>
                </a:solidFill>
              </a:rPr>
              <a:t>требования к ней</a:t>
            </a:r>
            <a:r>
              <a:rPr lang="ru-RU" sz="24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2400" dirty="0" smtClean="0"/>
              <a:t>1.Наличие </a:t>
            </a:r>
            <a:r>
              <a:rPr lang="ru-RU" sz="2400" dirty="0"/>
              <a:t>признаков нормативного документа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2.Учет </a:t>
            </a:r>
            <a:r>
              <a:rPr lang="ru-RU" sz="2400" dirty="0"/>
              <a:t>основных положений образовательной </a:t>
            </a:r>
            <a:r>
              <a:rPr lang="ru-RU" sz="2400" dirty="0" smtClean="0"/>
              <a:t>программы школы.</a:t>
            </a:r>
          </a:p>
          <a:p>
            <a:r>
              <a:rPr lang="ru-RU" sz="2400" dirty="0" smtClean="0"/>
              <a:t>3.Полнота </a:t>
            </a:r>
            <a:r>
              <a:rPr lang="ru-RU" sz="2400" dirty="0"/>
              <a:t>раскрытия ценностей и целей обучения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4.Системность </a:t>
            </a:r>
            <a:r>
              <a:rPr lang="ru-RU" sz="2400" dirty="0"/>
              <a:t>и целостность содержания образования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5.Последовательность </a:t>
            </a:r>
            <a:r>
              <a:rPr lang="ru-RU" sz="2400" dirty="0"/>
              <a:t>расположения и взаимосвязь </a:t>
            </a:r>
            <a:r>
              <a:rPr lang="ru-RU" sz="2400" dirty="0" smtClean="0"/>
              <a:t>всех элементов </a:t>
            </a:r>
            <a:r>
              <a:rPr lang="ru-RU" sz="2400" dirty="0"/>
              <a:t>содержания курса; определение </a:t>
            </a:r>
            <a:r>
              <a:rPr lang="ru-RU" sz="2400" dirty="0" smtClean="0"/>
              <a:t>методов, организационных </a:t>
            </a:r>
            <a:r>
              <a:rPr lang="ru-RU" sz="2400" dirty="0"/>
              <a:t>форм и средств обучения, что </a:t>
            </a:r>
            <a:r>
              <a:rPr lang="ru-RU" sz="2400" dirty="0" smtClean="0"/>
              <a:t>отражает единство </a:t>
            </a:r>
            <a:r>
              <a:rPr lang="ru-RU" sz="2400" dirty="0"/>
              <a:t>содержания образования и процесса обучения </a:t>
            </a:r>
            <a:r>
              <a:rPr lang="ru-RU" sz="2400" dirty="0" smtClean="0"/>
              <a:t>в построении </a:t>
            </a:r>
            <a:r>
              <a:rPr lang="ru-RU" sz="2400" dirty="0"/>
              <a:t>программы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6.Учет </a:t>
            </a:r>
            <a:r>
              <a:rPr lang="ru-RU" sz="2400" dirty="0"/>
              <a:t>логических взаимосвязей с другими </a:t>
            </a:r>
            <a:r>
              <a:rPr lang="ru-RU" sz="2400" dirty="0" smtClean="0"/>
              <a:t>предметами учебного </a:t>
            </a:r>
            <a:r>
              <a:rPr lang="ru-RU" sz="2400" dirty="0"/>
              <a:t>плана ОУ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7.Конкретность </a:t>
            </a:r>
            <a:r>
              <a:rPr lang="ru-RU" sz="2400" dirty="0"/>
              <a:t>и однозначность представления </a:t>
            </a:r>
            <a:r>
              <a:rPr lang="ru-RU" sz="2400" dirty="0" smtClean="0"/>
              <a:t>элементов содержания </a:t>
            </a:r>
            <a:r>
              <a:rPr lang="ru-RU" sz="2400" dirty="0"/>
              <a:t>образования.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Исходные документы для составления рабочих программ учебных курсов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Закон </a:t>
            </a:r>
            <a:r>
              <a:rPr lang="ru-RU" sz="2400" dirty="0"/>
              <a:t>РФ «Об образовании</a:t>
            </a:r>
            <a:r>
              <a:rPr lang="ru-RU" sz="2400" dirty="0" smtClean="0"/>
              <a:t>»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ФГОС ОО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примерная программа по математике основного общего образования, созданная на основе ФГОС ОО(</a:t>
            </a:r>
            <a:r>
              <a:rPr lang="ru-RU" sz="1600" dirty="0" smtClean="0"/>
              <a:t>Разработка примерных учебных программ относится к компетенции Российской Федерации в области образования в лице ее федеральных органов государственной власти (ст. 28 Закона РФ «Об образовании»). Носит рекомендательный характер</a:t>
            </a:r>
            <a:r>
              <a:rPr lang="ru-RU" sz="2400" dirty="0" smtClean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базисный </a:t>
            </a:r>
            <a:r>
              <a:rPr lang="ru-RU" sz="2400" dirty="0"/>
              <a:t>учебный план </a:t>
            </a:r>
            <a:r>
              <a:rPr lang="ru-RU" sz="2400" dirty="0" smtClean="0"/>
              <a:t>общеобразовательного учреждения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Федеральный </a:t>
            </a:r>
            <a:r>
              <a:rPr lang="ru-RU" sz="2400" dirty="0"/>
              <a:t>перечень учебников, утвержденных</a:t>
            </a:r>
            <a:r>
              <a:rPr lang="ru-RU" sz="2400" dirty="0" smtClean="0"/>
              <a:t>, рекомендованных </a:t>
            </a:r>
            <a:r>
              <a:rPr lang="ru-RU" sz="2400" dirty="0"/>
              <a:t>(допущенных) к использованию </a:t>
            </a:r>
            <a:r>
              <a:rPr lang="ru-RU" sz="2400" dirty="0" smtClean="0"/>
              <a:t>в образовательном </a:t>
            </a:r>
            <a:r>
              <a:rPr lang="ru-RU" sz="2400" dirty="0"/>
              <a:t>процессе в образовательных учреждениях</a:t>
            </a:r>
            <a:r>
              <a:rPr lang="ru-RU" sz="2400" dirty="0" smtClean="0"/>
              <a:t>, реализующих </a:t>
            </a:r>
            <a:r>
              <a:rPr lang="ru-RU" sz="2400" dirty="0"/>
              <a:t>программы общего </a:t>
            </a:r>
            <a:r>
              <a:rPr lang="ru-RU" sz="2400" dirty="0" smtClean="0"/>
              <a:t>образования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требования </a:t>
            </a:r>
            <a:r>
              <a:rPr lang="ru-RU" sz="2400" dirty="0"/>
              <a:t>к оснащению образовательного процесса </a:t>
            </a:r>
            <a:r>
              <a:rPr lang="ru-RU" sz="2400" dirty="0" smtClean="0"/>
              <a:t>в соответствии </a:t>
            </a:r>
            <a:r>
              <a:rPr lang="ru-RU" sz="2400" dirty="0"/>
              <a:t>с содержательным наполнением </a:t>
            </a:r>
            <a:r>
              <a:rPr lang="ru-RU" sz="2400" dirty="0" smtClean="0"/>
              <a:t>учебных предметов </a:t>
            </a:r>
            <a:r>
              <a:rPr lang="ru-RU" sz="2400" dirty="0"/>
              <a:t>(ФГОС ОО)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1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Рабочая программа ? = ? Примерная </a:t>
            </a:r>
            <a:r>
              <a:rPr lang="ru-RU" sz="2800" b="1" dirty="0" smtClean="0">
                <a:solidFill>
                  <a:srgbClr val="FF0000"/>
                </a:solidFill>
              </a:rPr>
              <a:t>программа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  </a:t>
            </a:r>
            <a:r>
              <a:rPr lang="ru-RU" sz="2800" dirty="0"/>
              <a:t>Примерная программа составлена на основе Фундаментального ядра содержания общего образования и Требований к результатам общего образования, представленных в ФГОС ОО. (В ней также учитываются основные идеи и положения Программы развития и формирования универсальных учебных действий, даются общие рекомендации методического характера). </a:t>
            </a:r>
            <a:endParaRPr lang="ru-RU" sz="2800" dirty="0" smtClean="0"/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dirty="0"/>
              <a:t>Разработка рабочей программы по учебным предметам проводится на основе ФГОС ОО и примерных программ учебных курсов, рекомендованных (допущенных) компетентными органами.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496944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С чего начать</a:t>
            </a:r>
            <a:r>
              <a:rPr lang="ru-RU" sz="3200" b="1" dirty="0" smtClean="0">
                <a:solidFill>
                  <a:srgbClr val="FF0000"/>
                </a:solidFill>
              </a:rPr>
              <a:t>?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Изучить </a:t>
            </a:r>
            <a:r>
              <a:rPr lang="ru-RU" sz="2000" dirty="0"/>
              <a:t>материалы ФГОС: </a:t>
            </a:r>
            <a:endParaRPr lang="ru-RU" sz="2000" dirty="0" smtClean="0"/>
          </a:p>
          <a:p>
            <a:r>
              <a:rPr lang="ru-RU" sz="2000" dirty="0" smtClean="0"/>
              <a:t>                  внимательно прочитать; </a:t>
            </a:r>
          </a:p>
          <a:p>
            <a:r>
              <a:rPr lang="ru-RU" sz="2000" dirty="0" smtClean="0"/>
              <a:t>                  проанализировать содержание ФГОС и программы по предмету; </a:t>
            </a:r>
          </a:p>
          <a:p>
            <a:r>
              <a:rPr lang="ru-RU" sz="2000" dirty="0" smtClean="0"/>
              <a:t>                  проанализировать требования к уровню подготовки обучающихся.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Проанализировать </a:t>
            </a:r>
            <a:r>
              <a:rPr lang="ru-RU" sz="2000" dirty="0"/>
              <a:t>специфику класса, качество результата образования обучаемых</a:t>
            </a:r>
            <a:r>
              <a:rPr lang="ru-RU" sz="20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Продумать </a:t>
            </a:r>
            <a:r>
              <a:rPr lang="ru-RU" sz="2000" dirty="0"/>
              <a:t>пути учёта специфики класса в преподавании предмета</a:t>
            </a:r>
            <a:r>
              <a:rPr lang="ru-RU" sz="20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Определить</a:t>
            </a:r>
            <a:r>
              <a:rPr lang="ru-RU" sz="2000" dirty="0"/>
              <a:t>, какой вариант тематического планирования подходит к условиям Вашей школы</a:t>
            </a:r>
            <a:r>
              <a:rPr lang="ru-RU" sz="20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Разработать </a:t>
            </a:r>
            <a:r>
              <a:rPr lang="ru-RU" sz="2000" dirty="0"/>
              <a:t>учебно-тематическое планирование, определив объём практической составляющей курса</a:t>
            </a:r>
            <a:r>
              <a:rPr lang="ru-RU" sz="20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ru-RU" sz="2000" dirty="0" smtClean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Определить </a:t>
            </a:r>
            <a:r>
              <a:rPr lang="ru-RU" sz="2000" dirty="0"/>
              <a:t>контрольные параметры, позволяющие выявить уровень освоения ФГОС обучающимися; определить конкретно по каким разделам, темам программы необходимо доработать, обновить, пополнить банк контрольно-измерительных </a:t>
            </a:r>
            <a:r>
              <a:rPr lang="ru-RU" sz="2000" dirty="0" smtClean="0"/>
              <a:t>материалов.</a:t>
            </a: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/>
              <a:t>Проанализировать имеющиеся программно-методическое</a:t>
            </a:r>
            <a:r>
              <a:rPr lang="ru-RU" sz="2400" dirty="0" smtClean="0"/>
              <a:t>, материально-техническое </a:t>
            </a:r>
            <a:r>
              <a:rPr lang="ru-RU" sz="2400" dirty="0"/>
              <a:t>обеспечение по предмету в соответствии </a:t>
            </a:r>
            <a:r>
              <a:rPr lang="ru-RU" sz="2400" dirty="0" smtClean="0"/>
              <a:t>с Требованиями </a:t>
            </a:r>
            <a:r>
              <a:rPr lang="ru-RU" sz="2400" dirty="0"/>
              <a:t>к оснащению образовательного процесса </a:t>
            </a:r>
            <a:r>
              <a:rPr lang="ru-RU" sz="2400" dirty="0" smtClean="0"/>
              <a:t>в соответствии </a:t>
            </a:r>
            <a:r>
              <a:rPr lang="ru-RU" sz="2400" dirty="0"/>
              <a:t>с содержательным наполнением учебных </a:t>
            </a:r>
            <a:r>
              <a:rPr lang="ru-RU" sz="2400" dirty="0" smtClean="0"/>
              <a:t>предметов федерального </a:t>
            </a:r>
            <a:r>
              <a:rPr lang="ru-RU" sz="2400" dirty="0"/>
              <a:t>компонента государственного стандарта </a:t>
            </a:r>
            <a:r>
              <a:rPr lang="ru-RU" sz="2400" dirty="0" smtClean="0"/>
              <a:t>общего образования</a:t>
            </a:r>
            <a:r>
              <a:rPr lang="ru-RU" sz="2400" dirty="0"/>
              <a:t>, определить его достаточность для реализации ФГОС</a:t>
            </a:r>
            <a:r>
              <a:rPr lang="ru-RU" sz="2400" dirty="0" smtClean="0"/>
              <a:t>.</a:t>
            </a:r>
          </a:p>
          <a:p>
            <a:pPr>
              <a:buFont typeface="Wingdings" pitchFamily="2" charset="2"/>
              <a:buChar char="§"/>
            </a:pPr>
            <a:endParaRPr lang="ru-RU" sz="2400" dirty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Проанализировать </a:t>
            </a:r>
            <a:r>
              <a:rPr lang="ru-RU" sz="2400" dirty="0"/>
              <a:t>фонд имеющейся в библиотеке ОУ (</a:t>
            </a:r>
            <a:r>
              <a:rPr lang="ru-RU" sz="2400" dirty="0" smtClean="0"/>
              <a:t>в необходимом </a:t>
            </a:r>
            <a:r>
              <a:rPr lang="ru-RU" sz="2400" dirty="0"/>
              <a:t>количестве) основной и дополнительной литературы </a:t>
            </a:r>
            <a:r>
              <a:rPr lang="ru-RU" sz="2400" dirty="0" smtClean="0"/>
              <a:t>по предмету.</a:t>
            </a:r>
          </a:p>
          <a:p>
            <a:pPr>
              <a:buFont typeface="Wingdings" pitchFamily="2" charset="2"/>
              <a:buChar char="§"/>
            </a:pPr>
            <a:endParaRPr lang="ru-RU" sz="2400" dirty="0" smtClean="0"/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Оформить </a:t>
            </a:r>
            <a:r>
              <a:rPr lang="ru-RU" sz="2400" dirty="0"/>
              <a:t>рабочую программу в соответствии с требованиями</a:t>
            </a:r>
            <a:r>
              <a:rPr lang="ru-RU" sz="2400" dirty="0" smtClean="0"/>
              <a:t>, представить </a:t>
            </a:r>
            <a:r>
              <a:rPr lang="ru-RU" sz="2400" dirty="0"/>
              <a:t>её на рассмотрение ШМО, согласование с </a:t>
            </a:r>
            <a:r>
              <a:rPr lang="ru-RU" sz="2400" dirty="0" smtClean="0"/>
              <a:t>заместителем директора </a:t>
            </a:r>
            <a:r>
              <a:rPr lang="ru-RU" sz="2400" dirty="0"/>
              <a:t>по УВР, утверждение директором школы.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9694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Наиболее типичные недочеты в рабочих программах</a:t>
            </a:r>
            <a:r>
              <a:rPr lang="ru-RU" sz="32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не учитываются цели и задачи образовательной программы школы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недостаточно обосновывается необходимость их разработки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отсутствуют некоторые обязательные разделы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не всегда предусматривается обеспечение предлагаемой программы необходимым УМК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не соблюдается принцип преемственности с другими программами образовательной области или предмета.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Титульный лист рабочей программы (вариант</a:t>
            </a:r>
            <a:r>
              <a:rPr lang="ru-RU" sz="3200" dirty="0" smtClean="0">
                <a:solidFill>
                  <a:srgbClr val="FF0000"/>
                </a:solidFill>
              </a:rPr>
              <a:t>)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 </a:t>
            </a:r>
            <a:r>
              <a:rPr lang="ru-RU" sz="3200" dirty="0"/>
              <a:t>Полное наименование учредителя и ОУ в соответствии с </a:t>
            </a:r>
            <a:r>
              <a:rPr lang="ru-RU" sz="3200" dirty="0" smtClean="0"/>
              <a:t>уставом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 </a:t>
            </a:r>
            <a:r>
              <a:rPr lang="ru-RU" sz="3200" dirty="0"/>
              <a:t>Где, когда и кем утверждена </a:t>
            </a:r>
            <a:r>
              <a:rPr lang="ru-RU" sz="3200" dirty="0" smtClean="0"/>
              <a:t>РП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 </a:t>
            </a:r>
            <a:r>
              <a:rPr lang="ru-RU" sz="3200" dirty="0"/>
              <a:t>Наименование учебного предмета (курса</a:t>
            </a:r>
            <a:r>
              <a:rPr lang="ru-RU" sz="3200" dirty="0" smtClean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 </a:t>
            </a:r>
            <a:r>
              <a:rPr lang="ru-RU" sz="3200" dirty="0"/>
              <a:t>Указание на принадлежность РП к ступени, уровню общего </a:t>
            </a:r>
            <a:r>
              <a:rPr lang="ru-RU" sz="3200" dirty="0" smtClean="0"/>
              <a:t>образования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Срок </a:t>
            </a:r>
            <a:r>
              <a:rPr lang="ru-RU" sz="3200" dirty="0"/>
              <a:t>реализации данной </a:t>
            </a:r>
            <a:r>
              <a:rPr lang="ru-RU" sz="3200" dirty="0" smtClean="0"/>
              <a:t>программы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 </a:t>
            </a:r>
            <a:r>
              <a:rPr lang="ru-RU" sz="3200" dirty="0"/>
              <a:t>Ссылка на примерную авторскую программу, на основе которой разработана данная </a:t>
            </a:r>
            <a:r>
              <a:rPr lang="ru-RU" sz="3200" dirty="0" smtClean="0"/>
              <a:t>РП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 </a:t>
            </a:r>
            <a:r>
              <a:rPr lang="ru-RU" sz="3200" dirty="0"/>
              <a:t>Авторы РП (составители)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Структура рабочей учебной программы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Пояснительная записка, в которой конкретизируются общие цели ООО с учетом специфики учебного предмета, курса.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Общая </a:t>
            </a:r>
            <a:r>
              <a:rPr lang="ru-RU" sz="2400" dirty="0"/>
              <a:t>характеристика учебного предмета, </a:t>
            </a:r>
            <a:r>
              <a:rPr lang="ru-RU" sz="2400" dirty="0" smtClean="0"/>
              <a:t>курса, описание </a:t>
            </a:r>
            <a:r>
              <a:rPr lang="ru-RU" sz="2400" dirty="0"/>
              <a:t>ценностных ориентиров содержания учебного </a:t>
            </a:r>
            <a:r>
              <a:rPr lang="ru-RU" sz="2400" dirty="0" smtClean="0"/>
              <a:t>предмета.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Описание места учебного предмета, курса в учебном </a:t>
            </a:r>
            <a:r>
              <a:rPr lang="ru-RU" sz="2400" dirty="0" smtClean="0"/>
              <a:t>плане.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Личностные, </a:t>
            </a:r>
            <a:r>
              <a:rPr lang="ru-RU" sz="2400" dirty="0" err="1"/>
              <a:t>метапредметные</a:t>
            </a:r>
            <a:r>
              <a:rPr lang="ru-RU" sz="2400" dirty="0"/>
              <a:t> и предметные результаты освоения конкретного учебного предмета, </a:t>
            </a:r>
            <a:r>
              <a:rPr lang="ru-RU" sz="2400" dirty="0" smtClean="0"/>
              <a:t>курса.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Содержание учебного предмета, </a:t>
            </a:r>
            <a:r>
              <a:rPr lang="ru-RU" sz="2400" dirty="0" smtClean="0"/>
              <a:t>курса.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Тематическое планирование с определением основных видов учебной деятельности </a:t>
            </a:r>
            <a:r>
              <a:rPr lang="ru-RU" sz="2400" dirty="0" smtClean="0"/>
              <a:t>обучающихся.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Описание материально-технического, информационного обеспечения образовательного </a:t>
            </a:r>
            <a:r>
              <a:rPr lang="ru-RU" sz="2400" dirty="0" smtClean="0"/>
              <a:t>процесса.</a:t>
            </a:r>
          </a:p>
          <a:p>
            <a:r>
              <a:rPr lang="ru-RU" dirty="0" smtClean="0"/>
              <a:t> </a:t>
            </a:r>
            <a:r>
              <a:rPr lang="ru-RU" dirty="0"/>
              <a:t>К рабочим учебным программам могут прикладываться и другие документы, которые необходимы учителю для полноценного и эффективного осуществления образовательного процесса.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1369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ЗАКОН РФ «ОБ ОБРАЗОВАНИИ» (№309-ФЗ от 01.12.2007)Статья 9 (п.1</a:t>
            </a:r>
            <a:r>
              <a:rPr lang="ru-RU" sz="2800" b="1" dirty="0" smtClean="0">
                <a:solidFill>
                  <a:srgbClr val="FF0000"/>
                </a:solidFill>
              </a:rPr>
              <a:t>).</a:t>
            </a:r>
          </a:p>
          <a:p>
            <a:r>
              <a:rPr lang="ru-RU" sz="3200" dirty="0" smtClean="0"/>
              <a:t>Единственным </a:t>
            </a:r>
            <a:r>
              <a:rPr lang="ru-RU" sz="3200" dirty="0"/>
              <a:t>официальным нормативным документом в ОУ, определяющим содержание образования определенного уровня </a:t>
            </a:r>
            <a:r>
              <a:rPr lang="ru-RU" sz="3200" dirty="0" smtClean="0"/>
              <a:t>и направленности</a:t>
            </a:r>
            <a:r>
              <a:rPr lang="ru-RU" sz="3200" dirty="0"/>
              <a:t>, является основная образовательная (общеобразовательная) программа (ООП) ступени образования (начального общего, основного общего, среднего (полного) общего образования)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ru-RU" sz="2000" dirty="0" smtClean="0">
                <a:solidFill>
                  <a:srgbClr val="FF0000"/>
                </a:solidFill>
              </a:rPr>
              <a:t>1</a:t>
            </a:r>
            <a:r>
              <a:rPr lang="ru-RU" sz="2400" dirty="0" smtClean="0">
                <a:solidFill>
                  <a:srgbClr val="FF0000"/>
                </a:solidFill>
              </a:rPr>
              <a:t>. Пояснительная записка, в которой конкретизируются общие цели ООО с учетом специфики учебного предмета, курса.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24745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Источник информации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• </a:t>
            </a:r>
            <a:r>
              <a:rPr lang="ru-RU" sz="2400" dirty="0"/>
              <a:t>ФГОС </a:t>
            </a:r>
            <a:r>
              <a:rPr lang="ru-RU" sz="2400" dirty="0" smtClean="0"/>
              <a:t>ООО</a:t>
            </a:r>
          </a:p>
          <a:p>
            <a:r>
              <a:rPr lang="ru-RU" sz="2400" dirty="0" smtClean="0"/>
              <a:t>• </a:t>
            </a:r>
            <a:r>
              <a:rPr lang="ru-RU" sz="2400" dirty="0"/>
              <a:t>Фундаментальное ядро содержания общего </a:t>
            </a:r>
            <a:r>
              <a:rPr lang="ru-RU" sz="2400" dirty="0" smtClean="0"/>
              <a:t>образования</a:t>
            </a:r>
          </a:p>
          <a:p>
            <a:r>
              <a:rPr lang="ru-RU" sz="2400" dirty="0" smtClean="0"/>
              <a:t>• </a:t>
            </a:r>
            <a:r>
              <a:rPr lang="ru-RU" sz="2400" dirty="0"/>
              <a:t>Примерная основная образовательная программа образовательного учреждения. Серия «Стандарты второго поколения», научный руководитель Кондаков А.М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• </a:t>
            </a:r>
            <a:r>
              <a:rPr lang="ru-RU" sz="2400" dirty="0"/>
              <a:t>Примерная программа основного общего образования по математике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149080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Назначение пояснительной </a:t>
            </a:r>
            <a:r>
              <a:rPr lang="ru-RU" sz="2000" dirty="0" smtClean="0"/>
              <a:t>записки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 </a:t>
            </a:r>
            <a:r>
              <a:rPr lang="ru-RU" sz="2000" dirty="0"/>
              <a:t>кратко и обоснованно охарактеризовать сущность данного учебного предмета, его функции, специфику и значение для решения общих целей и задач образования, определенных в образовательной программе данной ступени обучения школьников</a:t>
            </a:r>
            <a:r>
              <a:rPr lang="ru-RU" sz="2000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/>
              <a:t> </a:t>
            </a:r>
            <a:r>
              <a:rPr lang="ru-RU" sz="2000" dirty="0"/>
              <a:t>дать представление о способах развертывания учебного материала, в общих чертах показать методическую систему достижения целей, которые ставятся при изучении предмета, описать средства их достижения.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352928" cy="6627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Содержание пояснительной </a:t>
            </a:r>
            <a:r>
              <a:rPr lang="ru-RU" sz="2800" b="1" dirty="0" smtClean="0">
                <a:solidFill>
                  <a:srgbClr val="FF0000"/>
                </a:solidFill>
              </a:rPr>
              <a:t>записки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dirty="0"/>
              <a:t>место учебного предмета в решении общих целей и задач на конкретной ступени общего </a:t>
            </a:r>
            <a:r>
              <a:rPr lang="ru-RU" sz="2800" dirty="0" smtClean="0"/>
              <a:t>образования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dirty="0"/>
              <a:t>цели и задачи изучения учебного предмета (должны пониматься однозначно и быть диагностируемыми</a:t>
            </a:r>
            <a:r>
              <a:rPr lang="ru-RU" sz="2800" dirty="0" smtClean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dirty="0"/>
              <a:t>сведения о примерной учебной программе, на основе которой разработана рабочая программа, или сведения об авторской программе с указанием наименования, автора и года издания, новизна и отличие рабочей программы от </a:t>
            </a:r>
            <a:r>
              <a:rPr lang="ru-RU" sz="2800" dirty="0" smtClean="0"/>
              <a:t>примерной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2800" dirty="0"/>
              <a:t>УМК, на основе которого ведется преподавание предмета в данном классе (обязательно из федерального перечня и утвержденного приказом директора ОУ)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/>
            <a:r>
              <a:rPr lang="ru-RU" sz="2400" b="1" dirty="0" smtClean="0">
                <a:solidFill>
                  <a:srgbClr val="FF0000"/>
                </a:solidFill>
              </a:rPr>
              <a:t>2.Общая характеристика учебного предмета, курса, описание ценностных ориентиров содержания учебного предмета.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Источник информации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• </a:t>
            </a:r>
            <a:r>
              <a:rPr lang="ru-RU" sz="2400" dirty="0"/>
              <a:t>Примерная основная образовательная программа образовательного учреждения. Серия «Стандарты второго поколения», научный руководитель Кондаков А.М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• </a:t>
            </a:r>
            <a:r>
              <a:rPr lang="ru-RU" sz="2400" dirty="0"/>
              <a:t>Примерная программа основного общего образования по математике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005064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Содержание математического образования в 5-6 </a:t>
            </a:r>
            <a:r>
              <a:rPr lang="ru-RU" sz="2400" b="1" dirty="0" smtClean="0"/>
              <a:t>классах представлено </a:t>
            </a:r>
            <a:r>
              <a:rPr lang="ru-RU" sz="2400" b="1" dirty="0"/>
              <a:t>в виде следующих содержательных разделов:«Арифметика», «Числовые и буквенные выражения. Уравнения»,«Геометрические фигуры. Измерение геометрических величин»,«Элементы статистики, вероятности. Комбинаторные задачи»,«Математика в историческом развитии». 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97346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/>
              <a:t>Содержание раздела «Арифметика» служит базой для </a:t>
            </a:r>
            <a:r>
              <a:rPr lang="ru-RU" sz="2400" dirty="0" smtClean="0"/>
              <a:t>дальнейшего изучения </a:t>
            </a:r>
            <a:r>
              <a:rPr lang="ru-RU" sz="2400" dirty="0"/>
              <a:t>учащимися математики и смежных дисциплин</a:t>
            </a:r>
            <a:r>
              <a:rPr lang="ru-RU" sz="2400" dirty="0" smtClean="0"/>
              <a:t>, способствует </a:t>
            </a:r>
            <a:r>
              <a:rPr lang="ru-RU" sz="2400" dirty="0"/>
              <a:t>развитию вычислительной культуры и </a:t>
            </a:r>
            <a:r>
              <a:rPr lang="ru-RU" sz="2400" dirty="0" smtClean="0"/>
              <a:t>логического мышления</a:t>
            </a:r>
            <a:r>
              <a:rPr lang="ru-RU" sz="2400" dirty="0"/>
              <a:t>, формированию умения пользоваться алгоритмами, </a:t>
            </a:r>
            <a:r>
              <a:rPr lang="ru-RU" sz="2400" dirty="0" smtClean="0"/>
              <a:t>а также </a:t>
            </a:r>
            <a:r>
              <a:rPr lang="ru-RU" sz="2400" dirty="0"/>
              <a:t>приобретению практических навыков, необходимых </a:t>
            </a:r>
            <a:r>
              <a:rPr lang="ru-RU" sz="2400" dirty="0" smtClean="0"/>
              <a:t>в повседневной </a:t>
            </a:r>
            <a:r>
              <a:rPr lang="ru-RU" sz="2400" dirty="0"/>
              <a:t>жизни. Развитие понятия о числе связано с </a:t>
            </a:r>
            <a:r>
              <a:rPr lang="ru-RU" sz="2400" dirty="0" smtClean="0"/>
              <a:t>изучением рациональных </a:t>
            </a:r>
            <a:r>
              <a:rPr lang="ru-RU" sz="2400" dirty="0"/>
              <a:t>чисел: натуральных чисел, обыкновенных </a:t>
            </a:r>
            <a:r>
              <a:rPr lang="ru-RU" sz="2400" dirty="0" smtClean="0"/>
              <a:t>и десятичных </a:t>
            </a:r>
            <a:r>
              <a:rPr lang="ru-RU" sz="2400" dirty="0"/>
              <a:t>дробей, положительных и отрицательных чисел.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/>
              <a:t> </a:t>
            </a:r>
            <a:r>
              <a:rPr lang="ru-RU" sz="2400" dirty="0"/>
              <a:t>Содержание раздела «Числовые и буквенные выражения. Уравнения» формирует знания о математическом языке. Существенная роль при этом отводится овладению формальным аппаратом буквенного исчисления. Изучение материала способствует формированию у учащихся математического аппарата решения задач с помощью уравнений.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2493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/>
              <a:t>Содержание раздела «Геометрические фигуры. Измерения геометрических величин» формирует у учащихся понятия геометрических фигур на плоскости и в пространстве, закладывает основы формирования геометрической «речи», развивает пространственное воображение и логическое мышление</a:t>
            </a:r>
            <a:r>
              <a:rPr lang="ru-RU" sz="20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</a:t>
            </a:r>
            <a:r>
              <a:rPr lang="ru-RU" sz="2000" dirty="0"/>
              <a:t>Содержание раздела «Элементы статистики, вероятности. Комбинаторные задачи» - обязательный компонент школьного образования, усиливающий его прикладное и практическое значение. Этот материал необходим, прежде всего, для формирования у учащихся функциональной грамотности, умения воспринимать и критически анализировать информацию, представленную в различных формах, понимать вероятностный характер многих реальных зависимостей, производить простейшие вероятностные расчёты. Изучение основ комбинаторики позволит учащемуся осуществлять рассмотрение случаев, перебор вариантов, в том числе в простейших прикладных задачах</a:t>
            </a:r>
            <a:r>
              <a:rPr lang="ru-RU" sz="20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 </a:t>
            </a:r>
            <a:r>
              <a:rPr lang="ru-RU" sz="2000" dirty="0"/>
              <a:t>Раздел «Математика в историческом развитии» предназначен для формирования представлений о математике как части человеческой культуры, для общего развития школьников, для создания культурно- исторической среды обучения.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7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3.Описание </a:t>
            </a:r>
            <a:r>
              <a:rPr lang="ru-RU" sz="2800" b="1" dirty="0">
                <a:solidFill>
                  <a:srgbClr val="FF0000"/>
                </a:solidFill>
              </a:rPr>
              <a:t>места учебного предмета, курса в учебном </a:t>
            </a:r>
            <a:r>
              <a:rPr lang="ru-RU" sz="2800" b="1" dirty="0" smtClean="0">
                <a:solidFill>
                  <a:srgbClr val="FF0000"/>
                </a:solidFill>
              </a:rPr>
              <a:t>плане</a:t>
            </a:r>
            <a:r>
              <a:rPr lang="ru-RU" sz="2400" dirty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800" dirty="0"/>
              <a:t>Источник информации</a:t>
            </a:r>
            <a:r>
              <a:rPr lang="ru-RU" sz="2800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Примерная </a:t>
            </a:r>
            <a:r>
              <a:rPr lang="ru-RU" sz="2800" dirty="0"/>
              <a:t>основная образовательная программа образовательного учреждения</a:t>
            </a:r>
            <a:r>
              <a:rPr lang="ru-RU" sz="28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Базисный </a:t>
            </a:r>
            <a:r>
              <a:rPr lang="ru-RU" sz="2800" dirty="0"/>
              <a:t>учебный план основного общего образования</a:t>
            </a:r>
            <a:r>
              <a:rPr lang="ru-RU" sz="28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</a:t>
            </a:r>
            <a:r>
              <a:rPr lang="ru-RU" sz="2800" dirty="0"/>
              <a:t>Примерные программы основного общего образования. Математика. </a:t>
            </a:r>
            <a:endParaRPr lang="ru-RU" sz="2800" dirty="0" smtClean="0"/>
          </a:p>
          <a:p>
            <a:r>
              <a:rPr lang="ru-RU" sz="2800" b="1" dirty="0" smtClean="0"/>
              <a:t>Базисный </a:t>
            </a:r>
            <a:r>
              <a:rPr lang="ru-RU" sz="2800" b="1" dirty="0"/>
              <a:t>учебный (образовательный) план на изучение математики в 5-6 классах основной школы отводит 5 учебных часов в неделю в течение каждого года обучения, всего 175 часов. Учебное время может быть увеличено до 6 часов в неделю за счёт вариативной части Базисного плана.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4.Личностные</a:t>
            </a:r>
            <a:r>
              <a:rPr lang="ru-RU" sz="2400" b="1" dirty="0">
                <a:solidFill>
                  <a:srgbClr val="FF0000"/>
                </a:solidFill>
              </a:rPr>
              <a:t>, </a:t>
            </a:r>
            <a:r>
              <a:rPr lang="ru-RU" sz="2400" b="1" dirty="0" err="1">
                <a:solidFill>
                  <a:srgbClr val="FF0000"/>
                </a:solidFill>
              </a:rPr>
              <a:t>метапредметные</a:t>
            </a:r>
            <a:r>
              <a:rPr lang="ru-RU" sz="2400" b="1" dirty="0">
                <a:solidFill>
                  <a:srgbClr val="FF0000"/>
                </a:solidFill>
              </a:rPr>
              <a:t> и предметные результаты освоения конкретного учебного предмета, курса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Источник информации</a:t>
            </a:r>
            <a:r>
              <a:rPr lang="ru-RU" sz="2400" dirty="0" smtClean="0"/>
              <a:t>:</a:t>
            </a:r>
          </a:p>
          <a:p>
            <a:pPr marL="342900" indent="-342900"/>
            <a:r>
              <a:rPr lang="ru-RU" sz="2400" dirty="0" smtClean="0"/>
              <a:t>ФГОС ООО</a:t>
            </a:r>
            <a:r>
              <a:rPr lang="ru-RU" sz="2400" dirty="0"/>
              <a:t>:</a:t>
            </a:r>
            <a:endParaRPr lang="ru-RU" sz="2400" dirty="0" smtClean="0"/>
          </a:p>
          <a:p>
            <a:pPr marL="342900" indent="-342900"/>
            <a:r>
              <a:rPr lang="ru-RU" sz="2400" dirty="0" smtClean="0"/>
              <a:t>Личностные </a:t>
            </a:r>
            <a:r>
              <a:rPr lang="ru-RU" sz="2400" dirty="0"/>
              <a:t>результаты освоения ООП ООО[C. 7-9</a:t>
            </a:r>
            <a:r>
              <a:rPr lang="ru-RU" sz="2400" dirty="0" smtClean="0"/>
              <a:t>].</a:t>
            </a:r>
          </a:p>
          <a:p>
            <a:pPr marL="342900" indent="-342900"/>
            <a:r>
              <a:rPr lang="ru-RU" sz="2400" dirty="0" err="1" smtClean="0"/>
              <a:t>Метапредметные</a:t>
            </a:r>
            <a:r>
              <a:rPr lang="ru-RU" sz="2400" dirty="0" smtClean="0"/>
              <a:t> </a:t>
            </a:r>
            <a:r>
              <a:rPr lang="ru-RU" sz="2400" dirty="0"/>
              <a:t>результаты освоения ООП ООО [C. 9</a:t>
            </a:r>
            <a:r>
              <a:rPr lang="ru-RU" sz="2400" dirty="0" smtClean="0"/>
              <a:t>].</a:t>
            </a:r>
          </a:p>
          <a:p>
            <a:pPr marL="342900" indent="-342900"/>
            <a:r>
              <a:rPr lang="ru-RU" sz="2400" dirty="0" smtClean="0"/>
              <a:t>Предметные </a:t>
            </a:r>
            <a:r>
              <a:rPr lang="ru-RU" sz="2400" dirty="0"/>
              <a:t>результаты изучения предметной области «Математика и информатика» [C. 15-16].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573016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Изучение математики по данной программе способствует формированию у учащихся личностных, </a:t>
            </a:r>
            <a:r>
              <a:rPr lang="ru-RU" sz="2400" b="1" dirty="0" err="1"/>
              <a:t>метапредметных</a:t>
            </a:r>
            <a:r>
              <a:rPr lang="ru-RU" sz="2400" b="1" dirty="0"/>
              <a:t>, предметных результатов обучения, соответствующих требованиям Федерального государственного образовательного стандарта основного общего образования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• </a:t>
            </a:r>
            <a:r>
              <a:rPr lang="ru-RU" sz="2400" b="1" dirty="0"/>
              <a:t>Личностные результаты</a:t>
            </a:r>
            <a:r>
              <a:rPr lang="ru-RU" sz="2400" b="1" dirty="0" smtClean="0"/>
              <a:t>:</a:t>
            </a:r>
          </a:p>
          <a:p>
            <a:r>
              <a:rPr lang="ru-RU" sz="2400" b="1" dirty="0" smtClean="0"/>
              <a:t>• </a:t>
            </a:r>
            <a:r>
              <a:rPr lang="ru-RU" sz="2400" b="1" dirty="0" err="1"/>
              <a:t>Метапредметные</a:t>
            </a:r>
            <a:r>
              <a:rPr lang="ru-RU" sz="2400" b="1" dirty="0"/>
              <a:t> результаты</a:t>
            </a:r>
            <a:r>
              <a:rPr lang="ru-RU" sz="2400" b="1" dirty="0" smtClean="0"/>
              <a:t>:</a:t>
            </a:r>
          </a:p>
          <a:p>
            <a:r>
              <a:rPr lang="ru-RU" sz="2400" b="1" dirty="0" smtClean="0"/>
              <a:t>• </a:t>
            </a:r>
            <a:r>
              <a:rPr lang="ru-RU" sz="2400" b="1" dirty="0"/>
              <a:t>Предметные результаты: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3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Планируемые результаты освоения программ основного общего образования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Источник информации</a:t>
            </a:r>
            <a:r>
              <a:rPr lang="ru-RU" sz="2800" dirty="0" smtClean="0"/>
              <a:t>: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Примерная основная образовательная программа образовательного учреждения. </a:t>
            </a:r>
            <a:r>
              <a:rPr lang="ru-RU" sz="2800" i="1" dirty="0"/>
              <a:t>Серия «Стандарты второго поколения», научный руководитель Кондаков А.М. </a:t>
            </a:r>
            <a:endParaRPr lang="ru-RU" sz="2800" i="1" dirty="0" smtClean="0"/>
          </a:p>
          <a:p>
            <a:r>
              <a:rPr lang="ru-RU" sz="2800" dirty="0" smtClean="0"/>
              <a:t>1.2.3</a:t>
            </a:r>
            <a:r>
              <a:rPr lang="ru-RU" sz="2800" dirty="0"/>
              <a:t>. Планируемые результаты освоения учебных и </a:t>
            </a:r>
            <a:r>
              <a:rPr lang="ru-RU" sz="2800" dirty="0" err="1"/>
              <a:t>междисцилинарных</a:t>
            </a:r>
            <a:r>
              <a:rPr lang="ru-RU" sz="2800" dirty="0"/>
              <a:t> программ [C. 22-36]. </a:t>
            </a:r>
            <a:endParaRPr lang="ru-RU" sz="2800" dirty="0" smtClean="0"/>
          </a:p>
          <a:p>
            <a:r>
              <a:rPr lang="ru-RU" sz="2800" dirty="0" smtClean="0"/>
              <a:t>1.2.3.11 </a:t>
            </a:r>
            <a:r>
              <a:rPr lang="ru-RU" sz="2800" dirty="0"/>
              <a:t>Математика. Алгебра. Геометрия [C. 66-72</a:t>
            </a:r>
            <a:r>
              <a:rPr lang="ru-RU" sz="2800" dirty="0" smtClean="0"/>
              <a:t>].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Программы курса математики для УМК различных авторов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 Планируемые результаты обучения математике в 5-6 </a:t>
            </a:r>
            <a:r>
              <a:rPr lang="ru-RU" dirty="0" smtClean="0">
                <a:solidFill>
                  <a:srgbClr val="FF0000"/>
                </a:solidFill>
              </a:rPr>
              <a:t>классах</a:t>
            </a:r>
          </a:p>
          <a:p>
            <a:r>
              <a:rPr lang="ru-RU" b="1" dirty="0" smtClean="0"/>
              <a:t>Арифметика</a:t>
            </a:r>
          </a:p>
          <a:p>
            <a:r>
              <a:rPr lang="ru-RU" u="sng" dirty="0" smtClean="0"/>
              <a:t>По </a:t>
            </a:r>
            <a:r>
              <a:rPr lang="ru-RU" u="sng" dirty="0"/>
              <a:t>окончании изучения курса учащийся научится</a:t>
            </a:r>
            <a:r>
              <a:rPr lang="ru-RU" u="sng" dirty="0" smtClean="0"/>
              <a:t>:</a:t>
            </a:r>
          </a:p>
          <a:p>
            <a:r>
              <a:rPr lang="ru-RU" dirty="0" smtClean="0"/>
              <a:t>• </a:t>
            </a:r>
            <a:r>
              <a:rPr lang="ru-RU" dirty="0"/>
              <a:t>понимать особенности десятичной системы счисления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 </a:t>
            </a:r>
            <a:r>
              <a:rPr lang="ru-RU" dirty="0"/>
              <a:t>использовать понятия, связанные с делимостью натуральных чисел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 </a:t>
            </a:r>
            <a:r>
              <a:rPr lang="ru-RU" dirty="0"/>
              <a:t>выражать числа в эквивалентных формах, выбирая наиболее подходящую в зависимости от конкретной ситуации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 </a:t>
            </a:r>
            <a:r>
              <a:rPr lang="ru-RU" dirty="0"/>
              <a:t>сравнивать и упорядочивать рациональные числа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 </a:t>
            </a:r>
            <a:r>
              <a:rPr lang="ru-RU" dirty="0"/>
              <a:t>выполнять вычисления с рациональными числами, сочетая устные и письменные приёмы вычислений, применение калькулятора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 </a:t>
            </a:r>
            <a:r>
              <a:rPr lang="ru-RU" dirty="0"/>
              <a:t>использовать понятия и умения, связанные с пропорциональностью величин, процентами, в ходе решения математических задач и задач из смежных предметов, выполнять несложные практические расчёты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 </a:t>
            </a:r>
            <a:r>
              <a:rPr lang="ru-RU" dirty="0"/>
              <a:t>анализировать графики зависимостей между величинами (расстояние, время; температура и т.п</a:t>
            </a:r>
            <a:r>
              <a:rPr lang="ru-RU" dirty="0" smtClean="0"/>
              <a:t>.).</a:t>
            </a:r>
          </a:p>
          <a:p>
            <a:r>
              <a:rPr lang="ru-RU" u="sng" dirty="0" smtClean="0"/>
              <a:t>Учащийся </a:t>
            </a:r>
            <a:r>
              <a:rPr lang="ru-RU" u="sng" dirty="0"/>
              <a:t>получит возможность</a:t>
            </a:r>
            <a:r>
              <a:rPr lang="ru-RU" u="sng" dirty="0" smtClean="0"/>
              <a:t>:</a:t>
            </a:r>
          </a:p>
          <a:p>
            <a:r>
              <a:rPr lang="ru-RU" dirty="0" smtClean="0"/>
              <a:t>• </a:t>
            </a:r>
            <a:r>
              <a:rPr lang="ru-RU" dirty="0"/>
              <a:t>познакомиться с позиционными системами счисления с основаниями, отличными от 10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 </a:t>
            </a:r>
            <a:r>
              <a:rPr lang="ru-RU" dirty="0"/>
              <a:t>углубить и развить представления о натуральных числах и свойствах делимости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• </a:t>
            </a:r>
            <a:r>
              <a:rPr lang="ru-RU" dirty="0"/>
              <a:t>научиться использовать приёмы, рационализирующие вычисления, приобрести навык контролировать вычисления, выбирая подходящий для ситуации способ.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84249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Числовые и буквенные выражения. </a:t>
            </a:r>
            <a:r>
              <a:rPr lang="ru-RU" sz="2800" b="1" dirty="0" smtClean="0"/>
              <a:t>Уравнения</a:t>
            </a:r>
          </a:p>
          <a:p>
            <a:r>
              <a:rPr lang="ru-RU" sz="2800" u="sng" dirty="0" smtClean="0"/>
              <a:t>По </a:t>
            </a:r>
            <a:r>
              <a:rPr lang="ru-RU" sz="2800" u="sng" dirty="0"/>
              <a:t>окончании изучения курса учащийся научится</a:t>
            </a:r>
            <a:r>
              <a:rPr lang="ru-RU" sz="2800" u="sng" dirty="0" smtClean="0"/>
              <a:t>: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выполнять операции с числовыми выражениями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выполнять преобразования буквенных выражений (раскрытие скобок, приведение подобных слагаемых</a:t>
            </a:r>
            <a:r>
              <a:rPr lang="ru-RU" sz="2800" dirty="0" smtClean="0"/>
              <a:t>);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решать линейные уравнения, решать текстовые задачи алгебраическим методом</a:t>
            </a:r>
            <a:r>
              <a:rPr lang="ru-RU" sz="2800" dirty="0" smtClean="0"/>
              <a:t>.</a:t>
            </a:r>
          </a:p>
          <a:p>
            <a:r>
              <a:rPr lang="ru-RU" sz="2800" u="sng" dirty="0" smtClean="0"/>
              <a:t>Учащийся </a:t>
            </a:r>
            <a:r>
              <a:rPr lang="ru-RU" sz="2800" u="sng" dirty="0"/>
              <a:t>получит возможность</a:t>
            </a:r>
            <a:r>
              <a:rPr lang="ru-RU" sz="2800" u="sng" dirty="0" smtClean="0"/>
              <a:t>: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развить представления о буквенных выражениях и их преобразованиях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овладеть специальными приёмами решения уравнений, применять аппарат уравнений для решения как текстовых так и практических задач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 </a:t>
            </a:r>
            <a:r>
              <a:rPr lang="ru-RU" sz="2400" b="1" dirty="0">
                <a:solidFill>
                  <a:srgbClr val="FF0000"/>
                </a:solidFill>
              </a:rPr>
              <a:t>ЗАКОН РФ «ОБ ОБРАЗОВАНИИ» (№309-ФЗ от 01.12.2007)Статья 9 (п.6). Образовательные программы</a:t>
            </a:r>
            <a:r>
              <a:rPr lang="ru-RU" sz="2400" b="1" dirty="0"/>
              <a:t> </a:t>
            </a:r>
            <a:endParaRPr lang="ru-RU" sz="2400" b="1" dirty="0" smtClean="0"/>
          </a:p>
          <a:p>
            <a:pPr algn="ctr"/>
            <a:r>
              <a:rPr lang="ru-RU" sz="2400" dirty="0" smtClean="0"/>
              <a:t>Основные </a:t>
            </a:r>
            <a:r>
              <a:rPr lang="ru-RU" sz="2400" dirty="0"/>
              <a:t>общеобразовательные </a:t>
            </a:r>
            <a:r>
              <a:rPr lang="ru-RU" sz="2400" dirty="0" smtClean="0"/>
              <a:t>программы начального </a:t>
            </a:r>
            <a:r>
              <a:rPr lang="ru-RU" sz="2400" dirty="0"/>
              <a:t>общего, основного общего и среднего (полного)общего образования обеспечивают </a:t>
            </a:r>
            <a:r>
              <a:rPr lang="ru-RU" sz="2400" dirty="0" smtClean="0"/>
              <a:t>реализацию федерального </a:t>
            </a:r>
            <a:r>
              <a:rPr lang="ru-RU" sz="2400" dirty="0"/>
              <a:t>государственного </a:t>
            </a:r>
            <a:r>
              <a:rPr lang="ru-RU" sz="2400" dirty="0" smtClean="0"/>
              <a:t>образовательного стандарта </a:t>
            </a:r>
            <a:r>
              <a:rPr lang="ru-RU" sz="2400" dirty="0"/>
              <a:t>с учетом типа и вида </a:t>
            </a:r>
            <a:r>
              <a:rPr lang="ru-RU" sz="2400" dirty="0" smtClean="0"/>
              <a:t>образовательного учреждения</a:t>
            </a:r>
            <a:r>
              <a:rPr lang="ru-RU" sz="2400" dirty="0"/>
              <a:t>, образовательных потребностей и </a:t>
            </a:r>
            <a:r>
              <a:rPr lang="ru-RU" sz="2400" dirty="0" smtClean="0"/>
              <a:t>запросов обучающихся</a:t>
            </a:r>
            <a:r>
              <a:rPr lang="ru-RU" sz="2400" dirty="0"/>
              <a:t>, воспитанников и включают в себя </a:t>
            </a:r>
            <a:r>
              <a:rPr lang="ru-RU" sz="3200" dirty="0" smtClean="0"/>
              <a:t>учебный план</a:t>
            </a:r>
            <a:r>
              <a:rPr lang="ru-RU" sz="3200" dirty="0"/>
              <a:t>, рабочие программы учебных курсов, предметов</a:t>
            </a:r>
            <a:r>
              <a:rPr lang="ru-RU" sz="3200" dirty="0" smtClean="0"/>
              <a:t>, дисциплин </a:t>
            </a:r>
            <a:r>
              <a:rPr lang="ru-RU" sz="3200" dirty="0"/>
              <a:t>(модулей) </a:t>
            </a:r>
            <a:r>
              <a:rPr lang="ru-RU" sz="2400" dirty="0"/>
              <a:t>и другие материалы</a:t>
            </a:r>
            <a:r>
              <a:rPr lang="ru-RU" sz="2400" dirty="0" smtClean="0"/>
              <a:t>, обеспечивающие </a:t>
            </a:r>
            <a:r>
              <a:rPr lang="ru-RU" sz="2400" dirty="0"/>
              <a:t>духовно-нравственное развитие</a:t>
            </a:r>
            <a:r>
              <a:rPr lang="ru-RU" sz="2400" dirty="0" smtClean="0"/>
              <a:t>, воспитание </a:t>
            </a:r>
            <a:r>
              <a:rPr lang="ru-RU" sz="2400" dirty="0"/>
              <a:t>и качество подготовки обучающихся.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7"/>
            <a:ext cx="856895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Геометрические фигуры. Измерение геометрических </a:t>
            </a:r>
            <a:r>
              <a:rPr lang="ru-RU" sz="2800" b="1" dirty="0" smtClean="0"/>
              <a:t>величин</a:t>
            </a:r>
          </a:p>
          <a:p>
            <a:r>
              <a:rPr lang="ru-RU" sz="2000" u="sng" dirty="0" smtClean="0"/>
              <a:t>По </a:t>
            </a:r>
            <a:r>
              <a:rPr lang="ru-RU" sz="2000" u="sng" dirty="0"/>
              <a:t>окончании изучения курса учащийся научится</a:t>
            </a:r>
            <a:r>
              <a:rPr lang="ru-RU" sz="2000" u="sng" dirty="0" smtClean="0"/>
              <a:t>: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распознавать на чертежах, рисунках, моделях и в окружающем мире плоские и пространственные геометрические фигуры и их элементы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строить углы, определять их градусную меру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распознавать и изображать развёртки куба, прямоугольного параллелепипеда, правильной пирамиды, цилиндра и конуса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определять по линейным размерам развёртки фигуры линейные размеры самой фигуры и наоборот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вычислять объём прямоугольного параллелепипеда и куба</a:t>
            </a:r>
            <a:r>
              <a:rPr lang="ru-RU" sz="2000" dirty="0" smtClean="0"/>
              <a:t>.</a:t>
            </a:r>
          </a:p>
          <a:p>
            <a:r>
              <a:rPr lang="ru-RU" sz="2000" u="sng" dirty="0" smtClean="0"/>
              <a:t>Учащийся </a:t>
            </a:r>
            <a:r>
              <a:rPr lang="ru-RU" sz="2000" u="sng" dirty="0"/>
              <a:t>получит возможность</a:t>
            </a:r>
            <a:r>
              <a:rPr lang="ru-RU" sz="2000" u="sng" dirty="0" smtClean="0"/>
              <a:t>: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научиться вычислять объём пространственных геометрических фигур, составленных из прямоугольных параллелепипедов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углубить и развить представления о пространственных геометрических фигурах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научиться применять понятие развёртки для выполнения практических расчётов.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Элементы статистики, вероятности. Комбинаторные </a:t>
            </a:r>
            <a:r>
              <a:rPr lang="ru-RU" sz="2400" b="1" dirty="0" smtClean="0"/>
              <a:t>задачи</a:t>
            </a:r>
          </a:p>
          <a:p>
            <a:r>
              <a:rPr lang="ru-RU" sz="2400" u="sng" dirty="0" smtClean="0"/>
              <a:t>По </a:t>
            </a:r>
            <a:r>
              <a:rPr lang="ru-RU" sz="2400" u="sng" dirty="0"/>
              <a:t>окончании изучения курса учащийся научится</a:t>
            </a:r>
            <a:r>
              <a:rPr lang="ru-RU" sz="2400" u="sng" dirty="0" smtClean="0"/>
              <a:t>:</a:t>
            </a:r>
          </a:p>
          <a:p>
            <a:r>
              <a:rPr lang="ru-RU" sz="2400" dirty="0" smtClean="0"/>
              <a:t>• </a:t>
            </a:r>
            <a:r>
              <a:rPr lang="ru-RU" sz="2400" dirty="0"/>
              <a:t>использовать простейшие способы представления и анализа статистических данных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• </a:t>
            </a:r>
            <a:r>
              <a:rPr lang="ru-RU" sz="2400" dirty="0"/>
              <a:t>решать комбинаторные задачи на нахождение количества объектов или комбинаций</a:t>
            </a:r>
            <a:r>
              <a:rPr lang="ru-RU" sz="2400" dirty="0" smtClean="0"/>
              <a:t>.</a:t>
            </a:r>
          </a:p>
          <a:p>
            <a:r>
              <a:rPr lang="ru-RU" sz="2400" u="sng" dirty="0" smtClean="0"/>
              <a:t>Учащийся </a:t>
            </a:r>
            <a:r>
              <a:rPr lang="ru-RU" sz="2400" u="sng" dirty="0"/>
              <a:t>получит возможность</a:t>
            </a:r>
            <a:r>
              <a:rPr lang="ru-RU" sz="2400" u="sng" dirty="0" smtClean="0"/>
              <a:t>:</a:t>
            </a:r>
          </a:p>
          <a:p>
            <a:r>
              <a:rPr lang="ru-RU" sz="2400" dirty="0" smtClean="0"/>
              <a:t>• </a:t>
            </a:r>
            <a:r>
              <a:rPr lang="ru-RU" sz="2400" dirty="0"/>
              <a:t>приобрести первоначальный опыт организации сбора данных при проведении опроса общественного мнения, осуществлять их анализ, представлять результаты опроса в виде таблицы, диаграммы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• </a:t>
            </a:r>
            <a:r>
              <a:rPr lang="ru-RU" sz="2400" dirty="0"/>
              <a:t>научиться некоторым специальным приёмам решения комбинаторных задач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b="1" dirty="0" smtClean="0"/>
              <a:t>Математика </a:t>
            </a:r>
            <a:r>
              <a:rPr lang="ru-RU" sz="2400" b="1" dirty="0"/>
              <a:t>в историческом </a:t>
            </a:r>
            <a:r>
              <a:rPr lang="ru-RU" sz="2400" b="1" dirty="0" smtClean="0"/>
              <a:t>развитии</a:t>
            </a:r>
          </a:p>
          <a:p>
            <a:r>
              <a:rPr lang="ru-RU" sz="2400" u="sng" dirty="0" smtClean="0"/>
              <a:t>По </a:t>
            </a:r>
            <a:r>
              <a:rPr lang="ru-RU" sz="2400" u="sng" dirty="0"/>
              <a:t>окончании изучения курса учащийся научится</a:t>
            </a:r>
            <a:r>
              <a:rPr lang="ru-RU" sz="2400" u="sng" dirty="0" smtClean="0"/>
              <a:t>:</a:t>
            </a:r>
          </a:p>
          <a:p>
            <a:r>
              <a:rPr lang="ru-RU" sz="2400" u="sng" dirty="0" smtClean="0"/>
              <a:t>Учащийся </a:t>
            </a:r>
            <a:r>
              <a:rPr lang="ru-RU" sz="2400" u="sng" dirty="0"/>
              <a:t>получит возможность: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5.</a:t>
            </a:r>
            <a:r>
              <a:rPr lang="ru-RU" sz="2800" b="1" dirty="0">
                <a:solidFill>
                  <a:srgbClr val="FF0000"/>
                </a:solidFill>
              </a:rPr>
              <a:t> Содержание учебного предмета, курса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2"/>
            <a:ext cx="849694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Источники информации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• </a:t>
            </a:r>
            <a:r>
              <a:rPr lang="ru-RU" dirty="0"/>
              <a:t>Примерная основная образовательная программа образовательного учреждения. [C. 205-210</a:t>
            </a:r>
            <a:r>
              <a:rPr lang="ru-RU" dirty="0" smtClean="0"/>
              <a:t>].</a:t>
            </a:r>
          </a:p>
          <a:p>
            <a:r>
              <a:rPr lang="ru-RU" dirty="0" smtClean="0"/>
              <a:t>•  </a:t>
            </a:r>
            <a:r>
              <a:rPr lang="ru-RU" dirty="0"/>
              <a:t>Примерные программы основного общего образования. Математика [C. 11-17</a:t>
            </a:r>
            <a:r>
              <a:rPr lang="ru-RU" dirty="0" smtClean="0"/>
              <a:t>].</a:t>
            </a:r>
          </a:p>
          <a:p>
            <a:r>
              <a:rPr lang="ru-RU" dirty="0" smtClean="0"/>
              <a:t>•  </a:t>
            </a:r>
            <a:r>
              <a:rPr lang="ru-RU" dirty="0"/>
              <a:t>Программы курса математики для УМК различных авторов</a:t>
            </a:r>
          </a:p>
          <a:p>
            <a:r>
              <a:rPr lang="ru-RU" sz="2000" dirty="0" smtClean="0"/>
              <a:t>Например, содержание </a:t>
            </a:r>
            <a:r>
              <a:rPr lang="ru-RU" sz="2000" dirty="0"/>
              <a:t>курса математики 5-6 классов</a:t>
            </a:r>
            <a:r>
              <a:rPr lang="ru-RU" sz="2000" dirty="0" smtClean="0"/>
              <a:t>.</a:t>
            </a:r>
          </a:p>
          <a:p>
            <a:r>
              <a:rPr lang="ru-RU" sz="2000" dirty="0" err="1" smtClean="0"/>
              <a:t>Арифметика.Натуральные</a:t>
            </a:r>
            <a:r>
              <a:rPr lang="ru-RU" sz="2000" dirty="0" smtClean="0"/>
              <a:t> </a:t>
            </a:r>
            <a:r>
              <a:rPr lang="ru-RU" sz="2000" dirty="0"/>
              <a:t>числа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Ряд натуральных чисел. Десятичная запись натуральных чисел. Округление натуральных чисел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Координатный луч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Сравнение натуральных чисел. Сложение и вычитание натуральных чисел. Свойства сложения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Умножение и деление натуральных чисел. Свойства умножения. Деление с остатком. Степень числа с натуральным показателем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Делители и кратные натурального числа. Наибольший общий делитель. Наименьшее общее кратное. Признаки делимости на 2, на 3, на 5, на 9, на </a:t>
            </a:r>
            <a:r>
              <a:rPr lang="ru-RU" sz="2000" dirty="0" smtClean="0"/>
              <a:t>10</a:t>
            </a:r>
          </a:p>
          <a:p>
            <a:r>
              <a:rPr lang="ru-RU" sz="2000" dirty="0" smtClean="0"/>
              <a:t>.• </a:t>
            </a:r>
            <a:r>
              <a:rPr lang="ru-RU" sz="2000" dirty="0"/>
              <a:t>Простые и составные числа. Разложение чисел на простые множители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• </a:t>
            </a:r>
            <a:r>
              <a:rPr lang="ru-RU" sz="2000" dirty="0"/>
              <a:t>Решение текстовых задач арифметическими способами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820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6.Тематическое </a:t>
            </a:r>
            <a:r>
              <a:rPr lang="ru-RU" sz="2800" b="1" dirty="0">
                <a:solidFill>
                  <a:srgbClr val="FF0000"/>
                </a:solidFill>
              </a:rPr>
              <a:t>планирование с определением основных видов учебной деятельности обучающихся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Календарно-тематическое планирование .</a:t>
            </a:r>
            <a:r>
              <a:rPr lang="ru-RU" sz="3200" b="1" dirty="0" smtClean="0"/>
              <a:t> </a:t>
            </a:r>
          </a:p>
          <a:p>
            <a:r>
              <a:rPr lang="ru-RU" sz="3200" u="sng" dirty="0" smtClean="0"/>
              <a:t>Базовая часть: </a:t>
            </a:r>
          </a:p>
          <a:p>
            <a:pPr marL="342900" indent="-342900">
              <a:buAutoNum type="arabicParenR"/>
            </a:pPr>
            <a:r>
              <a:rPr lang="ru-RU" sz="3200" dirty="0" smtClean="0"/>
              <a:t>содержание курса </a:t>
            </a:r>
          </a:p>
          <a:p>
            <a:pPr marL="342900" indent="-342900">
              <a:buAutoNum type="arabicParenR"/>
            </a:pPr>
            <a:r>
              <a:rPr lang="ru-RU" sz="3200" dirty="0" smtClean="0"/>
              <a:t> тема урока</a:t>
            </a:r>
          </a:p>
          <a:p>
            <a:pPr marL="342900" indent="-342900">
              <a:buAutoNum type="arabicParenR"/>
            </a:pPr>
            <a:r>
              <a:rPr lang="ru-RU" sz="3200" dirty="0" smtClean="0"/>
              <a:t> характеристика деятельности ученика.</a:t>
            </a:r>
          </a:p>
          <a:p>
            <a:pPr marL="342900" indent="-342900"/>
            <a:r>
              <a:rPr lang="ru-RU" sz="3200" u="sng" dirty="0" smtClean="0"/>
              <a:t> Вариативная часть</a:t>
            </a:r>
            <a:r>
              <a:rPr lang="ru-RU" sz="3200" dirty="0" smtClean="0"/>
              <a:t>:</a:t>
            </a:r>
          </a:p>
          <a:p>
            <a:r>
              <a:rPr lang="ru-RU" sz="3200" dirty="0" smtClean="0"/>
              <a:t>дата </a:t>
            </a:r>
            <a:r>
              <a:rPr lang="ru-RU" sz="3200" dirty="0"/>
              <a:t>планируемая, </a:t>
            </a:r>
            <a:r>
              <a:rPr lang="ru-RU" sz="3200" dirty="0" smtClean="0"/>
              <a:t>фактическая, </a:t>
            </a:r>
            <a:r>
              <a:rPr lang="ru-RU" sz="3200" dirty="0"/>
              <a:t>тип урока, цель </a:t>
            </a:r>
            <a:r>
              <a:rPr lang="ru-RU" sz="3200" dirty="0" smtClean="0"/>
              <a:t>урока, </a:t>
            </a:r>
            <a:r>
              <a:rPr lang="ru-RU" sz="3200" dirty="0"/>
              <a:t>планируемые </a:t>
            </a:r>
            <a:r>
              <a:rPr lang="ru-RU" sz="3200" dirty="0" smtClean="0"/>
              <a:t>результаты, </a:t>
            </a:r>
            <a:r>
              <a:rPr lang="ru-RU" sz="3200" dirty="0"/>
              <a:t>домашнее </a:t>
            </a:r>
            <a:r>
              <a:rPr lang="ru-RU" sz="3200" dirty="0" smtClean="0"/>
              <a:t>задание, </a:t>
            </a:r>
            <a:r>
              <a:rPr lang="ru-RU" sz="3200" dirty="0"/>
              <a:t>страницы учебника, рабочей </a:t>
            </a:r>
            <a:r>
              <a:rPr lang="ru-RU" sz="3200" dirty="0" smtClean="0"/>
              <a:t>тетради, </a:t>
            </a:r>
            <a:r>
              <a:rPr lang="ru-RU" sz="3200" dirty="0"/>
              <a:t>материалы к </a:t>
            </a:r>
            <a:r>
              <a:rPr lang="ru-RU" sz="3200" dirty="0" smtClean="0"/>
              <a:t>уроку, </a:t>
            </a:r>
            <a:r>
              <a:rPr lang="ru-RU" sz="3200" dirty="0"/>
              <a:t>словарные </a:t>
            </a:r>
            <a:r>
              <a:rPr lang="ru-RU" sz="3200" dirty="0" smtClean="0"/>
              <a:t>слова, </a:t>
            </a:r>
            <a:r>
              <a:rPr lang="ru-RU" sz="3200" dirty="0"/>
              <a:t>основные </a:t>
            </a:r>
            <a:r>
              <a:rPr lang="ru-RU" sz="3200" dirty="0" smtClean="0"/>
              <a:t>понятия, </a:t>
            </a:r>
            <a:r>
              <a:rPr lang="ru-RU" sz="3200" i="1" dirty="0"/>
              <a:t>другое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При заполнении учебно-тематического плана следует помнить, что формулировки тем в разделах «Основное содержание», «Учебно-тематический план» и записи в классном журнале должны </a:t>
            </a:r>
            <a:r>
              <a:rPr lang="ru-RU" sz="3600" b="1" u="sng" dirty="0" smtClean="0"/>
              <a:t>обязательно совпадать</a:t>
            </a:r>
            <a:r>
              <a:rPr lang="ru-RU" sz="3600" dirty="0" smtClean="0"/>
              <a:t>. Форму учебно-тематического планирования автор может выбрать самостоятельно или, если в ОУ есть локальный акт о рабочей программе, то в соответствии с ним. </a:t>
            </a:r>
            <a:endParaRPr lang="ru-RU" sz="3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Контроль и система оценивания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5048" y="908720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/>
              <a:t>Диагностика:</a:t>
            </a:r>
          </a:p>
          <a:p>
            <a:r>
              <a:rPr lang="ru-RU" sz="3200" dirty="0"/>
              <a:t>с</a:t>
            </a:r>
            <a:r>
              <a:rPr lang="ru-RU" sz="3200" dirty="0" smtClean="0"/>
              <a:t>тартовая</a:t>
            </a:r>
          </a:p>
          <a:p>
            <a:r>
              <a:rPr lang="ru-RU" sz="3200" dirty="0" smtClean="0"/>
              <a:t> текущая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итоговая </a:t>
            </a:r>
            <a:endParaRPr lang="ru-RU" sz="3200" dirty="0" smtClean="0"/>
          </a:p>
          <a:p>
            <a:r>
              <a:rPr lang="ru-RU" sz="3200" dirty="0"/>
              <a:t>к</a:t>
            </a:r>
            <a:r>
              <a:rPr lang="ru-RU" sz="3200" dirty="0" smtClean="0"/>
              <a:t>омплексная </a:t>
            </a:r>
            <a:r>
              <a:rPr lang="ru-RU" sz="3200" dirty="0"/>
              <a:t>контрольная работа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501008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 smtClean="0"/>
              <a:t>Критерии оценок: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стандартный уровень </a:t>
            </a:r>
            <a:r>
              <a:rPr lang="ru-RU" sz="3600" dirty="0" smtClean="0"/>
              <a:t>– «</a:t>
            </a:r>
            <a:r>
              <a:rPr lang="ru-RU" sz="3600" dirty="0"/>
              <a:t>3</a:t>
            </a:r>
            <a:r>
              <a:rPr lang="ru-RU" sz="3600" dirty="0" smtClean="0"/>
              <a:t>»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выше стандартного уровня – «4», «5</a:t>
            </a:r>
            <a:r>
              <a:rPr lang="ru-RU" sz="3600" dirty="0" smtClean="0"/>
              <a:t>»</a:t>
            </a:r>
          </a:p>
          <a:p>
            <a:r>
              <a:rPr lang="ru-RU" sz="3600" dirty="0" smtClean="0"/>
              <a:t> </a:t>
            </a:r>
            <a:r>
              <a:rPr lang="ru-RU" sz="3600" dirty="0"/>
              <a:t>ниже стандартного«2</a:t>
            </a:r>
            <a:r>
              <a:rPr lang="ru-RU" sz="3600" dirty="0" smtClean="0"/>
              <a:t>»</a:t>
            </a:r>
            <a:endParaRPr lang="ru-RU" sz="3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820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7.</a:t>
            </a:r>
            <a:r>
              <a:rPr lang="ru-RU" sz="2400" b="1" dirty="0">
                <a:solidFill>
                  <a:srgbClr val="FF0000"/>
                </a:solidFill>
              </a:rPr>
              <a:t> Описание материально-технического, информационного обеспечения образовательного процесса </a:t>
            </a:r>
          </a:p>
        </p:txBody>
      </p:sp>
      <p:pic>
        <p:nvPicPr>
          <p:cNvPr id="1026" name="Picture 2" descr="C:\Users\папа\Downloads\-53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424935" cy="5449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842493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u="sng" dirty="0">
                <a:solidFill>
                  <a:srgbClr val="FF0000"/>
                </a:solidFill>
              </a:rPr>
              <a:t>Составитель рабочей программы может самостоятельно</a:t>
            </a:r>
            <a:r>
              <a:rPr lang="ru-RU" sz="2400" i="1" u="sng" dirty="0" smtClean="0">
                <a:solidFill>
                  <a:srgbClr val="FF0000"/>
                </a:solidFill>
              </a:rPr>
              <a:t>: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расширять перечень изучаемых тем, понятий в пределах учебной </a:t>
            </a:r>
            <a:r>
              <a:rPr lang="ru-RU" sz="2400" dirty="0" smtClean="0"/>
              <a:t>нагрузки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раскрывать </a:t>
            </a:r>
            <a:r>
              <a:rPr lang="ru-RU" sz="2400" dirty="0"/>
              <a:t>содержание разделов, тем, обозначенных Примерной программе учебного </a:t>
            </a:r>
            <a:r>
              <a:rPr lang="ru-RU" sz="2400" dirty="0" smtClean="0"/>
              <a:t>курса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конкретизировать </a:t>
            </a:r>
            <a:r>
              <a:rPr lang="ru-RU" sz="2400" dirty="0"/>
              <a:t>и детализировать </a:t>
            </a:r>
            <a:r>
              <a:rPr lang="ru-RU" sz="2400" dirty="0" smtClean="0"/>
              <a:t>темы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устанавливать последовательность изучения учебного </a:t>
            </a:r>
            <a:r>
              <a:rPr lang="ru-RU" sz="2400" dirty="0" smtClean="0"/>
              <a:t>материала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распределять учебный материал по годам </a:t>
            </a:r>
            <a:r>
              <a:rPr lang="ru-RU" sz="2400" dirty="0" smtClean="0"/>
              <a:t>обучения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распределять время, отведенное на изучение курса, между разделами и темами по их дидактической значимости, а также исходя из материально-технических ресурсов </a:t>
            </a:r>
            <a:r>
              <a:rPr lang="ru-RU" sz="2400" dirty="0" smtClean="0"/>
              <a:t>ОУ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конкретизировать требования к результатам освоения основной образовательной программы </a:t>
            </a:r>
            <a:r>
              <a:rPr lang="ru-RU" sz="2400" dirty="0" smtClean="0"/>
              <a:t>обучающимися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/>
              <a:t> </a:t>
            </a:r>
            <a:r>
              <a:rPr lang="ru-RU" sz="2400" dirty="0"/>
              <a:t>включать материал регионального характера по предмету, выбирать, исходя из стоящих перед предметом задач, методики и технологии обучения и контроля уровня подготовленности обучающихся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 Процесс утверждения рабочей </a:t>
            </a:r>
            <a:r>
              <a:rPr lang="ru-RU" sz="2800" dirty="0" smtClean="0">
                <a:solidFill>
                  <a:srgbClr val="FF0000"/>
                </a:solidFill>
              </a:rPr>
              <a:t>программы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Рассматривается </a:t>
            </a:r>
            <a:r>
              <a:rPr lang="ru-RU" sz="2400" dirty="0"/>
              <a:t>на методическом объединении или </a:t>
            </a:r>
            <a:r>
              <a:rPr lang="ru-RU" sz="2400" dirty="0" err="1"/>
              <a:t>нанаучно-методическом</a:t>
            </a:r>
            <a:r>
              <a:rPr lang="ru-RU" sz="2400" dirty="0"/>
              <a:t> совете (см. Устав). Решение ШМО </a:t>
            </a:r>
            <a:r>
              <a:rPr lang="ru-RU" sz="2400" dirty="0" smtClean="0"/>
              <a:t>или НМС </a:t>
            </a:r>
            <a:r>
              <a:rPr lang="ru-RU" sz="2400" dirty="0"/>
              <a:t>оформляется протоколом. Возможна </a:t>
            </a:r>
            <a:r>
              <a:rPr lang="ru-RU" sz="2400" dirty="0" smtClean="0"/>
              <a:t>предварительная внешняя </a:t>
            </a:r>
            <a:r>
              <a:rPr lang="ru-RU" sz="2400" dirty="0"/>
              <a:t>экспертиза (добровольно, по желанию школы).Срок: </a:t>
            </a:r>
            <a:r>
              <a:rPr lang="ru-RU" sz="2400" dirty="0" smtClean="0"/>
              <a:t>май-июнь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Директором школы издается приказ об утверждении </a:t>
            </a:r>
            <a:r>
              <a:rPr lang="ru-RU" sz="2400" dirty="0" smtClean="0"/>
              <a:t>каждой учебной </a:t>
            </a:r>
            <a:r>
              <a:rPr lang="ru-RU" sz="2400" dirty="0"/>
              <a:t>программы. На каждой программе должна быть </a:t>
            </a:r>
            <a:r>
              <a:rPr lang="ru-RU" sz="2400" dirty="0" smtClean="0"/>
              <a:t>отметка о </a:t>
            </a:r>
            <a:r>
              <a:rPr lang="ru-RU" sz="2400" dirty="0"/>
              <a:t>принятии программы ШМО или НМС, результаты экспертизы(если была), отметка директора школы об </a:t>
            </a:r>
            <a:r>
              <a:rPr lang="ru-RU" sz="2400" dirty="0" smtClean="0"/>
              <a:t>утверждении программы </a:t>
            </a:r>
            <a:r>
              <a:rPr lang="ru-RU" sz="2400" dirty="0"/>
              <a:t>(дата и номер приказа</a:t>
            </a:r>
            <a:r>
              <a:rPr lang="ru-RU" sz="2400" dirty="0" smtClean="0"/>
              <a:t>). Срок</a:t>
            </a:r>
            <a:r>
              <a:rPr lang="ru-RU" sz="2400" dirty="0"/>
              <a:t>: до 31 августа</a:t>
            </a:r>
            <a:r>
              <a:rPr lang="ru-RU" sz="2400" dirty="0" smtClean="0"/>
              <a:t>.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Один </a:t>
            </a:r>
            <a:r>
              <a:rPr lang="ru-RU" sz="2400" dirty="0"/>
              <a:t>экземпляр учебных программ являются частью ООП и находится </a:t>
            </a:r>
            <a:r>
              <a:rPr lang="ru-RU" sz="2400" dirty="0" smtClean="0"/>
              <a:t>у администрации </a:t>
            </a:r>
            <a:r>
              <a:rPr lang="ru-RU" sz="2400" dirty="0"/>
              <a:t>в соответствии с номенклатурой дел. Второй </a:t>
            </a:r>
            <a:r>
              <a:rPr lang="ru-RU" sz="2400" dirty="0" smtClean="0"/>
              <a:t>экземпляр у </a:t>
            </a:r>
            <a:r>
              <a:rPr lang="ru-RU" sz="2400" dirty="0"/>
              <a:t>педагога.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8892480" cy="3312368"/>
          </a:xfrm>
        </p:spPr>
        <p:txBody>
          <a:bodyPr>
            <a:noAutofit/>
          </a:bodyPr>
          <a:lstStyle/>
          <a:p>
            <a:r>
              <a:rPr lang="ru-RU" sz="9600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9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12845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Статья 28 (п.19). Компетенция РФ в области образования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Информационное </a:t>
            </a:r>
            <a:r>
              <a:rPr lang="ru-RU" sz="2400" dirty="0"/>
              <a:t>и научно-методическое обеспечение системы образования, разработка в пределах своей компетенции БУП и примерных программ учебных курсов, предметов, дисциплин (модулей), учебной литературы и учебных </a:t>
            </a:r>
            <a:r>
              <a:rPr lang="ru-RU" sz="2400" dirty="0" smtClean="0"/>
              <a:t>пособий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Статья </a:t>
            </a:r>
            <a:r>
              <a:rPr lang="ru-RU" sz="2400" b="1" dirty="0">
                <a:solidFill>
                  <a:srgbClr val="FF0000"/>
                </a:solidFill>
              </a:rPr>
              <a:t>32. Компетенция и ответственность ОУ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 </a:t>
            </a:r>
            <a:r>
              <a:rPr lang="ru-RU" sz="2400" dirty="0"/>
              <a:t>использование и совершенствование методик образовательного процесса и образовательных технологий, в том числе дистанционных </a:t>
            </a:r>
            <a:endParaRPr lang="ru-RU" sz="2400" dirty="0" smtClean="0"/>
          </a:p>
          <a:p>
            <a:r>
              <a:rPr lang="ru-RU" sz="2400" dirty="0" smtClean="0"/>
              <a:t> </a:t>
            </a:r>
            <a:r>
              <a:rPr lang="ru-RU" sz="2400" b="1" dirty="0"/>
              <a:t>разработка и утверждение образовательных программ и учебных планов </a:t>
            </a:r>
            <a:endParaRPr lang="ru-RU" sz="2400" b="1" dirty="0" smtClean="0"/>
          </a:p>
          <a:p>
            <a:r>
              <a:rPr lang="ru-RU" sz="2400" dirty="0" smtClean="0"/>
              <a:t> </a:t>
            </a:r>
            <a:r>
              <a:rPr lang="ru-RU" sz="2400" b="1" dirty="0"/>
              <a:t>разработка и утверждение рабочих программ учебных курсов, предметов, дисциплин (модулей) </a:t>
            </a:r>
            <a:endParaRPr lang="ru-RU" sz="2400" b="1" dirty="0" smtClean="0"/>
          </a:p>
          <a:p>
            <a:r>
              <a:rPr lang="ru-RU" sz="2400" dirty="0" smtClean="0"/>
              <a:t> </a:t>
            </a:r>
            <a:r>
              <a:rPr lang="ru-RU" sz="2400" dirty="0"/>
              <a:t>осуществление текущего контроля успеваемости и промежуточной аттестации обучающихся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35292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Должен ли учитель создавать РП </a:t>
            </a:r>
            <a:r>
              <a:rPr lang="ru-RU" sz="3200" b="1" dirty="0" smtClean="0">
                <a:solidFill>
                  <a:srgbClr val="FF0000"/>
                </a:solidFill>
              </a:rPr>
              <a:t>?</a:t>
            </a:r>
          </a:p>
          <a:p>
            <a:pPr algn="ctr"/>
            <a:r>
              <a:rPr lang="ru-RU" dirty="0" smtClean="0"/>
              <a:t>РАЗДЕЛ </a:t>
            </a:r>
            <a:r>
              <a:rPr lang="ru-RU" dirty="0"/>
              <a:t>"КВАЛИФИКАЦИОННЫЕ ХАРАКТЕРИСТИКИДОЛЖНОСТЕЙ РАБОТНИКОВ ОБРАЗОВАНИЯ" (извлечения) </a:t>
            </a:r>
            <a:endParaRPr lang="ru-RU" dirty="0" smtClean="0"/>
          </a:p>
          <a:p>
            <a:pPr algn="ctr"/>
            <a:r>
              <a:rPr lang="ru-RU" sz="2400" b="1" dirty="0" smtClean="0"/>
              <a:t>III</a:t>
            </a:r>
            <a:r>
              <a:rPr lang="ru-RU" sz="2400" b="1" dirty="0"/>
              <a:t>. ДОЛЖНОСТИ ПЕДАГОГИЧЕСКИХ РАБОТНИКОВ </a:t>
            </a:r>
            <a:endParaRPr lang="ru-RU" sz="2400" b="1" dirty="0" smtClean="0"/>
          </a:p>
          <a:p>
            <a:pPr algn="ctr"/>
            <a:r>
              <a:rPr lang="ru-RU" sz="2400" dirty="0" smtClean="0"/>
              <a:t>Учитель</a:t>
            </a:r>
          </a:p>
          <a:p>
            <a:r>
              <a:rPr lang="ru-RU" sz="2400" dirty="0" smtClean="0"/>
              <a:t>Обоснованно </a:t>
            </a:r>
            <a:r>
              <a:rPr lang="ru-RU" sz="2400" dirty="0"/>
              <a:t>выбирает программы и </a:t>
            </a:r>
            <a:r>
              <a:rPr lang="ru-RU" sz="2400" dirty="0" smtClean="0"/>
              <a:t>учебно-методическое обеспечение</a:t>
            </a:r>
            <a:r>
              <a:rPr lang="ru-RU" sz="2400" dirty="0"/>
              <a:t>, включая цифровые образовательные ресурсы</a:t>
            </a:r>
            <a:r>
              <a:rPr lang="ru-RU" sz="2400" dirty="0" smtClean="0"/>
              <a:t>. Планирует </a:t>
            </a:r>
            <a:r>
              <a:rPr lang="ru-RU" sz="2400" dirty="0"/>
              <a:t>и осуществляет учебный процесс в соответствии </a:t>
            </a:r>
            <a:r>
              <a:rPr lang="ru-RU" sz="2400" dirty="0" smtClean="0"/>
              <a:t>с образовательной </a:t>
            </a:r>
            <a:r>
              <a:rPr lang="ru-RU" sz="2400" dirty="0"/>
              <a:t>программой образовательного учреждения</a:t>
            </a:r>
            <a:r>
              <a:rPr lang="ru-RU" sz="2400" dirty="0" smtClean="0"/>
              <a:t>, </a:t>
            </a:r>
            <a:r>
              <a:rPr lang="ru-RU" sz="2400" b="1" dirty="0" smtClean="0"/>
              <a:t>разрабатывает </a:t>
            </a:r>
            <a:r>
              <a:rPr lang="ru-RU" sz="2400" b="1" dirty="0"/>
              <a:t>рабочую программу по предмету, курсу </a:t>
            </a:r>
            <a:r>
              <a:rPr lang="ru-RU" sz="2400" b="1" dirty="0" smtClean="0"/>
              <a:t>на основе </a:t>
            </a:r>
            <a:r>
              <a:rPr lang="ru-RU" sz="2400" b="1" dirty="0"/>
              <a:t>примерных основных общеобразовательных программ </a:t>
            </a:r>
            <a:r>
              <a:rPr lang="ru-RU" sz="2400" dirty="0" smtClean="0"/>
              <a:t>и обеспечивает </a:t>
            </a:r>
            <a:r>
              <a:rPr lang="ru-RU" sz="2400" dirty="0"/>
              <a:t>ее выполнение, организуя и </a:t>
            </a:r>
            <a:r>
              <a:rPr lang="ru-RU" sz="2400" dirty="0" smtClean="0"/>
              <a:t>поддерживая разнообразные </a:t>
            </a:r>
            <a:r>
              <a:rPr lang="ru-RU" sz="2400" dirty="0"/>
              <a:t>виды деятельности обучающихся, ориентируясь наличность обучающегося, развитие его мотивации, </a:t>
            </a:r>
            <a:r>
              <a:rPr lang="ru-RU" sz="2400" dirty="0" smtClean="0"/>
              <a:t>познавательных интересов</a:t>
            </a:r>
            <a:r>
              <a:rPr lang="ru-RU" sz="2400" dirty="0"/>
              <a:t>, способностей, организует </a:t>
            </a:r>
            <a:r>
              <a:rPr lang="ru-RU" sz="2400" dirty="0" smtClean="0"/>
              <a:t>самостоятельную деятельность </a:t>
            </a:r>
            <a:r>
              <a:rPr lang="ru-RU" sz="2400" dirty="0"/>
              <a:t>обучающихся, в том числе исследовательскую, ….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97346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Какие программы (образовательные) могут быть в образовательном учреждении</a:t>
            </a:r>
            <a:r>
              <a:rPr lang="ru-RU" sz="3200" b="1" dirty="0" smtClean="0">
                <a:solidFill>
                  <a:srgbClr val="FF0000"/>
                </a:solidFill>
              </a:rPr>
              <a:t>?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Образовательная </a:t>
            </a:r>
            <a:r>
              <a:rPr lang="ru-RU" sz="2400" b="1" dirty="0"/>
              <a:t>программа ОУ </a:t>
            </a:r>
            <a:r>
              <a:rPr lang="ru-RU" sz="2000" dirty="0"/>
              <a:t>как общественный договор – принимается высшим органом управления ОУ. Разрабатывается совместно с общественным (управляющим) советом</a:t>
            </a:r>
            <a:r>
              <a:rPr lang="ru-RU" sz="20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 </a:t>
            </a:r>
            <a:r>
              <a:rPr lang="ru-RU" sz="2400" b="1" dirty="0"/>
              <a:t>Основная образовательная программа (ступени) </a:t>
            </a:r>
            <a:r>
              <a:rPr lang="ru-RU" sz="2000" dirty="0"/>
              <a:t>– программа совместных действий всех участников ОП в соответствии с возрастными возможностями школьников</a:t>
            </a:r>
            <a:r>
              <a:rPr lang="ru-RU" sz="20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Рабочая </a:t>
            </a:r>
            <a:r>
              <a:rPr lang="ru-RU" sz="2400" b="1" dirty="0"/>
              <a:t>программа учебного курса, модуля и т.п. </a:t>
            </a:r>
            <a:r>
              <a:rPr lang="ru-RU" sz="2000" dirty="0"/>
              <a:t>- программа действий учителя для достижения образовательных </a:t>
            </a:r>
            <a:r>
              <a:rPr lang="ru-RU" sz="2000" dirty="0" smtClean="0"/>
              <a:t>результатов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Индивидуальная </a:t>
            </a:r>
            <a:r>
              <a:rPr lang="ru-RU" sz="2400" b="1" dirty="0"/>
              <a:t>образовательная программа учащегося </a:t>
            </a:r>
            <a:r>
              <a:rPr lang="ru-RU" sz="2400" dirty="0"/>
              <a:t>– </a:t>
            </a:r>
            <a:r>
              <a:rPr lang="ru-RU" sz="2000" dirty="0"/>
              <a:t>персональный путь реализации личностного потенциала ученика в </a:t>
            </a:r>
            <a:r>
              <a:rPr lang="ru-RU" sz="2000" dirty="0" smtClean="0"/>
              <a:t>образовании</a:t>
            </a:r>
          </a:p>
          <a:p>
            <a:pPr marL="342900" indent="-342900">
              <a:buAutoNum type="arabicPeriod"/>
            </a:pPr>
            <a:r>
              <a:rPr lang="ru-RU" sz="2000" b="1" dirty="0" smtClean="0"/>
              <a:t> </a:t>
            </a:r>
            <a:r>
              <a:rPr lang="ru-RU" sz="2400" b="1" dirty="0"/>
              <a:t>Программа развития ОУ </a:t>
            </a:r>
            <a:r>
              <a:rPr lang="ru-RU" sz="2400" dirty="0"/>
              <a:t>- </a:t>
            </a:r>
            <a:r>
              <a:rPr lang="ru-RU" sz="2000" dirty="0"/>
              <a:t>документ, усиливающий прежде всего конкурентные позиции конкретного образовательного учреждения на рынке образовательных услуг, определяет вектор движения ОУ.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1"/>
            <a:ext cx="835292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Образовательные программы </a:t>
            </a:r>
            <a:r>
              <a:rPr lang="ru-RU" sz="3600" dirty="0" smtClean="0">
                <a:solidFill>
                  <a:srgbClr val="FF0000"/>
                </a:solidFill>
              </a:rPr>
              <a:t>ОУ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Основная </a:t>
            </a:r>
            <a:r>
              <a:rPr lang="ru-RU" sz="3200" dirty="0"/>
              <a:t>образовательная </a:t>
            </a:r>
            <a:r>
              <a:rPr lang="ru-RU" sz="3200" dirty="0" smtClean="0"/>
              <a:t>программа  начального общего  образования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Образовательная </a:t>
            </a:r>
            <a:r>
              <a:rPr lang="ru-RU" sz="3200" dirty="0"/>
              <a:t>программа </a:t>
            </a:r>
            <a:r>
              <a:rPr lang="ru-RU" sz="3200" dirty="0" smtClean="0"/>
              <a:t> основного </a:t>
            </a:r>
            <a:r>
              <a:rPr lang="ru-RU" sz="3200" dirty="0"/>
              <a:t>общего </a:t>
            </a:r>
            <a:r>
              <a:rPr lang="ru-RU" sz="3200" dirty="0" smtClean="0"/>
              <a:t>образования 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Основная </a:t>
            </a:r>
            <a:r>
              <a:rPr lang="ru-RU" sz="3200" dirty="0"/>
              <a:t>образовательная </a:t>
            </a:r>
            <a:r>
              <a:rPr lang="ru-RU" sz="3200" dirty="0" smtClean="0"/>
              <a:t>программа </a:t>
            </a:r>
            <a:r>
              <a:rPr lang="ru-RU" sz="3200" dirty="0"/>
              <a:t>среднего общего </a:t>
            </a:r>
            <a:r>
              <a:rPr lang="ru-RU" sz="3200" dirty="0" smtClean="0"/>
              <a:t>образования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Программа дополнительного образования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/>
              <a:t>Программа развития школы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 </a:t>
            </a:r>
            <a:r>
              <a:rPr lang="ru-RU" sz="4000" b="1" dirty="0"/>
              <a:t>Рабочая </a:t>
            </a:r>
            <a:r>
              <a:rPr lang="ru-RU" sz="4000" b="1" dirty="0" smtClean="0"/>
              <a:t>программа по </a:t>
            </a:r>
            <a:r>
              <a:rPr lang="ru-RU" sz="4000" b="1" dirty="0"/>
              <a:t>учебному курсу </a:t>
            </a:r>
            <a:r>
              <a:rPr lang="ru-RU" sz="4000" dirty="0"/>
              <a:t>–программа действий учителя </a:t>
            </a:r>
            <a:r>
              <a:rPr lang="ru-RU" sz="4000" dirty="0" smtClean="0"/>
              <a:t>для достижения образовательных результатов</a:t>
            </a:r>
            <a:endParaRPr lang="ru-RU" sz="4000" dirty="0"/>
          </a:p>
          <a:p>
            <a:r>
              <a:rPr lang="ru-RU" sz="4000" dirty="0" smtClean="0"/>
              <a:t> </a:t>
            </a:r>
            <a:r>
              <a:rPr lang="ru-RU" sz="4000" b="1" dirty="0"/>
              <a:t>• ПРО </a:t>
            </a:r>
            <a:r>
              <a:rPr lang="ru-RU" sz="4000" dirty="0"/>
              <a:t>– </a:t>
            </a:r>
            <a:r>
              <a:rPr lang="ru-RU" sz="4000" dirty="0" smtClean="0"/>
              <a:t>вперед</a:t>
            </a:r>
          </a:p>
          <a:p>
            <a:r>
              <a:rPr lang="ru-RU" sz="4000" b="1" dirty="0" smtClean="0"/>
              <a:t>• </a:t>
            </a:r>
            <a:r>
              <a:rPr lang="ru-RU" sz="4000" b="1" dirty="0"/>
              <a:t>Грамма </a:t>
            </a:r>
            <a:r>
              <a:rPr lang="ru-RU" sz="4000" dirty="0"/>
              <a:t>– </a:t>
            </a:r>
            <a:r>
              <a:rPr lang="ru-RU" sz="4000" dirty="0" smtClean="0"/>
              <a:t>пишу</a:t>
            </a:r>
          </a:p>
          <a:p>
            <a:r>
              <a:rPr lang="ru-RU" sz="4000" dirty="0" smtClean="0"/>
              <a:t>• </a:t>
            </a:r>
            <a:r>
              <a:rPr lang="ru-RU" sz="4000" dirty="0"/>
              <a:t>Программа – проект педагогической </a:t>
            </a:r>
            <a:r>
              <a:rPr lang="ru-RU" sz="4000" dirty="0" smtClean="0"/>
              <a:t>деятельности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3"/>
            <a:ext cx="84249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Что </a:t>
            </a:r>
            <a:r>
              <a:rPr lang="ru-RU" sz="2800" dirty="0" smtClean="0">
                <a:solidFill>
                  <a:srgbClr val="FF0000"/>
                </a:solidFill>
              </a:rPr>
              <a:t>такое программа</a:t>
            </a:r>
            <a:r>
              <a:rPr lang="ru-RU" sz="2800" dirty="0">
                <a:solidFill>
                  <a:srgbClr val="FF0000"/>
                </a:solidFill>
              </a:rPr>
              <a:t>?</a:t>
            </a:r>
          </a:p>
          <a:p>
            <a:r>
              <a:rPr lang="ru-RU" sz="2800" b="1" dirty="0" smtClean="0"/>
              <a:t>Рабочая </a:t>
            </a:r>
            <a:r>
              <a:rPr lang="ru-RU" sz="2800" b="1" dirty="0"/>
              <a:t>программа учебного предмета (модуля) </a:t>
            </a:r>
            <a:r>
              <a:rPr lang="ru-RU" sz="2800" dirty="0"/>
              <a:t>–это совокупность учебно-методической документации</a:t>
            </a:r>
            <a:r>
              <a:rPr lang="ru-RU" sz="2800" dirty="0" smtClean="0"/>
              <a:t>, которая </a:t>
            </a:r>
            <a:r>
              <a:rPr lang="ru-RU" sz="2800" dirty="0"/>
              <a:t>самостоятельно разрабатывается педагогом(педагогами) ОУ </a:t>
            </a:r>
            <a:r>
              <a:rPr lang="ru-RU" sz="2800" b="1" dirty="0"/>
              <a:t>на основе рабочего учебного </a:t>
            </a:r>
            <a:r>
              <a:rPr lang="ru-RU" sz="2800" b="1" dirty="0" smtClean="0"/>
              <a:t>плана и </a:t>
            </a:r>
            <a:r>
              <a:rPr lang="ru-RU" sz="2800" b="1" dirty="0"/>
              <a:t>примерных программ </a:t>
            </a:r>
            <a:r>
              <a:rPr lang="ru-RU" sz="2800" dirty="0"/>
              <a:t>учебных курсов, </a:t>
            </a:r>
            <a:r>
              <a:rPr lang="ru-RU" sz="2800" dirty="0" smtClean="0"/>
              <a:t>предметов, дисциплин </a:t>
            </a:r>
            <a:r>
              <a:rPr lang="ru-RU" sz="2800" dirty="0"/>
              <a:t>(модулей), рекомендованных </a:t>
            </a:r>
            <a:r>
              <a:rPr lang="ru-RU" sz="2800" dirty="0" err="1"/>
              <a:t>МОиН</a:t>
            </a:r>
            <a:r>
              <a:rPr lang="ru-RU" sz="2800" dirty="0"/>
              <a:t> РФ, </a:t>
            </a:r>
            <a:r>
              <a:rPr lang="ru-RU" sz="2800" dirty="0" smtClean="0"/>
              <a:t>а также </a:t>
            </a:r>
            <a:r>
              <a:rPr lang="ru-RU" sz="2800" b="1" dirty="0"/>
              <a:t>авторских программ</a:t>
            </a:r>
            <a:r>
              <a:rPr lang="ru-RU" sz="2800" dirty="0"/>
              <a:t> с учетом целей и </a:t>
            </a:r>
            <a:r>
              <a:rPr lang="ru-RU" sz="2800" dirty="0" smtClean="0"/>
              <a:t>задач основной </a:t>
            </a:r>
            <a:r>
              <a:rPr lang="ru-RU" sz="2800" dirty="0"/>
              <a:t>образовательной программы </a:t>
            </a:r>
            <a:r>
              <a:rPr lang="ru-RU" sz="2800" dirty="0" smtClean="0"/>
              <a:t>основного общего </a:t>
            </a:r>
            <a:r>
              <a:rPr lang="ru-RU" sz="2800" dirty="0"/>
              <a:t>образования школы. </a:t>
            </a:r>
            <a:endParaRPr lang="ru-RU" sz="2800" dirty="0" smtClean="0"/>
          </a:p>
          <a:p>
            <a:pPr algn="ctr"/>
            <a:r>
              <a:rPr lang="ru-RU" sz="2800" b="1" dirty="0" smtClean="0"/>
              <a:t>РП </a:t>
            </a:r>
            <a:r>
              <a:rPr lang="ru-RU" sz="2800" b="1" dirty="0"/>
              <a:t>должна показывать конкретный путь достижения целей через разворачивание- реализацию содержания учебного предмета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2383</Words>
  <Application>Microsoft Office PowerPoint</Application>
  <PresentationFormat>Экран (4:3)</PresentationFormat>
  <Paragraphs>243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Разработка рабочей программы по математике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рабочей программы по математике</dc:title>
  <dc:creator>папа</dc:creator>
  <cp:lastModifiedBy>папа</cp:lastModifiedBy>
  <cp:revision>11</cp:revision>
  <dcterms:created xsi:type="dcterms:W3CDTF">2014-11-03T07:20:46Z</dcterms:created>
  <dcterms:modified xsi:type="dcterms:W3CDTF">2018-01-31T13:18:44Z</dcterms:modified>
</cp:coreProperties>
</file>