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19"/>
  </p:notesMasterIdLst>
  <p:sldIdLst>
    <p:sldId id="256" r:id="rId2"/>
    <p:sldId id="284" r:id="rId3"/>
    <p:sldId id="279" r:id="rId4"/>
    <p:sldId id="257" r:id="rId5"/>
    <p:sldId id="258" r:id="rId6"/>
    <p:sldId id="281" r:id="rId7"/>
    <p:sldId id="280" r:id="rId8"/>
    <p:sldId id="282" r:id="rId9"/>
    <p:sldId id="259" r:id="rId10"/>
    <p:sldId id="260" r:id="rId11"/>
    <p:sldId id="261" r:id="rId12"/>
    <p:sldId id="264" r:id="rId13"/>
    <p:sldId id="266" r:id="rId14"/>
    <p:sldId id="267" r:id="rId15"/>
    <p:sldId id="270" r:id="rId16"/>
    <p:sldId id="283" r:id="rId17"/>
    <p:sldId id="269" r:id="rId18"/>
  </p:sldIdLst>
  <p:sldSz cx="9144000" cy="6858000" type="screen4x3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33CC"/>
    <a:srgbClr val="FF0066"/>
    <a:srgbClr val="0000CC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1DB1E236-C598-4F13-BB2C-904856057DE3}" type="datetimeFigureOut">
              <a:rPr lang="ru-RU" smtClean="0"/>
              <a:pPr/>
              <a:t>30.10.2017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C195CA97-0AEE-421C-B21C-F485CD77A1F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99412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5CA97-0AEE-421C-B21C-F485CD77A1FF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690480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goodwp.com_266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24"/>
            <a:ext cx="9144032" cy="6858024"/>
          </a:xfrm>
          <a:prstGeom prst="rect">
            <a:avLst/>
          </a:prstGeom>
        </p:spPr>
      </p:pic>
      <p:pic>
        <p:nvPicPr>
          <p:cNvPr id="8" name="Рисунок 7" descr="f18e27cabbe0b7aa61faf9041d48996c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928662" y="3857628"/>
            <a:ext cx="2542710" cy="3000372"/>
          </a:xfrm>
          <a:prstGeom prst="rect">
            <a:avLst/>
          </a:prstGeom>
        </p:spPr>
      </p:pic>
      <p:pic>
        <p:nvPicPr>
          <p:cNvPr id="9" name="Рисунок 8" descr="mult96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715008" y="3571852"/>
            <a:ext cx="2286016" cy="3286148"/>
          </a:xfrm>
          <a:prstGeom prst="parallelogram">
            <a:avLst/>
          </a:prstGeom>
        </p:spPr>
      </p:pic>
      <p:pic>
        <p:nvPicPr>
          <p:cNvPr id="10" name="Рисунок 9" descr="coozsws3317863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0"/>
            <a:ext cx="1904981" cy="1428736"/>
          </a:xfrm>
          <a:prstGeom prst="rect">
            <a:avLst/>
          </a:prstGeom>
        </p:spPr>
      </p:pic>
      <p:sp>
        <p:nvSpPr>
          <p:cNvPr id="11" name="Круглая лента лицом вверх 10"/>
          <p:cNvSpPr/>
          <p:nvPr/>
        </p:nvSpPr>
        <p:spPr>
          <a:xfrm>
            <a:off x="714348" y="1500174"/>
            <a:ext cx="7572428" cy="2071702"/>
          </a:xfrm>
          <a:prstGeom prst="ellipseRibbon2">
            <a:avLst>
              <a:gd name="adj1" fmla="val 25000"/>
              <a:gd name="adj2" fmla="val 73867"/>
              <a:gd name="adj3" fmla="val 12500"/>
            </a:avLst>
          </a:prstGeom>
          <a:solidFill>
            <a:srgbClr val="FFCCCC"/>
          </a:solidFill>
          <a:ln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1500174"/>
            <a:ext cx="4429156" cy="1470025"/>
          </a:xfrm>
        </p:spPr>
        <p:txBody>
          <a:bodyPr/>
          <a:lstStyle>
            <a:lvl1pPr>
              <a:defRPr b="1" spc="300">
                <a:solidFill>
                  <a:srgbClr val="339966"/>
                </a:solidFill>
                <a:latin typeface="Monotype Corsiva" pitchFamily="66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4171952"/>
            <a:ext cx="2714644" cy="2186006"/>
          </a:xfrm>
        </p:spPr>
        <p:txBody>
          <a:bodyPr/>
          <a:lstStyle>
            <a:lvl1pPr marL="0" indent="0" algn="ctr">
              <a:buNone/>
              <a:defRPr i="0" spc="300">
                <a:solidFill>
                  <a:srgbClr val="00B050"/>
                </a:solidFill>
                <a:latin typeface="Monotype Corsiva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ED6939-757C-46E4-AC78-6588972ECA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F1C66-8319-4032-AF76-B7E184B19EA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F6EA9F-B986-4916-BC1D-AF6714E3E982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178814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51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03663"/>
            <a:ext cx="4038600" cy="21526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D73D566-60DA-4F6D-9461-F83B94B4479A}" type="slidenum">
              <a:rPr lang="ru-RU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8041676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CF280-858D-4B56-A4D3-37163DD4D8F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F20D9-F418-40C7-A1F3-12C429C3118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alphaModFix amt="4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77846664_Buratino_za_partoy.png"/>
          <p:cNvPicPr>
            <a:picLocks noChangeAspect="1"/>
          </p:cNvPicPr>
          <p:nvPr/>
        </p:nvPicPr>
        <p:blipFill>
          <a:blip r:embed="rId16" cstate="screen"/>
          <a:srcRect/>
          <a:stretch>
            <a:fillRect/>
          </a:stretch>
        </p:blipFill>
        <p:spPr>
          <a:xfrm>
            <a:off x="7143768" y="5214950"/>
            <a:ext cx="1785950" cy="144662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00FF00"/>
            </a:solidFill>
          </a:ln>
          <a:effectLst>
            <a:glow rad="101600">
              <a:srgbClr val="00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55C577-85D5-489D-B7B2-840CFACCBDB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683568" y="548680"/>
            <a:ext cx="7632848" cy="3600400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1340768"/>
            <a:ext cx="8108950" cy="201622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Организация театрализованной деятельности в </a:t>
            </a:r>
            <a:r>
              <a:rPr lang="ru-RU" sz="3600" dirty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ДОУ 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в соответствии с ФГОС ДО</a:t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Музыкальный руководитель МБДОУ № 12 </a:t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Демкина И.А.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3991704"/>
            <a:ext cx="41044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ТЕАТР - ЭТО ВОЛШЕБНЫЙ МИР,</a:t>
            </a:r>
            <a:endParaRPr lang="ru-RU" sz="28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В КОТОРОМ РЕБЕНОК РАДУЕТСЯ,</a:t>
            </a:r>
            <a:endParaRPr lang="ru-RU" sz="2800" b="1" dirty="0" smtClean="0">
              <a:solidFill>
                <a:schemeClr val="bg1"/>
              </a:solidFill>
              <a:latin typeface="+mj-lt"/>
            </a:endParaRP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ИГРАЯ, А В ИГРЕ ОН ПОЗНАЕТ МИР!</a:t>
            </a:r>
            <a:endParaRPr lang="ru-RU" sz="2800" b="1" dirty="0" smtClean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62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395536" y="548680"/>
            <a:ext cx="8424936" cy="31683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2800" b="1" dirty="0"/>
              <a:t> </a:t>
            </a: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Стимулирование кончиков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пальцев</a:t>
            </a: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,</a:t>
            </a:r>
          </a:p>
          <a:p>
            <a:pPr algn="ctr">
              <a:buFontTx/>
              <a:buNone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движение кистями рук</a:t>
            </a: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,</a:t>
            </a:r>
          </a:p>
          <a:p>
            <a:pPr algn="ctr">
              <a:buFontTx/>
              <a:buNone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игра с пальцами </a:t>
            </a:r>
            <a:endParaRPr lang="ru-RU" b="1" dirty="0" smtClean="0">
              <a:solidFill>
                <a:srgbClr val="000000"/>
              </a:solidFill>
              <a:latin typeface="Georgia" pitchFamily="18" charset="0"/>
            </a:endParaRPr>
          </a:p>
          <a:p>
            <a:pPr algn="ctr">
              <a:buFontTx/>
              <a:buNone/>
            </a:pPr>
            <a:r>
              <a:rPr lang="ru-RU" b="1" dirty="0" smtClean="0">
                <a:solidFill>
                  <a:srgbClr val="000000"/>
                </a:solidFill>
                <a:latin typeface="Georgia" pitchFamily="18" charset="0"/>
              </a:rPr>
              <a:t>ускоряют процесс речевого </a:t>
            </a:r>
            <a:r>
              <a:rPr lang="ru-RU" b="1" dirty="0">
                <a:solidFill>
                  <a:srgbClr val="000000"/>
                </a:solidFill>
                <a:latin typeface="Georgia" pitchFamily="18" charset="0"/>
              </a:rPr>
              <a:t>и умственного развития </a:t>
            </a:r>
          </a:p>
        </p:txBody>
      </p:sp>
      <p:pic>
        <p:nvPicPr>
          <p:cNvPr id="27666" name="Picture 18" descr="2f42a6478b6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3669083"/>
            <a:ext cx="3168352" cy="28952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7669" name="Picture 21" descr="repka_finger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21435411">
            <a:off x="4427984" y="3789040"/>
            <a:ext cx="3086056" cy="2808312"/>
          </a:xfrm>
          <a:prstGeom prst="roundRect">
            <a:avLst>
              <a:gd name="adj" fmla="val 10471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642918"/>
            <a:ext cx="8243887" cy="93575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>
                <a:latin typeface="Georgia" pitchFamily="18" charset="0"/>
              </a:rPr>
              <a:t>Театр картинок </a:t>
            </a:r>
            <a:r>
              <a:rPr lang="ru-RU" sz="3600" b="1" dirty="0" smtClean="0">
                <a:latin typeface="Georgia" pitchFamily="18" charset="0"/>
              </a:rPr>
              <a:t>, фланелеграф и магнитная доска</a:t>
            </a:r>
            <a:endParaRPr lang="ru-RU" sz="3600" b="1" dirty="0">
              <a:latin typeface="Georgia" pitchFamily="18" charset="0"/>
            </a:endParaRP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2214554"/>
            <a:ext cx="8568952" cy="515719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Развивают творческие способности;</a:t>
            </a:r>
          </a:p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Содействуют эстетическому воспитанию;</a:t>
            </a:r>
          </a:p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Развивают ловкость, умение управлять своими движениями, концентрировать внимание на одном виде деятельности.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247204"/>
            <a:ext cx="8243887" cy="8775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>
                <a:latin typeface="Georgia" pitchFamily="18" charset="0"/>
              </a:rPr>
              <a:t>Конусный, настольный театр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2"/>
            <a:ext cx="8686800" cy="5256807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Помогает учить детей координировать движения рук и глаз;</a:t>
            </a:r>
          </a:p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Сопровождать движения пальцев речью;</a:t>
            </a:r>
          </a:p>
          <a:p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Побуждает выражать свои эмоции посредством мимики и речи.</a:t>
            </a:r>
          </a:p>
        </p:txBody>
      </p:sp>
      <p:pic>
        <p:nvPicPr>
          <p:cNvPr id="12" name="Picture 2" descr="D:\рабочий стол\театр\4f79c28c169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3501007"/>
            <a:ext cx="3312368" cy="30035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2" descr="C:\Users\Abian\Desktop\e3fc5f866a7dd4723be365c08f08f624.jp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4104456" cy="2910877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672" y="260649"/>
            <a:ext cx="6145311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>
                <a:latin typeface="Georgia" pitchFamily="18" charset="0"/>
              </a:rPr>
              <a:t>Театр на перчатке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752"/>
            <a:ext cx="4402832" cy="566124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Оказывает потрясающее терапевтическое воздействие: помогает бороться с нарушениями речи, неврозами;</a:t>
            </a:r>
          </a:p>
          <a:p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Помогает справиться с переживаниями, страхами;</a:t>
            </a:r>
          </a:p>
          <a:p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Перчаточная кукла передает весь спектр эмоций, которые испытывают дети.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60" y="1857364"/>
            <a:ext cx="2376264" cy="25678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332656"/>
            <a:ext cx="7067128" cy="73352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Georgia" pitchFamily="18" charset="0"/>
              </a:rPr>
              <a:t>Театр кукол Би-ба-бо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512" y="1600200"/>
            <a:ext cx="4038600" cy="4456113"/>
          </a:xfrm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ru-RU" sz="2800" dirty="0"/>
              <a:t>   </a:t>
            </a:r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Посредством куклы, одетой на руку, дети говорят о своих переживаниях, тревогах и радостях, поскольку полностью отождествляют </a:t>
            </a:r>
            <a:r>
              <a:rPr lang="ru-RU" sz="2800" b="1" dirty="0" smtClean="0">
                <a:solidFill>
                  <a:srgbClr val="000000"/>
                </a:solidFill>
                <a:latin typeface="Georgia" pitchFamily="18" charset="0"/>
              </a:rPr>
              <a:t>себя (свою </a:t>
            </a:r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руку) с куклой.</a:t>
            </a:r>
          </a:p>
        </p:txBody>
      </p:sp>
      <p:pic>
        <p:nvPicPr>
          <p:cNvPr id="46086" name="Picture 6" descr="p107056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2428868"/>
            <a:ext cx="3226974" cy="24202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357166"/>
            <a:ext cx="8496944" cy="16561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66"/>
                </a:solidFill>
                <a:latin typeface="Georgia" pitchFamily="18" charset="0"/>
              </a:rPr>
              <a:t/>
            </a:r>
            <a:br>
              <a:rPr lang="ru-RU" sz="4000" b="1" dirty="0">
                <a:solidFill>
                  <a:srgbClr val="FF0066"/>
                </a:solidFill>
                <a:latin typeface="Georgia" pitchFamily="18" charset="0"/>
              </a:rPr>
            </a:br>
            <a:r>
              <a:rPr lang="ru-RU" sz="4000" b="1" dirty="0" smtClean="0">
                <a:latin typeface="Georgia" pitchFamily="18" charset="0"/>
              </a:rPr>
              <a:t>Игра-драматизация</a:t>
            </a:r>
            <a:r>
              <a:rPr lang="ru-RU" sz="4000" b="1" dirty="0">
                <a:latin typeface="Georgia" pitchFamily="18" charset="0"/>
              </a:rPr>
              <a:t/>
            </a:r>
            <a:br>
              <a:rPr lang="ru-RU" sz="4000" b="1" dirty="0">
                <a:latin typeface="Georgia" pitchFamily="18" charset="0"/>
              </a:rPr>
            </a:br>
            <a:r>
              <a:rPr lang="ru-RU" sz="3600" dirty="0">
                <a:latin typeface="Georgia" pitchFamily="18" charset="0"/>
              </a:rPr>
              <a:t>Самый «</a:t>
            </a:r>
            <a:r>
              <a:rPr lang="ru-RU" sz="3600" dirty="0" smtClean="0">
                <a:latin typeface="Georgia" pitchFamily="18" charset="0"/>
              </a:rPr>
              <a:t>разговорный» вид театрализованной  деятельности</a:t>
            </a:r>
            <a:r>
              <a:rPr lang="ru-RU" sz="3600" dirty="0">
                <a:latin typeface="Georgia" pitchFamily="18" charset="0"/>
              </a:rPr>
              <a:t>.</a:t>
            </a:r>
            <a:r>
              <a:rPr lang="ru-RU" sz="2800" dirty="0">
                <a:latin typeface="Georgia" pitchFamily="18" charset="0"/>
              </a:rPr>
              <a:t/>
            </a:r>
            <a:br>
              <a:rPr lang="ru-RU" sz="2800" dirty="0">
                <a:latin typeface="Georgia" pitchFamily="18" charset="0"/>
              </a:rPr>
            </a:br>
            <a:endParaRPr lang="ru-RU" sz="2800" dirty="0">
              <a:latin typeface="Georgia" pitchFamily="18" charset="0"/>
            </a:endParaRPr>
          </a:p>
        </p:txBody>
      </p:sp>
      <p:sp>
        <p:nvSpPr>
          <p:cNvPr id="51204" name="Rectangle 4"/>
          <p:cNvSpPr>
            <a:spLocks noGrp="1" noChangeArrowheads="1"/>
          </p:cNvSpPr>
          <p:nvPr>
            <p:ph idx="1"/>
          </p:nvPr>
        </p:nvSpPr>
        <p:spPr>
          <a:xfrm>
            <a:off x="500034" y="2321794"/>
            <a:ext cx="7500990" cy="4536206"/>
          </a:xfrm>
        </p:spPr>
        <p:txBody>
          <a:bodyPr/>
          <a:lstStyle/>
          <a:p>
            <a:pPr algn="r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000000"/>
                </a:solidFill>
                <a:latin typeface="Georgia" pitchFamily="18" charset="0"/>
              </a:rPr>
              <a:t>В этой игре идет целостное </a:t>
            </a:r>
            <a:r>
              <a:rPr lang="ru-RU" sz="2800" b="1" dirty="0">
                <a:solidFill>
                  <a:srgbClr val="000000"/>
                </a:solidFill>
                <a:latin typeface="Georgia" pitchFamily="18" charset="0"/>
              </a:rPr>
              <a:t>воздействие на личность ребенка: его раскрепощение, самостоятельное творчество, развитие ведущих психических </a:t>
            </a:r>
            <a:r>
              <a:rPr lang="ru-RU" sz="2800" b="1" dirty="0" smtClean="0">
                <a:solidFill>
                  <a:srgbClr val="000000"/>
                </a:solidFill>
                <a:latin typeface="Georgia" pitchFamily="18" charset="0"/>
              </a:rPr>
              <a:t>процессов.</a:t>
            </a:r>
            <a:endParaRPr lang="ru-RU" sz="2800" b="1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  <a:buNone/>
            </a:pPr>
            <a:endParaRPr lang="ru-RU" sz="2800" b="1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857760"/>
            <a:ext cx="71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  <a:cs typeface="Times New Roman" pitchFamily="18" charset="0"/>
              </a:rPr>
              <a:t>Ни один другой вид театрализованной деятельности  так не способствует развитию артистизма, выразительности движений и речи, как игра-драматизация</a:t>
            </a:r>
            <a:endParaRPr lang="ru-RU" sz="2400" dirty="0"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Значение театрализованной деятельности</a:t>
            </a:r>
            <a:endParaRPr lang="ru-RU" dirty="0"/>
          </a:p>
        </p:txBody>
      </p:sp>
      <p:sp>
        <p:nvSpPr>
          <p:cNvPr id="4" name="Text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428596" y="1285860"/>
            <a:ext cx="8229600" cy="430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</a:rPr>
              <a:t>Театрализованная деятельность позволяет решать многие педагогические задачи, касающиеся выразительности речи ребенка, интеллектуального и художественно-эстетического  воспитания.</a:t>
            </a:r>
          </a:p>
          <a:p>
            <a:r>
              <a:rPr lang="ru-RU" sz="2400" dirty="0" smtClean="0">
                <a:latin typeface="Times New Roman" pitchFamily="18" charset="0"/>
              </a:rPr>
              <a:t>Театрализованная деятельность – неисчерпаемый источник развития чувств, переживаний и эмоциональных открытий, способ приобщения к духовному богатству.</a:t>
            </a:r>
          </a:p>
          <a:p>
            <a:r>
              <a:rPr lang="ru-RU" sz="2400" dirty="0" smtClean="0">
                <a:latin typeface="Times New Roman" pitchFamily="18" charset="0"/>
              </a:rPr>
              <a:t>В результате театрализованной деятельности ребенок познает мир умом и сердцем, выражая своё отношение к добру и злу; познаёт радость, связанную с преодолением трудностей общения, неуверенности в себе.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420" y="476672"/>
            <a:ext cx="8281044" cy="94096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b="1" dirty="0">
                <a:latin typeface="Georgia" pitchFamily="18" charset="0"/>
              </a:rPr>
              <a:t>Театрализованная деятельность-это…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385192" y="1556792"/>
            <a:ext cx="7355160" cy="41044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algn="ctr">
              <a:buFontTx/>
              <a:buNone/>
            </a:pPr>
            <a:r>
              <a:rPr lang="ru-RU" sz="4400" b="1" dirty="0">
                <a:solidFill>
                  <a:srgbClr val="0000CC"/>
                </a:solidFill>
                <a:latin typeface="Georgia" pitchFamily="18" charset="0"/>
              </a:rPr>
              <a:t>   </a:t>
            </a:r>
            <a:r>
              <a:rPr lang="ru-RU" sz="4400" b="1" dirty="0">
                <a:solidFill>
                  <a:srgbClr val="C00000"/>
                </a:solidFill>
                <a:latin typeface="Georgia" pitchFamily="18" charset="0"/>
              </a:rPr>
              <a:t>…не просто игра!</a:t>
            </a:r>
          </a:p>
          <a:p>
            <a:pPr algn="ctr">
              <a:buFontTx/>
              <a:buNone/>
            </a:pPr>
            <a:r>
              <a:rPr lang="ru-RU" sz="4400" b="1" dirty="0">
                <a:solidFill>
                  <a:srgbClr val="C00000"/>
                </a:solidFill>
                <a:latin typeface="Georgia" pitchFamily="18" charset="0"/>
              </a:rPr>
              <a:t>   Это прекрасное средство для интенсивного развития речи детей, обогащения словаря, развития мышления, воображения, творческих способностей.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928694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педагогике и психологии активно обсуждается проблема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взаимосвязи личности и творчества.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Дошкольная педагогика ищет  сегодня пути развития детей в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Сугубо детских видах деятельности  в противовес обучению школьного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типа.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Именно игра и должна преимущественно использоваться педагогами. </a:t>
            </a:r>
          </a:p>
          <a:p>
            <a:pPr>
              <a:buNone/>
            </a:pP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Л.С.Выготский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определил игру как ведущую деятельность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дошкольном возрасте,  необходимо чтобы ведущая деятельность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составляла основное содержание жизни самих детей.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Таким образом, игра является своеобразным  центром, вокруг которого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сосредоточиваются главные интересы  и переживания детей.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Театрализованная деятельность является разновидностью</a:t>
            </a:r>
          </a:p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игры.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7200800" cy="42484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Занимаясь с детьми театром, мы ставим перед собой </a:t>
            </a:r>
            <a:r>
              <a:rPr lang="ru-RU" sz="2800" dirty="0" smtClean="0">
                <a:ln w="31750">
                  <a:noFill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сделать жизнь наших детей интересной и содержательной, наполнить её яркими впечатлениями, интересными делами, радостью творчества.</a:t>
            </a:r>
          </a:p>
          <a:p>
            <a:pPr algn="just">
              <a:defRPr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стремимся к тому, чтобы навыки, полученные в театрализованной деятельности, дети смогли использовать в повседневной жизни.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58272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lvl="0"/>
            <a:r>
              <a:rPr lang="ru-RU" altLang="ru-RU" sz="3100" b="1" dirty="0" smtClean="0">
                <a:solidFill>
                  <a:srgbClr val="7030A0"/>
                </a:solidFill>
              </a:rPr>
              <a:t/>
            </a:r>
            <a:br>
              <a:rPr lang="ru-RU" altLang="ru-RU" sz="3100" b="1" dirty="0" smtClean="0">
                <a:solidFill>
                  <a:srgbClr val="7030A0"/>
                </a:solidFill>
              </a:rPr>
            </a:br>
            <a:r>
              <a:rPr lang="ru-RU" altLang="ru-RU" sz="3100" b="1" dirty="0" smtClean="0">
                <a:solidFill>
                  <a:srgbClr val="7030A0"/>
                </a:solidFill>
              </a:rPr>
              <a:t/>
            </a:r>
            <a:br>
              <a:rPr lang="ru-RU" altLang="ru-RU" sz="3100" b="1" dirty="0" smtClean="0">
                <a:solidFill>
                  <a:srgbClr val="7030A0"/>
                </a:solidFill>
              </a:rPr>
            </a:br>
            <a:r>
              <a:rPr lang="ru-RU" altLang="ru-RU" sz="3100" b="1" dirty="0" smtClean="0">
                <a:solidFill>
                  <a:srgbClr val="7030A0"/>
                </a:solidFill>
              </a:rPr>
              <a:t/>
            </a:r>
            <a:br>
              <a:rPr lang="ru-RU" altLang="ru-RU" sz="3100" b="1" dirty="0" smtClean="0">
                <a:solidFill>
                  <a:srgbClr val="7030A0"/>
                </a:solidFill>
              </a:rPr>
            </a:br>
            <a:r>
              <a:rPr lang="ru-RU" altLang="ru-RU" sz="3100" b="1" dirty="0" smtClean="0">
                <a:solidFill>
                  <a:srgbClr val="7030A0"/>
                </a:solidFill>
              </a:rPr>
              <a:t>Театрализованная деятельность - </a:t>
            </a:r>
            <a:r>
              <a:rPr lang="ru-RU" altLang="ru-RU" sz="2700" b="1" dirty="0" smtClean="0">
                <a:solidFill>
                  <a:schemeClr val="tx1"/>
                </a:solidFill>
              </a:rPr>
              <a:t>о</a:t>
            </a:r>
            <a:r>
              <a:rPr lang="ru-RU" altLang="ru-RU" sz="2700" b="1" dirty="0" smtClean="0"/>
              <a:t>дин из самых эффективных способов воздействия на детей, в котором наиболее полно и ярко проявляется </a:t>
            </a:r>
            <a:r>
              <a:rPr lang="ru-RU" altLang="ru-RU" sz="2700" b="1" dirty="0" smtClean="0">
                <a:solidFill>
                  <a:srgbClr val="C00000"/>
                </a:solidFill>
              </a:rPr>
              <a:t>принцип обучения – учить играя</a:t>
            </a:r>
            <a:r>
              <a:rPr lang="ru-RU" altLang="ru-RU" b="1" dirty="0" smtClean="0">
                <a:solidFill>
                  <a:schemeClr val="bg1"/>
                </a:solidFill>
              </a:rPr>
              <a:t/>
            </a:r>
            <a:br>
              <a:rPr lang="ru-RU" altLang="ru-RU" b="1" dirty="0" smtClean="0">
                <a:solidFill>
                  <a:schemeClr val="bg1"/>
                </a:solidFill>
              </a:rPr>
            </a:br>
            <a:r>
              <a:rPr lang="ru-RU" altLang="ru-RU" b="1" dirty="0" smtClean="0">
                <a:solidFill>
                  <a:schemeClr val="bg1"/>
                </a:solidFill>
              </a:rPr>
              <a:t/>
            </a:r>
            <a:br>
              <a:rPr lang="ru-RU" altLang="ru-RU" b="1" dirty="0" smtClean="0">
                <a:solidFill>
                  <a:schemeClr val="bg1"/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424936" cy="9361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b="1" dirty="0">
                <a:latin typeface="Georgia" pitchFamily="18" charset="0"/>
              </a:rPr>
              <a:t>На что направлена театрализованная деятельность?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340768"/>
            <a:ext cx="7489527" cy="424837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а </a:t>
            </a: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развитие у ее участников ощущений, чувств, эмоций;</a:t>
            </a:r>
          </a:p>
          <a:p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а </a:t>
            </a: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развитие мышления, воображения, внимания, памяти;</a:t>
            </a:r>
          </a:p>
          <a:p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а </a:t>
            </a: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развитие фантазии;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на </a:t>
            </a: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формирование волевых качеств;</a:t>
            </a:r>
          </a:p>
          <a:p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н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а </a:t>
            </a: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развитие многих навыков и умений(речевых, 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коммуникативных</a:t>
            </a: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, организаторских, двигательных и т.д.)</a:t>
            </a:r>
          </a:p>
          <a:p>
            <a:endParaRPr lang="ru-RU" b="1" dirty="0">
              <a:solidFill>
                <a:srgbClr val="0000CC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428604"/>
            <a:ext cx="8462744" cy="1008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b="1" dirty="0">
                <a:latin typeface="Georgia" pitchFamily="18" charset="0"/>
              </a:rPr>
              <a:t>Влияние театрализованной </a:t>
            </a:r>
            <a:r>
              <a:rPr lang="ru-RU" sz="2800" b="1" dirty="0" smtClean="0">
                <a:latin typeface="Georgia" pitchFamily="18" charset="0"/>
              </a:rPr>
              <a:t>деятельности </a:t>
            </a:r>
            <a:r>
              <a:rPr lang="ru-RU" sz="2800" b="1" dirty="0">
                <a:latin typeface="Georgia" pitchFamily="18" charset="0"/>
              </a:rPr>
              <a:t>на развитие речи ребенка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628800"/>
            <a:ext cx="8280920" cy="496855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Театрализованная 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деятельность:</a:t>
            </a:r>
            <a:endParaRPr lang="ru-RU" sz="2800" b="1" dirty="0">
              <a:solidFill>
                <a:srgbClr val="C00000"/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Стимулирует активную речь за счет расширения словарного запаса;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Ребенок усваивает богатство родного языка, его выразительные средства(динамику, темп, интонацию и др.);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Совершенствует артикуляционный аппарат;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Формируется диалогическая, эмоционально насыщенная, выразительная речь.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04864"/>
            <a:ext cx="7344816" cy="352839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включаться в любую организованную образовательную деятельность;</a:t>
            </a:r>
          </a:p>
          <a:p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в совместную деятельность детей и взрослых в свободное время (в содержание праздников, развлечений и досугов);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осуществляться в самостоятельной деятельности детей.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6856" y="260648"/>
            <a:ext cx="8229600" cy="16561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ln w="10160">
                  <a:solidFill>
                    <a:schemeClr val="tx1"/>
                  </a:solidFill>
                  <a:prstDash val="solid"/>
                </a:ln>
                <a:latin typeface="Arial" panose="020B0604020202020204" pitchFamily="34" charset="0"/>
                <a:cs typeface="Arial" panose="020B0604020202020204" pitchFamily="34" charset="0"/>
              </a:rPr>
              <a:t>Организация работы по театрализованной деятельности в детском саду, в соответствии с ФГОС может быть включена во все режимные моменты:</a:t>
            </a:r>
            <a:endParaRPr lang="ru-RU" sz="2800" dirty="0">
              <a:ln w="10160">
                <a:solidFill>
                  <a:schemeClr val="tx1"/>
                </a:solidFill>
                <a:prstDash val="solid"/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230688"/>
            <a:ext cx="2628900" cy="262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859216" cy="86895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Новый подход к организации театрализованной деятельности</a:t>
            </a:r>
            <a:endParaRPr lang="ru-RU" sz="3600" dirty="0"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08912" cy="3600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-Театрализованная деятельность, в основу которой положен </a:t>
            </a:r>
            <a:r>
              <a:rPr lang="ru-RU" altLang="ru-RU" u="sng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принцип предоставления всем детям равных возможностей</a:t>
            </a:r>
            <a:r>
              <a:rPr lang="ru-RU" alt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- Предоставление ребёнку возможности для проявления инициативы и самостоятельности при выборе роли и характера для своего героя.</a:t>
            </a:r>
            <a:endParaRPr lang="ru-RU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Лента лицом вверх 7"/>
          <p:cNvSpPr/>
          <p:nvPr/>
        </p:nvSpPr>
        <p:spPr>
          <a:xfrm>
            <a:off x="500034" y="714356"/>
            <a:ext cx="3534410" cy="808355"/>
          </a:xfrm>
          <a:prstGeom prst="ribbon2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Режиссерские</a:t>
            </a: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игры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178462" y="1318576"/>
            <a:ext cx="161290" cy="3970655"/>
          </a:xfrm>
          <a:prstGeom prst="down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72203" y="5311422"/>
            <a:ext cx="1731645" cy="105495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СТЕНДОВЫЙ ТЕАТР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2328828" y="2132731"/>
            <a:ext cx="169545" cy="134620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8828" y="3102290"/>
            <a:ext cx="201613" cy="20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9180" y="4133998"/>
            <a:ext cx="201613" cy="20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4973" y="2114316"/>
            <a:ext cx="201613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6277" y="4149080"/>
            <a:ext cx="201613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Скругленный прямоугольник 17"/>
          <p:cNvSpPr/>
          <p:nvPr/>
        </p:nvSpPr>
        <p:spPr>
          <a:xfrm>
            <a:off x="2550793" y="1872063"/>
            <a:ext cx="1816735" cy="94602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Театр на     фланелеграфе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643174" y="2857496"/>
            <a:ext cx="1822450" cy="992106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ВЕРХОВЫЕ КУКЛЫ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551940" y="3970962"/>
            <a:ext cx="1907540" cy="922558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НАСТОЛЬНЫЙ ТЕАТР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95537" y="1823167"/>
            <a:ext cx="1557526" cy="978773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ТЕАТР НА РУКЕ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95537" y="2942427"/>
            <a:ext cx="1564886" cy="832108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ТЕАТР </a:t>
            </a: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МАСОК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 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95536" y="3977153"/>
            <a:ext cx="1557526" cy="892007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ТЕАТР ЖИВОЙ КУКЛЫ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6277" y="3129433"/>
            <a:ext cx="201613" cy="17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Лента лицом вверх 24"/>
          <p:cNvSpPr/>
          <p:nvPr/>
        </p:nvSpPr>
        <p:spPr>
          <a:xfrm>
            <a:off x="4786314" y="714356"/>
            <a:ext cx="3920490" cy="808355"/>
          </a:xfrm>
          <a:prstGeom prst="ribbon2">
            <a:avLst/>
          </a:prstGeom>
          <a:gradFill rotWithShape="1">
            <a:gsLst>
              <a:gs pos="0">
                <a:srgbClr val="C0504D">
                  <a:tint val="50000"/>
                  <a:satMod val="300000"/>
                </a:srgbClr>
              </a:gs>
              <a:gs pos="35000">
                <a:srgbClr val="C0504D">
                  <a:tint val="37000"/>
                  <a:satMod val="300000"/>
                </a:srgbClr>
              </a:gs>
              <a:gs pos="100000">
                <a:srgbClr val="C0504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ИГРЫ-ДРАМАТИЗАЦИИ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6" name="Стрелка вниз 25"/>
          <p:cNvSpPr/>
          <p:nvPr/>
        </p:nvSpPr>
        <p:spPr>
          <a:xfrm flipH="1">
            <a:off x="6664549" y="2693517"/>
            <a:ext cx="175260" cy="2663190"/>
          </a:xfrm>
          <a:prstGeom prst="downArrow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436096" y="1795545"/>
            <a:ext cx="2639798" cy="1147960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ИНСЦЕНИРОВАНИЕ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681324" y="2928756"/>
            <a:ext cx="1546860" cy="93229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потешки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4682594" y="4031671"/>
            <a:ext cx="1545590" cy="909497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песни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5891025" y="5372110"/>
            <a:ext cx="1590675" cy="1153234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Творчество детей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262683" y="2918881"/>
            <a:ext cx="1695762" cy="1014175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небольших сказок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164288" y="4092894"/>
            <a:ext cx="1854835" cy="920282"/>
          </a:xfrm>
          <a:prstGeom prst="round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небольших литературных текстов</a:t>
            </a:r>
            <a:endParaRPr kumimoji="0" lang="ru-RU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33" name="Стрелка влево 32"/>
          <p:cNvSpPr/>
          <p:nvPr/>
        </p:nvSpPr>
        <p:spPr>
          <a:xfrm>
            <a:off x="6249997" y="3215158"/>
            <a:ext cx="436365" cy="143510"/>
          </a:xfrm>
          <a:prstGeom prst="leftArrow">
            <a:avLst/>
          </a:prstGeom>
          <a:solidFill>
            <a:srgbClr val="C0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Стрелка влево 33"/>
          <p:cNvSpPr/>
          <p:nvPr/>
        </p:nvSpPr>
        <p:spPr>
          <a:xfrm>
            <a:off x="6249997" y="4454316"/>
            <a:ext cx="436365" cy="143510"/>
          </a:xfrm>
          <a:prstGeom prst="leftArrow">
            <a:avLst/>
          </a:prstGeom>
          <a:solidFill>
            <a:srgbClr val="C0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Стрелка вправо 34"/>
          <p:cNvSpPr/>
          <p:nvPr/>
        </p:nvSpPr>
        <p:spPr>
          <a:xfrm>
            <a:off x="6814301" y="3212909"/>
            <a:ext cx="422874" cy="155572"/>
          </a:xfrm>
          <a:prstGeom prst="rightArrow">
            <a:avLst/>
          </a:prstGeom>
          <a:solidFill>
            <a:srgbClr val="C0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Стрелка вправо 35"/>
          <p:cNvSpPr/>
          <p:nvPr/>
        </p:nvSpPr>
        <p:spPr>
          <a:xfrm>
            <a:off x="6787013" y="4458761"/>
            <a:ext cx="377275" cy="134620"/>
          </a:xfrm>
          <a:prstGeom prst="rightArrow">
            <a:avLst/>
          </a:prstGeom>
          <a:solidFill>
            <a:srgbClr val="C00000"/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Стрелка вниз 36"/>
          <p:cNvSpPr/>
          <p:nvPr/>
        </p:nvSpPr>
        <p:spPr>
          <a:xfrm>
            <a:off x="6648962" y="1261384"/>
            <a:ext cx="206434" cy="534161"/>
          </a:xfrm>
          <a:prstGeom prst="downArrow">
            <a:avLst/>
          </a:prstGeom>
          <a:solidFill>
            <a:srgbClr val="F79646">
              <a:lumMod val="75000"/>
            </a:srgbClr>
          </a:solidFill>
          <a:ln w="25400" cap="flat" cmpd="sng" algn="ctr">
            <a:solidFill>
              <a:srgbClr val="C0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28596" y="214290"/>
            <a:ext cx="81439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Классификация игровой театрализованной деятельности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3162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404664"/>
            <a:ext cx="7571184" cy="7969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>
                <a:latin typeface="Georgia" pitchFamily="18" charset="0"/>
              </a:rPr>
              <a:t>Речь ребенка и </a:t>
            </a:r>
            <a:r>
              <a:rPr lang="ru-RU" sz="3600" b="1" dirty="0" smtClean="0">
                <a:latin typeface="Georgia" pitchFamily="18" charset="0"/>
              </a:rPr>
              <a:t>виды </a:t>
            </a:r>
            <a:r>
              <a:rPr lang="ru-RU" sz="3600" b="1" dirty="0">
                <a:latin typeface="Georgia" pitchFamily="18" charset="0"/>
              </a:rPr>
              <a:t>театра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7544" y="1412999"/>
            <a:ext cx="4680520" cy="4968329"/>
          </a:xfrm>
        </p:spPr>
        <p:txBody>
          <a:bodyPr>
            <a:normAutofit fontScale="92500"/>
          </a:bodyPr>
          <a:lstStyle/>
          <a:p>
            <a:pPr>
              <a:buFontTx/>
              <a:buNone/>
            </a:pPr>
            <a:r>
              <a:rPr lang="ru-RU" sz="3000" b="1" dirty="0">
                <a:solidFill>
                  <a:srgbClr val="C00000"/>
                </a:solidFill>
                <a:latin typeface="Georgia" pitchFamily="18" charset="0"/>
              </a:rPr>
              <a:t>Пальчиковый    театр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0000"/>
                </a:solidFill>
                <a:latin typeface="Georgia" pitchFamily="18" charset="0"/>
              </a:rPr>
              <a:t>Способствует 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развитию речи, внимания, памяти;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0000"/>
                </a:solidFill>
                <a:latin typeface="Georgia" pitchFamily="18" charset="0"/>
              </a:rPr>
              <a:t>формирует 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пространственные представления;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0000"/>
                </a:solidFill>
                <a:latin typeface="Georgia" pitchFamily="18" charset="0"/>
              </a:rPr>
              <a:t>развивает 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ловкость, точность, выразительность, координацию движений;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rgbClr val="000000"/>
                </a:solidFill>
                <a:latin typeface="Georgia" pitchFamily="18" charset="0"/>
              </a:rPr>
              <a:t>повышает </a:t>
            </a:r>
            <a:r>
              <a:rPr lang="ru-RU" sz="2400" b="1" dirty="0">
                <a:solidFill>
                  <a:srgbClr val="000000"/>
                </a:solidFill>
                <a:latin typeface="Georgia" pitchFamily="18" charset="0"/>
              </a:rPr>
              <a:t>работоспособность, тонус коры головного мозга.</a:t>
            </a:r>
          </a:p>
        </p:txBody>
      </p:sp>
      <p:pic>
        <p:nvPicPr>
          <p:cNvPr id="25606" name="Picture 6" descr="1344778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2214554"/>
            <a:ext cx="3200400" cy="26642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78_wvn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178_wvn</Template>
  <TotalTime>744</TotalTime>
  <Words>709</Words>
  <Application>Microsoft Office PowerPoint</Application>
  <PresentationFormat>Экран (4:3)</PresentationFormat>
  <Paragraphs>92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178_wvn</vt:lpstr>
      <vt:lpstr>Организация театрализованной деятельности в ДОУ  в соответствии с ФГОС ДО Музыкальный руководитель МБДОУ № 12  Демкина И.А.</vt:lpstr>
      <vt:lpstr>Слайд 2</vt:lpstr>
      <vt:lpstr>   Театрализованная деятельность - один из самых эффективных способов воздействия на детей, в котором наиболее полно и ярко проявляется принцип обучения – учить играя  </vt:lpstr>
      <vt:lpstr>На что направлена театрализованная деятельность?</vt:lpstr>
      <vt:lpstr>Влияние театрализованной деятельности на развитие речи ребенка</vt:lpstr>
      <vt:lpstr>Организация работы по театрализованной деятельности в детском саду, в соответствии с ФГОС может быть включена во все режимные моменты:</vt:lpstr>
      <vt:lpstr>Новый подход к организации театрализованной деятельности</vt:lpstr>
      <vt:lpstr>Слайд 8</vt:lpstr>
      <vt:lpstr>Речь ребенка и виды театра</vt:lpstr>
      <vt:lpstr>Слайд 10</vt:lpstr>
      <vt:lpstr>Театр картинок , фланелеграф и магнитная доска</vt:lpstr>
      <vt:lpstr>Конусный, настольный театр</vt:lpstr>
      <vt:lpstr>Театр на перчатке</vt:lpstr>
      <vt:lpstr>Театр кукол Би-ба-бо</vt:lpstr>
      <vt:lpstr> Игра-драматизация Самый «разговорный» вид театрализованной  деятельности. </vt:lpstr>
      <vt:lpstr> Значение театрализованной деятельности</vt:lpstr>
      <vt:lpstr>Театрализованная деятельность-это…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Театрализованная деятельность в ДОУ и развитие речи ребенка</dc:title>
  <dc:creator>1</dc:creator>
  <cp:lastModifiedBy>Windows User</cp:lastModifiedBy>
  <cp:revision>61</cp:revision>
  <cp:lastPrinted>2016-11-16T16:23:04Z</cp:lastPrinted>
  <dcterms:created xsi:type="dcterms:W3CDTF">2012-09-13T07:56:08Z</dcterms:created>
  <dcterms:modified xsi:type="dcterms:W3CDTF">2017-10-30T10:13:04Z</dcterms:modified>
</cp:coreProperties>
</file>