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73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296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3613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6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2400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838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47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3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73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1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715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0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29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015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68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202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69BB-7A8E-4CF0-9184-750FCE8FAC2F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215815-24BC-4CB8-8335-0B2BA3BA9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87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3345" y="1278404"/>
            <a:ext cx="4414982" cy="46101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6513" y="1690628"/>
            <a:ext cx="480294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ТРУДНОЕ ПОВЕДЕНИЕ.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ОСОБЕННОСТИ ПООЩРЕНИЯ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И НАКАЗАНИЯ.</a:t>
            </a:r>
            <a:endParaRPr lang="ru-RU" sz="4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198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1192" y="127617"/>
            <a:ext cx="9949758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психологов родителям в выборе методов воспитания: </a:t>
            </a:r>
          </a:p>
          <a:p>
            <a:endParaRPr lang="ru-RU" dirty="0" smtClean="0"/>
          </a:p>
          <a:p>
            <a:r>
              <a:rPr lang="ru-RU" dirty="0" smtClean="0"/>
              <a:t>•</a:t>
            </a:r>
            <a:r>
              <a:rPr lang="ru-RU" sz="2400" dirty="0" smtClean="0"/>
              <a:t>при выборе метода наказания ребёнка контролируйте свои эмоции и действия: если вы считаете возможным в качестве дисциплинарной меры причинить боль ребёнку, то, возможно, и сами не заметите, как переступите черту и перейдёте к жестокости;</a:t>
            </a:r>
          </a:p>
          <a:p>
            <a:r>
              <a:rPr lang="ru-RU" sz="2400" dirty="0" smtClean="0"/>
              <a:t>•ни в коем случае не стоит наказывать ребёнка чтением (музыкальными занятиями, физическими упражнениями), трудовыми обязанностями – тем, что он должен делать добровольно, от чего может и должен получать радость;</a:t>
            </a:r>
          </a:p>
          <a:p>
            <a:r>
              <a:rPr lang="ru-RU" sz="2400" dirty="0" smtClean="0"/>
              <a:t>•будьте справедливы к детям; </a:t>
            </a:r>
          </a:p>
          <a:p>
            <a:r>
              <a:rPr lang="ru-RU" sz="2400" dirty="0" smtClean="0"/>
              <a:t>•не злоупотребляйте наказаниями, применяйте их, только если совершён проступок действительно серьёзный, по – настоящему вас огорчивший;</a:t>
            </a:r>
          </a:p>
          <a:p>
            <a:r>
              <a:rPr lang="ru-RU" sz="2400" dirty="0" smtClean="0"/>
              <a:t>•прежде чем применить наказание, останавливайтесь и спрашивайте себя о целях, прогнозируйте возможный результат (насколько это наказание будет эффективным).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3065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0640" y="2351700"/>
            <a:ext cx="8738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СПАСИБО ЗА ВНИМАНИЕ! 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94" y="3672265"/>
            <a:ext cx="2181225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7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273" y="224135"/>
            <a:ext cx="9867004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Трудное поведение ребенка –</a:t>
            </a:r>
          </a:p>
          <a:p>
            <a:pPr algn="ctr"/>
            <a:endParaRPr lang="ru-RU" sz="2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э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то поведение, с которым нам, взрослым трудно справиться.</a:t>
            </a:r>
          </a:p>
          <a:p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 ним сложно смириться и исправить, это то что отравляет </a:t>
            </a:r>
          </a:p>
          <a:p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нам жизнь, оно «доводит до белого каления» и заставляет сомневаться в том, что мы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хорошие педагоги (воспитатели)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 нем мы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часто думаем 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 бесконечно обсуждаем с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коллегами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Даже если нам кажется, что ребенок делает что-то нам назло и его единственная цель – довести нас до «белого каления», это не совсем так.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Задача по изменению трудного поведения – это работа по расширению «арсенала». Обучению ребенка более сложным, но и более эффективным способам добиваться своего. Стоит отметить, что трудное поведение – всегда трудное для кого-то. Одно и тоже поведение может быть очень трудным для одних взрослых и совершенно не расстраивать других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14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8619" y="183922"/>
            <a:ext cx="95873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Поведение как послание: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ребенок хочет проверить серьезность намерений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взрослого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 убедиться, что «даже такого мы его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принимаем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»</a:t>
            </a:r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он хочет всегда быть главным, всегда настаивать на своем и тем самым обеспечить собственную безопасность – ведь если он «главный», мы не сможем причинить ему никакого вреда.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он хочет определить границы дозволенного в этой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среде (группе)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потому что границы – важнейшая характеристика любой группы, знать их – значит «быть своим»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«отрабатывает» таким образом свою обиду и злость на кого-то другого, и это его способ, чтобы не погрузиться в обиду, отчаяния, депрессию.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По-детски чего-то очень сильно хочет, но не привык к тому, чтобы его желания были для кого-то важны и ему в голову не приходит с ними поделиться.</a:t>
            </a:r>
          </a:p>
          <a:p>
            <a:pPr algn="ctr"/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228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914" y="319232"/>
            <a:ext cx="6024994" cy="40767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0217" y="474345"/>
            <a:ext cx="901469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Виды трудного поведения:</a:t>
            </a:r>
          </a:p>
          <a:p>
            <a:pPr algn="ctr"/>
            <a:endParaRPr lang="ru-RU" sz="2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Воровство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Ложь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Курение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Агрессия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Гипперактивность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Зажатость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Алкоголь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Неприемлемое сексуальное поведение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Упрямство и другие виды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914" y="4647807"/>
            <a:ext cx="45720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856" y="242608"/>
            <a:ext cx="9261750" cy="71096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шагов по преодолению трудного поведения ребенка</a:t>
            </a:r>
          </a:p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Л. </a:t>
            </a:r>
            <a:r>
              <a:rPr lang="ru-RU" sz="2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Петрановская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</a:p>
          <a:p>
            <a:pPr algn="ctr"/>
            <a:endParaRPr lang="ru-RU" sz="2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457200" indent="-457200">
              <a:buAutoNum type="arabicPeriod"/>
            </a:pP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Определение цели.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Записывайте в течение нескольких дней в блокнот, что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ребенок делает «не так». Потом задайте себе вопрос : что из этого по-настоящему отравляет мне жизнь? Это и есть цель.</a:t>
            </a:r>
          </a:p>
          <a:p>
            <a:pPr marL="457200" indent="-457200">
              <a:buAutoNum type="arabicPeriod"/>
            </a:pP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 может, не надо?.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Очень часто неудобное поведение ребенка является просто особенностью возраста или момента (капризы 3-х леток, перепады настроения подростков, истерики у детей, переживающих стресс, снижение успеваемости у детей, страдающих от горя или страха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</a:p>
          <a:p>
            <a:pPr marL="457200" indent="-457200">
              <a:buAutoNum type="arabicPeriod"/>
            </a:pPr>
            <a:r>
              <a:rPr lang="ru-RU" sz="2400" i="1" dirty="0"/>
              <a:t>Проявляйте к ребенку больше любви. Нет малыша, который, чувствуя себя любимым, был бы агрессивным. Обычно явно выраженная агрессия отличает как раз тех детей, которым родители уделяют мало внимания или к которым родители слишком строги</a:t>
            </a:r>
            <a:endParaRPr lang="ru-RU" sz="2400" b="1" i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971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604" y="196975"/>
            <a:ext cx="9207374" cy="63709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именно происходит?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Изменение «трудного» поведения – это задача, которую предстоит решить. Ответить себе на вопросы: было ли «трудное» поведение таким всегда или появилось в какой-то момент? Что этому предшествовало? Что могло вызвать у ребенка стресс, или протест, или ревность? В чем у ребенка особая потребность? Что вы уже пробовали и каким был результат? Какие действия улучшают поведение, а какие наоборот? Быстро ли миритесь? Как выглядит и как чувствует себя ребенок во время и после «инцидента»? А как вы?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5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Ищем «пружину»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Если это происходит, то первый вопрос: зачем он это делает? Чего хочет? Например, если ребенок ворует, то возможно, у него не сформировано представление о собственности. В этом случае потребность ребенка – разобраться в вопросах собственности, научиться распоряжаться деньгами.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81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658" y="117693"/>
            <a:ext cx="9243587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6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Объясняем, что не так.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Объясните ребенку, почему вас не устраивает то, что есть, так, чтобы ему это было понятно. Если мы говорим: «ты не прав» или «ты плохой», ребенок начинает защищаться и спорить. Важно научиться не обвинять, а показывать негативные последствия. Учитывать возраст и уровень развития.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7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Даем наступить последствиям.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 наступление естественных последствий – одна из причин, по которым оказываются не приспособленными к жизни выпускники детских домов. Например, украл и потратил чужие деньги – придется отработать.</a:t>
            </a:r>
          </a:p>
          <a:p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8</a:t>
            </a:r>
            <a:r>
              <a:rPr lang="ru-RU" sz="2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Помогаем добиваться своего по-другому.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Ребенок не может отказаться от «плохих» технологий достижения желаемого, пока не получит взамен другие, более эффективные. Надо ясно показать ребенку, какого поведения от него ждут взамен; часто лучше показать, а не объяснить. Например, взять за руку и отвести в ванну чистить зубы.</a:t>
            </a:r>
            <a:endParaRPr lang="ru-RU" sz="2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359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032" y="595326"/>
            <a:ext cx="923453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9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</a:t>
            </a: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Поддерживаем,хвалим</a:t>
            </a: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, закрепляем достижения. 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Ребенок может измениться в лучшую сторону только в атмосфере поддержки, симпатии, принятия, заботы. Любое недовольство, отвержение, неуважение, критика, контроль подчеркивают </a:t>
            </a:r>
            <a:r>
              <a:rPr lang="ru-RU" sz="2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неуспешность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ребенка и усиливают его тревогу.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. </a:t>
            </a:r>
            <a:r>
              <a:rPr lang="ru-RU" sz="24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Бережем себя, любимых.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Обязательно выделяйте время для себя. </a:t>
            </a:r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Проанализируйте свои собственные чувства, переключитесь на позитивные мысли и воспоминания.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3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978" y="0"/>
            <a:ext cx="10076507" cy="78483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         Основные методы воспитания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МЕТОД УБЕЖДЕНИЯ. Педагогическое взаимодействие родителей с целью формирования у ребенка внутреннего согласия с предъявляемыми к нему требованиями. (объяснение, внушение и совет)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МЕТОД ПООЩРЕНИЯ. Использование педагогически целесообразных средств с целью побуждения ребенка к формированию у себя желаемых свойств и качеств личности или привычки поведения (похвала, подарки, перспектива)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МЕТОД СОВМЕСТНОЙ ПРАКТИЧЕСКОЙ ДЕЯТЕЛЬНОСТИ. Совместное участие родителей и детей в одних и тех же мероприятиях (посещение музеев, театров, выезды на природу)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МЕТОД ЛИЧНОГО ПРИМЕРА. Демонстрация родителем желаемого поведения.</a:t>
            </a:r>
          </a:p>
          <a:p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МЕТОД НАКАЗАНИЯ. Система специальных, не унижающих, </a:t>
            </a:r>
            <a:r>
              <a:rPr lang="ru-RU" sz="2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скорбляющих действий. Лишение определенного перечня значимых удовольствий для ребенка (просмотр телевизора, использование компьютера)</a:t>
            </a:r>
          </a:p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78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170</TotalTime>
  <Words>1079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ESI</dc:creator>
  <cp:lastModifiedBy>ESI</cp:lastModifiedBy>
  <cp:revision>23</cp:revision>
  <dcterms:created xsi:type="dcterms:W3CDTF">2017-02-20T13:08:50Z</dcterms:created>
  <dcterms:modified xsi:type="dcterms:W3CDTF">2017-05-22T15:19:59Z</dcterms:modified>
</cp:coreProperties>
</file>