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9" r:id="rId7"/>
    <p:sldId id="257" r:id="rId8"/>
    <p:sldId id="264" r:id="rId9"/>
    <p:sldId id="266" r:id="rId10"/>
    <p:sldId id="265" r:id="rId11"/>
    <p:sldId id="268" r:id="rId12"/>
    <p:sldId id="267" r:id="rId13"/>
    <p:sldId id="259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  <a:solidFill>
            <a:srgbClr val="92D050"/>
          </a:solidFill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000068" y="1916832"/>
            <a:ext cx="8143932" cy="3097244"/>
            <a:chOff x="1115616" y="2146449"/>
            <a:chExt cx="7165477" cy="33366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03648" y="836712"/>
            <a:ext cx="69127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Мастер-класс</a:t>
            </a: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«РАБОТА НАД ФРАЗЕОЛОГИЗМАМИ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В НАЧАЛЬНОЙ ШКОЛЕ»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5301208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Учитель начальных классов МОУ  «СОШ  р.п. Озинки»</a:t>
            </a:r>
          </a:p>
          <a:p>
            <a:pPr algn="r"/>
            <a:r>
              <a:rPr lang="ru-RU" b="1" dirty="0" smtClean="0"/>
              <a:t>Ионина В.А.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76672"/>
            <a:ext cx="7643192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b="1" dirty="0" smtClean="0"/>
              <a:t>    Задание:</a:t>
            </a:r>
            <a:r>
              <a:rPr lang="ru-RU" dirty="0" smtClean="0"/>
              <a:t>  Постарайтесь запомнить, какие     фразеологизмы встречаются в ней.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-   Какие фразеологизмы вы услышали в   сказке? 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  - Объясним их значение.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         Дружба сказок с фразеологизмами.</a:t>
            </a:r>
          </a:p>
          <a:p>
            <a:pPr algn="ctr"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         </a:t>
            </a:r>
          </a:p>
          <a:p>
            <a:pPr algn="ctr">
              <a:buNone/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b="1" dirty="0" smtClean="0"/>
              <a:t>       Написать сказку на новый лад, используя     фразеологизмы.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1026" name="Picture 2" descr="C:\Users\User\Desktop\img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24744"/>
            <a:ext cx="7560840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tic2.ozone.ru/multimedia/audio_cd_covers/1011678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1873250"/>
            <a:ext cx="3413125" cy="436161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908720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Book Antiqua" pitchFamily="18" charset="0"/>
                <a:cs typeface="Calibri" pitchFamily="34" charset="0"/>
              </a:rPr>
              <a:t>Приём «Банка знаний»</a:t>
            </a:r>
            <a:endParaRPr lang="ru-RU" sz="40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714348" y="2214554"/>
            <a:ext cx="8215370" cy="3538803"/>
            <a:chOff x="607288" y="-815361"/>
            <a:chExt cx="7925152" cy="565951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07288" y="-815361"/>
              <a:ext cx="7925152" cy="47745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Вы можете использовать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данное оформление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для создания своих презентаций,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но в своей презентации вы должны указать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источник шаблона: </a:t>
              </a:r>
            </a:p>
            <a:p>
              <a:pPr algn="ctr">
                <a:defRPr/>
              </a:pPr>
              <a:endParaRPr lang="ru-RU" sz="800" dirty="0">
                <a:solidFill>
                  <a:prstClr val="black"/>
                </a:solidFill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Фокина Лидия Петровна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«СОШ ст. Евсино»</a:t>
              </a:r>
            </a:p>
            <a:p>
              <a:pPr algn="ctr">
                <a:defRPr/>
              </a:pPr>
              <a:r>
                <a:rPr lang="ru-RU" dirty="0" err="1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Искитимского</a:t>
              </a:r>
              <a:r>
                <a:rPr lang="ru-RU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Новосибирской области</a:t>
              </a:r>
              <a:endParaRPr lang="ru-RU" dirty="0">
                <a:solidFill>
                  <a:schemeClr val="accent4"/>
                </a:solidFill>
              </a:endParaRPr>
            </a:p>
          </p:txBody>
        </p:sp>
        <p:sp>
          <p:nvSpPr>
            <p:cNvPr id="4" name="Прямоугольник 3"/>
            <p:cNvSpPr>
              <a:spLocks noChangeArrowheads="1"/>
            </p:cNvSpPr>
            <p:nvPr/>
          </p:nvSpPr>
          <p:spPr bwMode="auto">
            <a:xfrm>
              <a:off x="2699547" y="4196516"/>
              <a:ext cx="3628503" cy="647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>
                  <a:solidFill>
                    <a:prstClr val="black"/>
                  </a:solidFill>
                  <a:latin typeface="Monotype Corsiva" pitchFamily="66" charset="0"/>
                </a:rPr>
                <a:t>Сайт </a:t>
              </a:r>
              <a:r>
                <a:rPr lang="en-US" sz="2000" b="1" dirty="0">
                  <a:solidFill>
                    <a:prstClr val="black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b="1" dirty="0">
                  <a:solidFill>
                    <a:prstClr val="black"/>
                  </a:solidFill>
                  <a:latin typeface="Monotype Corsiva" pitchFamily="66" charset="0"/>
                </a:rPr>
                <a:t>    </a:t>
              </a:r>
              <a:r>
                <a:rPr lang="ru-RU" sz="2000" b="1" i="1" dirty="0">
                  <a:solidFill>
                    <a:prstClr val="black"/>
                  </a:solidFill>
                  <a:latin typeface="Monotype Corsiva" pitchFamily="66" charset="0"/>
                </a:rPr>
                <a:t>  </a:t>
              </a:r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000100" y="500042"/>
            <a:ext cx="78373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Элементы спирали нарисованы автором при помощи фигур </a:t>
            </a:r>
          </a:p>
          <a:p>
            <a:pPr algn="ctr"/>
            <a:r>
              <a:rPr lang="en-US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Microsoft </a:t>
            </a:r>
            <a:r>
              <a:rPr lang="en-US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Office PowerPoint</a:t>
            </a:r>
            <a:r>
              <a:rPr lang="ru-RU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2007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496205"/>
            <a:ext cx="54006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Ни свет ни заря</a:t>
            </a:r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1499012"/>
            <a:ext cx="338437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Сломя голову</a:t>
            </a:r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2501819"/>
            <a:ext cx="662473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Держать ушки на макушке</a:t>
            </a:r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3504626"/>
            <a:ext cx="669674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Работать засучив рукава</a:t>
            </a:r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4507433"/>
            <a:ext cx="568863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Бить баклуши</a:t>
            </a:r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5510241"/>
            <a:ext cx="468052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Навострить уши</a:t>
            </a:r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476672"/>
            <a:ext cx="5688631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вал 15"/>
          <p:cNvSpPr/>
          <p:nvPr/>
        </p:nvSpPr>
        <p:spPr>
          <a:xfrm>
            <a:off x="1844179" y="1162050"/>
            <a:ext cx="5455642" cy="54556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309416" y="1627287"/>
            <a:ext cx="4525168" cy="452516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865835" y="2183706"/>
            <a:ext cx="3412331" cy="341233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150" y="404664"/>
            <a:ext cx="8705850" cy="1438424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dirty="0" smtClean="0">
                <a:latin typeface="Calibri" pitchFamily="34" charset="0"/>
                <a:cs typeface="Calibri" pitchFamily="34" charset="0"/>
              </a:rPr>
              <a:t>Зачем нужны фразеологизмы? Есть ли необходимость в изучении фразеологизмов</a:t>
            </a:r>
            <a:br>
              <a:rPr lang="ru-RU" sz="3600" dirty="0" smtClean="0">
                <a:latin typeface="Calibri" pitchFamily="34" charset="0"/>
                <a:cs typeface="Calibri" pitchFamily="34" charset="0"/>
              </a:rPr>
            </a:br>
            <a:r>
              <a:rPr lang="ru-RU" sz="3600" dirty="0" smtClean="0">
                <a:latin typeface="Calibri" pitchFamily="34" charset="0"/>
                <a:cs typeface="Calibri" pitchFamily="34" charset="0"/>
              </a:rPr>
              <a:t>в школе?</a:t>
            </a:r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38525" y="2756396"/>
            <a:ext cx="2266950" cy="226695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438525" y="3151207"/>
            <a:ext cx="2266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libri" pitchFamily="34" charset="0"/>
                <a:cs typeface="Calibri" pitchFamily="34" charset="0"/>
              </a:rPr>
              <a:t>Долгое время изучению фразеологизмов не уделялось должного внимания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27388" y="2551043"/>
            <a:ext cx="26892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Школьники не владеют фразеологическим материалом, не умеют употреблять его в устной и письменной речи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93988" y="2366377"/>
            <a:ext cx="37560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alibri" pitchFamily="34" charset="0"/>
                <a:cs typeface="Calibri" pitchFamily="34" charset="0"/>
              </a:rPr>
              <a:t>Наблюдается снижение культуры речи, </a:t>
            </a:r>
            <a:r>
              <a:rPr lang="ru-RU" sz="3200" dirty="0" err="1" smtClean="0">
                <a:latin typeface="Calibri" pitchFamily="34" charset="0"/>
                <a:cs typeface="Calibri" pitchFamily="34" charset="0"/>
              </a:rPr>
              <a:t>засилие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 вульгаризмов, жаргона во многих сферах общения</a:t>
            </a:r>
            <a:endParaRPr lang="ru-RU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76798" y="1800721"/>
            <a:ext cx="499040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Calibri" pitchFamily="34" charset="0"/>
                <a:cs typeface="Calibri" pitchFamily="34" charset="0"/>
              </a:rPr>
              <a:t>Важнейшей педагогической задачей является возрождение живого русского языка, обогащение его фразеологизмами, повышение культуры речи</a:t>
            </a:r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14" grpId="1" animBg="1"/>
      <p:bldP spid="12" grpId="0" animBg="1"/>
      <p:bldP spid="12" grpId="1" animBg="1"/>
      <p:bldP spid="10" grpId="0" animBg="1"/>
      <p:bldP spid="10" grpId="1" animBg="1"/>
      <p:bldP spid="11" grpId="0"/>
      <p:bldP spid="11" grpId="1"/>
      <p:bldP spid="13" grpId="0"/>
      <p:bldP spid="13" grpId="1"/>
      <p:bldP spid="15" grpId="0"/>
      <p:bldP spid="15" grpId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вал 15"/>
          <p:cNvSpPr/>
          <p:nvPr/>
        </p:nvSpPr>
        <p:spPr>
          <a:xfrm>
            <a:off x="1844179" y="1162050"/>
            <a:ext cx="5455642" cy="545564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309416" y="1627287"/>
            <a:ext cx="4525168" cy="452516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865835" y="2183706"/>
            <a:ext cx="3412331" cy="341233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350" y="228600"/>
            <a:ext cx="8705850" cy="7556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Calibri" pitchFamily="34" charset="0"/>
                <a:cs typeface="Calibri" pitchFamily="34" charset="0"/>
              </a:rPr>
              <a:t>Приём «Круги по воде»</a:t>
            </a:r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438525" y="2756396"/>
            <a:ext cx="2266950" cy="226695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Фразеологизмы</a:t>
            </a:r>
            <a:r>
              <a:rPr lang="ru-RU" b="1" dirty="0" smtClean="0"/>
              <a:t> – это устойчивые сочетания слов, близкие по лексическому значению одному слову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8640" indent="-411480">
              <a:buClr>
                <a:schemeClr val="tx1">
                  <a:shade val="95000"/>
                </a:schemeClr>
              </a:buClr>
              <a:defRPr/>
            </a:pPr>
            <a:endParaRPr lang="ru-RU" dirty="0" smtClean="0"/>
          </a:p>
          <a:p>
            <a:pPr marL="548640" indent="-411480">
              <a:buClr>
                <a:schemeClr val="tx1">
                  <a:shade val="95000"/>
                </a:schemeClr>
              </a:buClr>
              <a:defRPr/>
            </a:pPr>
            <a:endParaRPr lang="ru-RU" dirty="0" smtClean="0"/>
          </a:p>
          <a:p>
            <a:pPr marL="548640" indent="-411480">
              <a:buClr>
                <a:schemeClr val="tx1">
                  <a:shade val="95000"/>
                </a:schemeClr>
              </a:buClr>
              <a:defRPr/>
            </a:pPr>
            <a:endParaRPr lang="ru-RU" dirty="0" smtClean="0"/>
          </a:p>
          <a:p>
            <a:pPr marL="548640" indent="-411480">
              <a:buClr>
                <a:schemeClr val="tx1">
                  <a:shade val="95000"/>
                </a:schemeClr>
              </a:buClr>
              <a:defRPr/>
            </a:pPr>
            <a:endParaRPr lang="ru-RU" dirty="0" smtClean="0"/>
          </a:p>
          <a:p>
            <a:pPr marL="548640" indent="-411480" algn="r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/>
              <a:t>Фразеологизмы – это </a:t>
            </a:r>
            <a:r>
              <a:rPr lang="ru-RU" b="1" dirty="0" smtClean="0">
                <a:solidFill>
                  <a:srgbClr val="C00000"/>
                </a:solidFill>
              </a:rPr>
              <a:t>средства</a:t>
            </a:r>
          </a:p>
          <a:p>
            <a:pPr marL="548640" indent="-411480" algn="r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выразительности языка</a:t>
            </a:r>
            <a:r>
              <a:rPr lang="ru-RU" dirty="0" smtClean="0"/>
              <a:t>, они</a:t>
            </a:r>
          </a:p>
          <a:p>
            <a:pPr marL="548640" indent="-411480" algn="r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/>
              <a:t>делают нашу речь эмоциональной</a:t>
            </a:r>
          </a:p>
          <a:p>
            <a:pPr marL="548640" indent="-411480" algn="r"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/>
              <a:t>выразительной и яркой.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ласте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2088" y="548680"/>
            <a:ext cx="7214368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900" y="80707"/>
            <a:ext cx="826299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Кластер «Откуда берутся фразеологизмы?»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2809" y="806450"/>
            <a:ext cx="2665449" cy="46166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Исконно русские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2810" y="1281119"/>
            <a:ext cx="266544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Сматывать удочки</a:t>
            </a:r>
          </a:p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Намылить шею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948" y="2193604"/>
            <a:ext cx="3797352" cy="83099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Из литературных произведений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946" y="3033403"/>
            <a:ext cx="379735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Ворона в павлиньих перьях</a:t>
            </a:r>
          </a:p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Голый король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6418" y="3905243"/>
            <a:ext cx="3176632" cy="46166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Из разных профессий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6419" y="4379912"/>
            <a:ext cx="317663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Сгущать краски</a:t>
            </a:r>
          </a:p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Ход конём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868" y="849581"/>
            <a:ext cx="3176632" cy="46166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Из мифов и легенд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868" y="1324250"/>
            <a:ext cx="317663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Нить Ариадны</a:t>
            </a:r>
          </a:p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Дамоклов меч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91078" y="2193604"/>
            <a:ext cx="3687813" cy="46166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Из старославянского языка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91079" y="2668273"/>
            <a:ext cx="368781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Как зеницу ока</a:t>
            </a:r>
          </a:p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Не от мира сего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79897" y="3900913"/>
            <a:ext cx="3687813" cy="46166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Исторические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79898" y="4375582"/>
            <a:ext cx="368781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Как Мамай прошёл</a:t>
            </a:r>
          </a:p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Перейти Рубикон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63786" y="5299965"/>
            <a:ext cx="3687813" cy="46166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Публицистические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63787" y="5774634"/>
            <a:ext cx="368781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Газетная утка</a:t>
            </a:r>
          </a:p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Жёлтая пресса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00100" y="654012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Calibri" pitchFamily="34" charset="0"/>
                <a:cs typeface="Calibri" pitchFamily="34" charset="0"/>
              </a:rPr>
              <a:t>Приём «</a:t>
            </a:r>
            <a:r>
              <a:rPr lang="ru-RU" sz="3600" dirty="0" err="1" smtClean="0">
                <a:latin typeface="Calibri" pitchFamily="34" charset="0"/>
                <a:cs typeface="Calibri" pitchFamily="34" charset="0"/>
              </a:rPr>
              <a:t>Заменяйка</a:t>
            </a:r>
            <a:r>
              <a:rPr lang="ru-RU" sz="3600" dirty="0" smtClean="0">
                <a:latin typeface="Calibri" pitchFamily="34" charset="0"/>
                <a:cs typeface="Calibri" pitchFamily="34" charset="0"/>
              </a:rPr>
              <a:t>»:</a:t>
            </a:r>
            <a:endParaRPr lang="ru-RU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3005" y="1951951"/>
            <a:ext cx="499111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Змей Горыныч унёс царевну </a:t>
            </a:r>
            <a:r>
              <a:rPr lang="ru-RU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далеко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75656" y="1951951"/>
            <a:ext cx="741682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Змей Горыныч унёс царевну </a:t>
            </a:r>
            <a:r>
              <a:rPr lang="ru-RU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за тридевять земель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3005" y="2712847"/>
            <a:ext cx="342105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Оля покраснела </a:t>
            </a:r>
            <a:r>
              <a:rPr lang="ru-RU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сильно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87624" y="2712847"/>
            <a:ext cx="55446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Оля покраснела </a:t>
            </a:r>
            <a:r>
              <a:rPr lang="ru-RU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до корней волос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005" y="5056485"/>
            <a:ext cx="813123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Вика не выучила урок и </a:t>
            </a:r>
            <a:r>
              <a:rPr lang="ru-RU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сидела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за партой </a:t>
            </a:r>
            <a:r>
              <a:rPr lang="ru-RU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очень беспокойно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5056485"/>
            <a:ext cx="849694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Вика не выучила урок и </a:t>
            </a:r>
            <a:r>
              <a:rPr lang="ru-RU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сидела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за </a:t>
            </a:r>
            <a:r>
              <a:rPr lang="ru-RU" sz="24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партой как на иголках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Рисунок 12" descr="Изображение 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2573601"/>
            <a:ext cx="2016224" cy="2406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8080"/>
      </a:accent1>
      <a:accent2>
        <a:srgbClr val="990000"/>
      </a:accent2>
      <a:accent3>
        <a:srgbClr val="FFFF00"/>
      </a:accent3>
      <a:accent4>
        <a:srgbClr val="006600"/>
      </a:accent4>
      <a:accent5>
        <a:srgbClr val="0000FF"/>
      </a:accent5>
      <a:accent6>
        <a:srgbClr val="FF0000"/>
      </a:accent6>
      <a:hlink>
        <a:srgbClr val="006600"/>
      </a:hlink>
      <a:folHlink>
        <a:srgbClr val="004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319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Зачем нужны фразеологизмы? Есть ли необходимость в изучении фразеологизмов в школе?</vt:lpstr>
      <vt:lpstr>Приём «Круги по воде»</vt:lpstr>
      <vt:lpstr>Фразеологизмы – это устойчивые сочетания слов, близкие по лексическому значению одному слову </vt:lpstr>
      <vt:lpstr>Слайд 7</vt:lpstr>
      <vt:lpstr>Слайд 8</vt:lpstr>
      <vt:lpstr>Слайд 9</vt:lpstr>
      <vt:lpstr>   .</vt:lpstr>
      <vt:lpstr>Задание </vt:lpstr>
      <vt:lpstr>РЕФЛЕКСИЯ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2014-11-22T17:16:34Z</dcterms:created>
  <dcterms:modified xsi:type="dcterms:W3CDTF">2017-03-09T18:07:11Z</dcterms:modified>
</cp:coreProperties>
</file>