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6" r:id="rId4"/>
    <p:sldId id="258" r:id="rId5"/>
    <p:sldId id="257" r:id="rId6"/>
    <p:sldId id="261" r:id="rId7"/>
    <p:sldId id="262" r:id="rId8"/>
    <p:sldId id="265" r:id="rId9"/>
    <p:sldId id="263" r:id="rId10"/>
    <p:sldId id="264" r:id="rId11"/>
    <p:sldId id="269" r:id="rId12"/>
    <p:sldId id="266" r:id="rId13"/>
    <p:sldId id="268" r:id="rId14"/>
    <p:sldId id="267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история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1">
                  <c:v>2014-2015уч.год</c:v>
                </c:pt>
                <c:pt idx="2">
                  <c:v>2015-2016 уч.год</c:v>
                </c:pt>
                <c:pt idx="3">
                  <c:v>2016-2017 уч.год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33</c:v>
                </c:pt>
                <c:pt idx="2">
                  <c:v>46.3</c:v>
                </c:pt>
                <c:pt idx="3">
                  <c:v>52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общество</c:v>
                </c:pt>
              </c:strCache>
            </c:strRef>
          </c:tx>
          <c:cat>
            <c:strRef>
              <c:f>Лист1!$A$2:$A$5</c:f>
              <c:strCache>
                <c:ptCount val="4"/>
                <c:pt idx="1">
                  <c:v>2014-2015уч.год</c:v>
                </c:pt>
                <c:pt idx="2">
                  <c:v>2015-2016 уч.год</c:v>
                </c:pt>
                <c:pt idx="3">
                  <c:v>2016-2017 уч.год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50.9</c:v>
                </c:pt>
                <c:pt idx="2">
                  <c:v>60.5</c:v>
                </c:pt>
                <c:pt idx="3">
                  <c:v>63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1">
                  <c:v>2014-2015уч.год</c:v>
                </c:pt>
                <c:pt idx="2">
                  <c:v>2015-2016 уч.год</c:v>
                </c:pt>
                <c:pt idx="3">
                  <c:v>2016-2017 уч.год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axId val="193067264"/>
        <c:axId val="105979904"/>
      </c:barChart>
      <c:catAx>
        <c:axId val="193067264"/>
        <c:scaling>
          <c:orientation val="minMax"/>
        </c:scaling>
        <c:axPos val="b"/>
        <c:tickLblPos val="nextTo"/>
        <c:crossAx val="105979904"/>
        <c:crosses val="autoZero"/>
        <c:auto val="1"/>
        <c:lblAlgn val="ctr"/>
        <c:lblOffset val="100"/>
      </c:catAx>
      <c:valAx>
        <c:axId val="105979904"/>
        <c:scaling>
          <c:orientation val="minMax"/>
        </c:scaling>
        <c:axPos val="l"/>
        <c:majorGridlines/>
        <c:numFmt formatCode="General" sourceLinked="1"/>
        <c:tickLblPos val="nextTo"/>
        <c:crossAx val="193067264"/>
        <c:crosses val="autoZero"/>
        <c:crossBetween val="between"/>
      </c:valAx>
    </c:plotArea>
    <c:legend>
      <c:legendPos val="r"/>
      <c:legendEntry>
        <c:idx val="2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EF0-F7B8-4470-86AD-45D327B9BA88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BF81-B6EF-4A2D-91BA-BD57C334C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EF0-F7B8-4470-86AD-45D327B9BA88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BF81-B6EF-4A2D-91BA-BD57C334C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EF0-F7B8-4470-86AD-45D327B9BA88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BF81-B6EF-4A2D-91BA-BD57C334C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EF0-F7B8-4470-86AD-45D327B9BA88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BF81-B6EF-4A2D-91BA-BD57C334C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EF0-F7B8-4470-86AD-45D327B9BA88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BF81-B6EF-4A2D-91BA-BD57C334C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EF0-F7B8-4470-86AD-45D327B9BA88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BF81-B6EF-4A2D-91BA-BD57C334C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EF0-F7B8-4470-86AD-45D327B9BA88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BF81-B6EF-4A2D-91BA-BD57C334C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EF0-F7B8-4470-86AD-45D327B9BA88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BF81-B6EF-4A2D-91BA-BD57C334C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EF0-F7B8-4470-86AD-45D327B9BA88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BF81-B6EF-4A2D-91BA-BD57C334C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EF0-F7B8-4470-86AD-45D327B9BA88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BF81-B6EF-4A2D-91BA-BD57C334C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C5EF0-F7B8-4470-86AD-45D327B9BA88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4BF81-B6EF-4A2D-91BA-BD57C334C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C5EF0-F7B8-4470-86AD-45D327B9BA88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4BF81-B6EF-4A2D-91BA-BD57C334C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&#1088;&#1086;&#1077;&#1074;&#1086;&#1081;%20&#1087;.doc" TargetMode="External"/><Relationship Id="rId3" Type="http://schemas.openxmlformats.org/officeDocument/2006/relationships/hyperlink" Target="../&#1084;&#1086;&#1085;&#1072;&#1089;&#1090;&#1099;&#1088;&#1100;%20&#1055;&#1088;&#1072;&#1082;&#1090;&#1080;&#1082;&#1086;-&#1086;&#1088;&#1080;&#1077;&#1085;&#1090;&#1080;&#1088;&#1086;&#1074;&#1072;&#1085;&#1085;&#1099;&#1081;%20&#1087;&#1088;&#1086;&#1077;&#1082;&#1090;.docx" TargetMode="External"/><Relationship Id="rId7" Type="http://schemas.openxmlformats.org/officeDocument/2006/relationships/hyperlink" Target="&#1090;&#1074;&#1086;&#1088;&#1095;&#1077;&#1089;&#1082;&#1080;&#1077;%20&#1087;&#1088;&#1086;&#1077;&#1082;&#1090;&#1099;.ppt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&#1041;&#1091;&#1082;&#1083;&#1077;&#1090;%20&#1087;&#1072;&#1084;&#1103;&#1090;&#1085;&#1099;&#1077;%20&#1084;&#1077;&#1089;&#1090;&#1072;.pub" TargetMode="External"/><Relationship Id="rId5" Type="http://schemas.openxmlformats.org/officeDocument/2006/relationships/hyperlink" Target="&#1075;&#1086;&#1088;&#1100;&#1082;&#1086;&#1074;&#1089;&#1082;&#1080;&#1077;%20&#1096;&#1082;&#1086;&#1083;&#1100;&#1085;&#1080;&#1082;&#1080;.doc" TargetMode="External"/><Relationship Id="rId4" Type="http://schemas.openxmlformats.org/officeDocument/2006/relationships/hyperlink" Target="../&#1087;&#1088;&#1086;&#1077;&#1082;&#1090;%20&#1058;&#1088;&#1091;&#1093;&#1072;&#1083;&#1077;&#1074;&#1086;&#1081;%20&#1044;&#1072;&#1096;&#1080;.docx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nfourok.ru/user/kuznecova-olga-vasilevna3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infourok.ru/user/kuznecova-olga-vasilevna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резентация практических достижений профессиональной деятельности.</a:t>
            </a:r>
            <a:b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WP_20150123_0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1484784"/>
            <a:ext cx="3240360" cy="537321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0" y="1484784"/>
            <a:ext cx="5292080" cy="53732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Кузнецова Ольга Васильевна</a:t>
            </a:r>
          </a:p>
          <a:p>
            <a:pPr algn="ctr"/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читель истории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Арефинская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СОШ</a:t>
            </a:r>
          </a:p>
          <a:p>
            <a:pPr algn="ctr"/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Вачский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</a:t>
            </a:r>
          </a:p>
          <a:p>
            <a:pPr algn="ctr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Нижегородская область.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519468" y="620688"/>
            <a:ext cx="36716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это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“5 П</a:t>
            </a:r>
            <a:r>
              <a:rPr lang="ru-RU" b="1" i="1" dirty="0" smtClean="0">
                <a:solidFill>
                  <a:srgbClr val="FF0000"/>
                </a:solidFill>
              </a:rPr>
              <a:t>”</a:t>
            </a:r>
            <a:r>
              <a:rPr lang="ru-RU" b="1" i="1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2060164"/>
            <a:ext cx="5400600" cy="374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90000"/>
              </a:lnSpc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-проблема. </a:t>
            </a:r>
          </a:p>
          <a:p>
            <a:pPr marL="609600" indent="-609600">
              <a:lnSpc>
                <a:spcPct val="90000"/>
              </a:lnSpc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планирование(проектирование)</a:t>
            </a:r>
          </a:p>
          <a:p>
            <a:pPr marL="609600" indent="-609600">
              <a:lnSpc>
                <a:spcPct val="90000"/>
              </a:lnSpc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поиск информации. </a:t>
            </a:r>
          </a:p>
          <a:p>
            <a:pPr marL="609600" indent="-609600">
              <a:lnSpc>
                <a:spcPct val="90000"/>
              </a:lnSpc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продукт. </a:t>
            </a:r>
          </a:p>
          <a:p>
            <a:pPr marL="609600" indent="-609600">
              <a:lnSpc>
                <a:spcPct val="90000"/>
              </a:lnSpc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презентация продукта и защита самого проекта. </a:t>
            </a:r>
          </a:p>
          <a:p>
            <a:pPr marL="609600" indent="-609600">
              <a:lnSpc>
                <a:spcPct val="90000"/>
              </a:lnSpc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</a:pP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Шестое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папка в которой собраны все рабочие материалы (черновики, дневные планы, отчеты и др.). </a:t>
            </a:r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286000" y="548681"/>
            <a:ext cx="4950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«ВЕДУЩАЯ ПЕДАГОГИЧЕСКАЯ ИДЕЯ»</a:t>
            </a:r>
            <a:endParaRPr lang="ru-RU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988840"/>
            <a:ext cx="55263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с помощью метода проектов развить у обучающих УУД: личностные, познавательные, регулятивные, коммуникативные.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286000" y="476672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«ДЕЯТЕЛЬНОСТНЫЙ АСПЕКТ ЛИЧНОГО ВКЛАДА ПЕДАГОГА В РАЗВИТИЕ ОБРАЗОВАНИЯ»</a:t>
            </a:r>
            <a:endParaRPr lang="ru-RU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2191738"/>
            <a:ext cx="51845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90000"/>
              </a:lnSpc>
              <a:buFont typeface="Arial" charset="0"/>
              <a:buNone/>
            </a:pPr>
            <a:r>
              <a:rPr lang="ru-RU" sz="2000" b="1" u="sng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СОВРЕМЕННАЯ КЛАССИФИКАЦИЯ УЧЕБНЫХ ПРОЕКТОВ:</a:t>
            </a: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</a:pPr>
            <a:r>
              <a:rPr lang="ru-RU" sz="2000" b="1" i="1" u="sng" dirty="0" err="1" smtClean="0">
                <a:solidFill>
                  <a:srgbClr val="C00000"/>
                </a:solidFill>
                <a:latin typeface="Times New Roman" pitchFamily="18" charset="0"/>
                <a:hlinkClick r:id="rId3" action="ppaction://hlinkfile"/>
              </a:rPr>
              <a:t>Практико</a:t>
            </a:r>
            <a:r>
              <a:rPr lang="ru-RU" sz="2000" b="1" i="1" u="sng" dirty="0" smtClean="0">
                <a:solidFill>
                  <a:srgbClr val="C00000"/>
                </a:solidFill>
                <a:latin typeface="Times New Roman" pitchFamily="18" charset="0"/>
                <a:hlinkClick r:id="rId3" action="ppaction://hlinkfile"/>
              </a:rPr>
              <a:t>-</a:t>
            </a:r>
            <a:r>
              <a:rPr lang="ru-RU" sz="2000" b="1" i="1" u="sng" dirty="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sz="2000" b="1" i="1" u="sng" dirty="0" smtClean="0">
                <a:solidFill>
                  <a:srgbClr val="C00000"/>
                </a:solidFill>
                <a:latin typeface="Times New Roman" pitchFamily="18" charset="0"/>
                <a:hlinkClick r:id="rId4" action="ppaction://hlinkfile"/>
              </a:rPr>
              <a:t>ориентированный(прикладной) проект</a:t>
            </a:r>
            <a:r>
              <a:rPr lang="ru-RU" sz="2000" u="sng" dirty="0" smtClean="0">
                <a:solidFill>
                  <a:srgbClr val="C00000"/>
                </a:solidFill>
                <a:latin typeface="Times New Roman" pitchFamily="18" charset="0"/>
                <a:hlinkClick r:id="rId4" action="ppaction://hlinkfile"/>
              </a:rPr>
              <a:t> </a:t>
            </a:r>
            <a:endParaRPr lang="ru-RU" sz="2000" u="sng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</a:pPr>
            <a:r>
              <a:rPr lang="ru-RU" sz="2000" b="1" i="1" u="sng" dirty="0" smtClean="0">
                <a:solidFill>
                  <a:srgbClr val="C00000"/>
                </a:solidFill>
                <a:latin typeface="Times New Roman" pitchFamily="18" charset="0"/>
                <a:hlinkClick r:id="rId5" action="ppaction://hlinkfile"/>
              </a:rPr>
              <a:t>исследовательский проект</a:t>
            </a:r>
            <a:r>
              <a:rPr lang="ru-RU" sz="2000" u="sng" dirty="0" smtClean="0">
                <a:solidFill>
                  <a:srgbClr val="C00000"/>
                </a:solidFill>
                <a:latin typeface="Times New Roman" pitchFamily="18" charset="0"/>
                <a:hlinkClick r:id="rId5" action="ppaction://hlinkfile"/>
              </a:rPr>
              <a:t> </a:t>
            </a:r>
            <a:r>
              <a:rPr lang="ru-RU" sz="2000" u="sng" dirty="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</a:pPr>
            <a:r>
              <a:rPr lang="ru-RU" sz="2000" u="sng" dirty="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sz="2000" b="1" i="1" u="sng" dirty="0" smtClean="0">
                <a:solidFill>
                  <a:srgbClr val="C00000"/>
                </a:solidFill>
                <a:latin typeface="Times New Roman" pitchFamily="18" charset="0"/>
                <a:hlinkClick r:id="rId6" action="ppaction://hlinkfile"/>
              </a:rPr>
              <a:t>ознакомительно-ориентировочный (информационный) проект</a:t>
            </a:r>
            <a:endParaRPr lang="ru-RU" sz="2000" i="1" u="sng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</a:pPr>
            <a:r>
              <a:rPr lang="ru-RU" sz="2000" b="1" i="1" u="sng" dirty="0" smtClean="0">
                <a:solidFill>
                  <a:srgbClr val="C00000"/>
                </a:solidFill>
                <a:latin typeface="Times New Roman" pitchFamily="18" charset="0"/>
                <a:hlinkClick r:id="rId7" action="ppaction://hlinkpres?slideindex=1&amp;slidetitle="/>
              </a:rPr>
              <a:t>творческий проект</a:t>
            </a:r>
            <a:r>
              <a:rPr lang="ru-RU" sz="2000" u="sng" dirty="0" smtClean="0">
                <a:solidFill>
                  <a:srgbClr val="C00000"/>
                </a:solidFill>
                <a:latin typeface="Times New Roman" pitchFamily="18" charset="0"/>
                <a:hlinkClick r:id="rId7" action="ppaction://hlinkpres?slideindex=1&amp;slidetitle="/>
              </a:rPr>
              <a:t> </a:t>
            </a:r>
            <a:endParaRPr lang="ru-RU" sz="2000" u="sng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 typeface="Arial" charset="0"/>
              <a:buAutoNum type="arabicPeriod"/>
            </a:pPr>
            <a:r>
              <a:rPr lang="ru-RU" sz="2000" b="1" i="1" u="sng" dirty="0" smtClean="0">
                <a:solidFill>
                  <a:srgbClr val="C00000"/>
                </a:solidFill>
                <a:latin typeface="Times New Roman" pitchFamily="18" charset="0"/>
                <a:hlinkClick r:id="rId8" action="ppaction://hlinkfile"/>
              </a:rPr>
              <a:t>ролевой, игровой проект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</a:rPr>
              <a:t>  </a:t>
            </a:r>
            <a:endParaRPr lang="ru-RU" sz="2000" b="1" dirty="0" smtClean="0">
              <a:solidFill>
                <a:srgbClr val="C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987824" y="332656"/>
            <a:ext cx="5598368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u="sng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Основные требования к использованию метода проектов:</a:t>
            </a:r>
            <a:endParaRPr lang="ru-RU" sz="16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         1) наличие значимой проблемы (задачи), требующей интегрированного знания;</a:t>
            </a:r>
          </a:p>
          <a:p>
            <a:pPr>
              <a:lnSpc>
                <a:spcPct val="80000"/>
              </a:lnSpc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2) практическая, теоретическая, познавательная значимость результатов;</a:t>
            </a:r>
          </a:p>
          <a:p>
            <a:pPr>
              <a:lnSpc>
                <a:spcPct val="80000"/>
              </a:lnSpc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 3) самостоятельная (индивидуальная, парная, групповая) деятельность учащихся; 4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) 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структурирование содержательной части проекта;</a:t>
            </a:r>
          </a:p>
          <a:p>
            <a:pPr>
              <a:lnSpc>
                <a:spcPct val="80000"/>
              </a:lnSpc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5) использование исследовательских методов, предусматривающих определенную последовательность действий:</a:t>
            </a:r>
          </a:p>
          <a:p>
            <a:pPr>
              <a:lnSpc>
                <a:spcPct val="80000"/>
              </a:lnSpc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• определение проблемы и вытекающих из нее задач исследования (использование в ходе совместного исследования методов «мозговой атаки», «круглого стола»);</a:t>
            </a:r>
          </a:p>
          <a:p>
            <a:pPr>
              <a:lnSpc>
                <a:spcPct val="80000"/>
              </a:lnSpc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• выдвижение гипотезы их решения;</a:t>
            </a:r>
          </a:p>
          <a:p>
            <a:pPr>
              <a:lnSpc>
                <a:spcPct val="80000"/>
              </a:lnSpc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 • обсуждение методов исследования (статистических, экспериментальных наблюдений и пр.);</a:t>
            </a:r>
          </a:p>
          <a:p>
            <a:pPr>
              <a:lnSpc>
                <a:spcPct val="80000"/>
              </a:lnSpc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• обсуждение способов оформления конечных результатов (презентаций, творческих отчетов), сбор, систематизация и анализ полученных данных;</a:t>
            </a:r>
          </a:p>
          <a:p>
            <a:pPr>
              <a:lnSpc>
                <a:spcPct val="80000"/>
              </a:lnSpc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• подведение итогов, оформление результатов, их презентация: выводы, выдвижение новых проблем исследования.</a:t>
            </a:r>
            <a:endParaRPr lang="ru-RU" sz="1600" u="sng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u="sng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Выбор тематики 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проектов в разных ситуациях может быть и личным.</a:t>
            </a:r>
          </a:p>
          <a:p>
            <a:pPr>
              <a:lnSpc>
                <a:spcPct val="80000"/>
              </a:lnSpc>
            </a:pP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 В одних случаях учителя определяют тематику с учетом учебной ситуации по своему предмету, естественных профессиональных интересов, интересов и способностей учащихся.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u="sng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Результаты</a:t>
            </a:r>
            <a:r>
              <a:rPr lang="ru-RU" sz="16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 выполненных проектов должны быть материальны, т.е. как-либо оформлены (видеофильм, альбом, бортжурнал «путешествий», компьютерная газета, доклад и т.д.).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286000" y="404664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«ДИАПАЗОН ЛИЧНОГО ВКЛАДА ПЕДАГОГА В РАЗВИТИЕ ОБРАЗОВАНИЯ И СТЕПЕНЬ ЕГО НОВИЗНЫ»</a:t>
            </a:r>
            <a:endParaRPr lang="ru-RU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2060848"/>
            <a:ext cx="5400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Проектная деятельность может использоваться на уроках истории с 5-11 класс, а также во внеурочной деятельности. 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Метод проектов может быть индивидуальным или групповым.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Метод проектов всегда ориентирован </a:t>
            </a:r>
            <a:r>
              <a:rPr lang="ru-RU" b="1" u="sng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на самостоятельную деятельность учащихся.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75856" y="4149081"/>
            <a:ext cx="504056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Новизна 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продукта в использовании метода проектов для достижения новых положительных результатов саморазвития и самообразования ученика: формирование таких универсальных учебных действий как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проблематизация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,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целеполагание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, организация и планирование действий, самоанализ и рефлексия, презентация,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коммуникативность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.</a:t>
            </a:r>
          </a:p>
          <a:p>
            <a:pPr>
              <a:buFont typeface="Arial" charset="0"/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2351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7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РЕЗУЛЬТАТИВНОСТЬ ПРОФЕССИОНАЛЬНОЙ ПЕДАГОГИЧЕСКОЙ ДЕЯТЕЛЬНОСТИ И ДОСТИГНУТЫЕ ЭФФЕКТЫ»</a:t>
            </a:r>
            <a:endParaRPr lang="ru-RU" sz="27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916833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мониторинга качества знаний обучающихся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истории и обществознанию </a:t>
            </a:r>
            <a:r>
              <a:rPr lang="ru-RU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.Результаты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ЕГЭ.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3275856" y="2636912"/>
          <a:ext cx="5616624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7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ТРАНСЛИРУЕМОСТЬ ПРАКТИЧЕСКИХ ДОСТИЖЕНИЙ ПРОФЕССИОНАЛЬНОЙ ДЕЯТЕЛЬНОСТИ ПЕДАГОГИЧЕСКОГО РАБОТНИКА»</a:t>
            </a:r>
            <a:endParaRPr lang="ru-RU" sz="27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204865"/>
            <a:ext cx="55983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публикации в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интернете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выступления на ШМО, РМО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в НОУ 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«ЛИТЕРАТУРА»</a:t>
            </a:r>
            <a:endParaRPr lang="ru-RU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1340767"/>
            <a:ext cx="5328592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Масленникова А.В. Основы исследовательской деятельности учащихся: Журнал «Исследовательская деятельность», 2006, № 1.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Полат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Е.С. Новые педагогические и информационные технологии в системе образования.–М.:ВЛАДОС, 2001.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Федеральный государственный образовательный стандарт основного общего образования (5-9 </a:t>
            </a:r>
            <a:r>
              <a:rPr lang="ru-RU" b="1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.), приказ </a:t>
            </a:r>
            <a:r>
              <a:rPr lang="ru-RU" b="1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России от 17 декабря 2010 г. № 1897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И. В. Никишина. Инновационные педагогические технологии и организация </a:t>
            </a:r>
            <a:r>
              <a:rPr lang="ru-RU" b="1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воспитательного и методического процессов в школе. Изд. Учитель. Волгоград. 2006 г.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Л.С. Проблемы сознания. Собр. сочинений. – М., 1982.т .1.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Давыдов В.В. Проблемы развивающего обучения.- М.,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1986.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59832" y="5691157"/>
            <a:ext cx="37981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  <a:hlinkClick r:id="rId3"/>
              </a:rPr>
              <a:t>http://infourok.ru/user/kuznecova-olga-vasilevna3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Приложение </a:t>
            </a:r>
            <a:endParaRPr lang="ru-RU" sz="28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1484784"/>
            <a:ext cx="5760640" cy="51845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Проекты, подготовленные учащимися под моим руководством: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Проект по историческому краеведению «Храмы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Вачского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 района».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Проект «История моей фамилии».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Проект «От печатной книги до электронной».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Проект в рамках районной краеведческой конференции «Их имена достойны памяти».Тема: «Почетный гражданин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Вачского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 района А.О.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Чаннов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».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Проект «Кто на кого похож».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ea typeface="Constantia" pitchFamily="18" charset="0"/>
                <a:cs typeface="Times New Roman" pitchFamily="18" charset="0"/>
              </a:rPr>
              <a:t>Проект «Горьковская область –вклад в дело победы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над мини-проектом</a:t>
            </a:r>
            <a:br>
              <a:rPr lang="ru-RU" sz="3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«Выдающаяся личность».7 класс</a:t>
            </a:r>
            <a:endParaRPr lang="ru-RU" sz="32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WP_20141023_002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19872" y="1760537"/>
            <a:ext cx="5040560" cy="3756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школ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527408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МБОУ </a:t>
            </a:r>
            <a:r>
              <a:rPr lang="ru-RU" dirty="0" err="1" smtClean="0"/>
              <a:t>Арефинская</a:t>
            </a:r>
            <a:r>
              <a:rPr lang="ru-RU" dirty="0" smtClean="0"/>
              <a:t> СОШ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619672" y="1700808"/>
            <a:ext cx="5256584" cy="144016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2009 год -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Готовый продукт</a:t>
            </a:r>
            <a:endParaRPr lang="ru-RU" sz="36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WP_20141023_005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915816" y="1628800"/>
            <a:ext cx="5832648" cy="38884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G:\мое портфолио\Сертификат проекта infourok.ru № АA-150207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7849" y="476672"/>
            <a:ext cx="4848301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Остальные публикации на сайте </a:t>
            </a:r>
          </a:p>
          <a:p>
            <a:pPr>
              <a:buNone/>
            </a:pPr>
            <a:r>
              <a:rPr lang="en-US" dirty="0" smtClean="0"/>
              <a:t>https://</a:t>
            </a:r>
            <a:r>
              <a:rPr lang="en-US" dirty="0" smtClean="0">
                <a:hlinkClick r:id="rId2"/>
              </a:rPr>
              <a:t>infourok.ru/user/kuznecova-olga-vasilevna3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" y="0"/>
            <a:ext cx="910828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736303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Тема : Использование метода проекта на уроках истории.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н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" y="0"/>
            <a:ext cx="9108281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31640" y="260648"/>
            <a:ext cx="6192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«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 ФОРМИРОВАНИЯ ЛИЧНОГО ВКЛАДА ПЕДАГОГА В РАЗВИТИЕ ОБРАЗОВАНИЯ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9792" y="1484784"/>
            <a:ext cx="61206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Научно-исследовательские условия: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 изучение теоретической основы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Д.Дьюи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, Е.С.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Полат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.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Методические условия: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 теории деятельности (А. Н. Леонтьев, С. Л. Рубинштейн, П. Я. Гальперин), теории содержания общего среднего образования (М. Н. 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Скаткин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, В. В. Краевский, И. Я. 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Лернер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), теории развивающего обучения (В. В. Давыдов, Л. В.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Занков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), концепции самостоятельной деятельности школьников (О. А.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Нильсон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, Т. И. Шамова, Г. И. Щукина), теоретические аспекты методики преподавания истории (А. А.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Вагин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, П. В. Гора, Ф. П. 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Коровкин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, П. С.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Лейбенгруб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, И. Я.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Лернер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, Л. Н. Боголюбов др.).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Организационно-педагогические условия: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участие в районных конференциях,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РМО и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</a:rPr>
              <a:t>ШМО.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н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" y="0"/>
            <a:ext cx="9108281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6000" y="18864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«АКТУАЛЬНОСТЬ ЛИЧНОГО ВКЛАДА ПЕДАГОГА В РАЗВИТИЕ ОБРАЗОВАНИЯ»</a:t>
            </a:r>
            <a:endParaRPr lang="ru-RU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844825"/>
            <a:ext cx="228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ФГОС</a:t>
            </a:r>
          </a:p>
          <a:p>
            <a:pPr algn="ctr"/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</a:rPr>
              <a:t>системно-деятельностный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 подход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4716016" y="2276872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940152" y="1916832"/>
            <a:ext cx="2520280" cy="936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познавательные и личностные способности ученика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7020272" y="2924944"/>
            <a:ext cx="57606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228184" y="3645024"/>
            <a:ext cx="2376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формирующаяся личность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6948264" y="4365104"/>
            <a:ext cx="648072" cy="57606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292080" y="5301208"/>
            <a:ext cx="3456384" cy="9144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МЕТОД ПРОЕКТА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«ТЕОРЕТИЧЕСКОЕ ОБОСНОВАНИЕ ЛИЧНОГО ВКЛАДА ПЕДАГОГА В РАЗВИТИЕ ОБРАЗОВАНИЯ»</a:t>
            </a:r>
            <a:endParaRPr lang="ru-RU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1052736"/>
            <a:ext cx="5760640" cy="537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i="1" dirty="0" smtClean="0">
                <a:solidFill>
                  <a:schemeClr val="tx1"/>
                </a:solidFill>
              </a:rPr>
              <a:t/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</a:rPr>
              <a:t>Ведущие идеи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Теория проектно-ориентированного обучения (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Полат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 Е.С. и др.)</a:t>
            </a: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 Работы   психологов и педагогов Г.А.Балла,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М.И.Махмутова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,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Т.И.Шамовой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 и др., в которых рассматриваются вопросы организации творческой деятельности учащихся с помощью создания проблемных ситуаций.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Психологические исследования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      Р.М.Грановской,   В.Н.Дружинина,   Б.Б.Коссова,  А.А.Леонтьева и др. по вопросам развития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креативных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 способностей учащихся, особенностей их формирования в учебной и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внеучебной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 деятельности.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      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buFont typeface="Arial" charset="0"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Применяю:</a:t>
            </a:r>
          </a:p>
          <a:p>
            <a:pPr>
              <a:lnSpc>
                <a:spcPct val="90000"/>
              </a:lnSpc>
              <a:buClr>
                <a:srgbClr val="F0A22E"/>
              </a:buClr>
            </a:pPr>
            <a:r>
              <a:rPr lang="ru-RU" alt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проектов,</a:t>
            </a:r>
            <a:endParaRPr lang="ru-RU" b="1" u="sng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личностно- ориентированное обучение, </a:t>
            </a:r>
          </a:p>
          <a:p>
            <a:pPr>
              <a:lnSpc>
                <a:spcPct val="90000"/>
              </a:lnSpc>
            </a:pPr>
            <a:r>
              <a:rPr lang="ru-RU" alt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проблемное обучение,</a:t>
            </a:r>
          </a:p>
          <a:p>
            <a:pPr>
              <a:lnSpc>
                <a:spcPct val="90000"/>
              </a:lnSpc>
            </a:pPr>
            <a:r>
              <a:rPr lang="ru-RU" alt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в сотрудничестве,</a:t>
            </a:r>
          </a:p>
          <a:p>
            <a:pPr>
              <a:lnSpc>
                <a:spcPct val="90000"/>
              </a:lnSpc>
            </a:pPr>
            <a:r>
              <a:rPr lang="ru-RU" alt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компьютерные технологии</a:t>
            </a:r>
            <a:endParaRPr lang="ru-RU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«ЦЕЛЬ И ЗАДАЧИ ПЕДАГОГИЧЕСКОЙ ДЕЯТЕЛЬНОСТИ»</a:t>
            </a:r>
            <a:endParaRPr lang="ru-RU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628800"/>
            <a:ext cx="6030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Цель: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</a:rPr>
              <a:t> раскрыть потенциал метода проектов для формирования универсальных учебных действий школьников и возможности его реализации в учебной и внеклассной деятельности.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771800" y="620688"/>
            <a:ext cx="5544616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Метод проектов позволяет решать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задачи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: </a:t>
            </a:r>
            <a:b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</a:br>
            <a:endParaRPr lang="ru-RU" sz="24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образовательной мотивации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: повышения интереса к процессу обучения и активного восприятия учебного материала; </a:t>
            </a:r>
            <a:b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</a:br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информационной грамотности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: развития способности к самостоятельной аналитической и оценочной работе с информацией любой сложности; </a:t>
            </a:r>
          </a:p>
          <a:p>
            <a:pPr marL="609600" indent="-609600">
              <a:lnSpc>
                <a:spcPct val="80000"/>
              </a:lnSpc>
            </a:pPr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социальной компетентности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: формирования коммуникативных навыков и ответственности за знание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771800" y="1776240"/>
            <a:ext cx="54726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форма или единица организации крупных, относительно самостоятельных начинаний. </a:t>
            </a:r>
          </a:p>
          <a:p>
            <a:pPr>
              <a:lnSpc>
                <a:spcPct val="90000"/>
              </a:lnSpc>
            </a:pPr>
            <a:endParaRPr lang="ru-RU" sz="20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В ОБРАЗОВАНИИ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специальным образом оформленная детальная разработка определённой проблемы (технологии), предусматривающая поиск условий и способов достижения реального практического результата.</a:t>
            </a:r>
          </a:p>
          <a:p>
            <a:pPr>
              <a:lnSpc>
                <a:spcPct val="90000"/>
              </a:lnSpc>
            </a:pPr>
            <a:endParaRPr lang="ru-RU" sz="20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= ПРОБЛЕМА + ПРОДУКТ   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(Е. С. </a:t>
            </a:r>
            <a:r>
              <a:rPr lang="ru-RU" sz="20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Полат</a:t>
            </a:r>
            <a:r>
              <a:rPr lang="ru-RU" sz="2000" b="1" i="1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595</Words>
  <Application>Microsoft Office PowerPoint</Application>
  <PresentationFormat>Экран (4:3)</PresentationFormat>
  <Paragraphs>107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практических достижений профессиональной деятельности. </vt:lpstr>
      <vt:lpstr>МБОУ Арефинская СОШ</vt:lpstr>
      <vt:lpstr>Тема : Использование метода проекта на уроках истории. </vt:lpstr>
      <vt:lpstr>Слайд 4</vt:lpstr>
      <vt:lpstr>Слайд 5</vt:lpstr>
      <vt:lpstr>«ТЕОРЕТИЧЕСКОЕ ОБОСНОВАНИЕ ЛИЧНОГО ВКЛАДА ПЕДАГОГА В РАЗВИТИЕ ОБРАЗОВАНИЯ»</vt:lpstr>
      <vt:lpstr>«ЦЕЛЬ И ЗАДАЧИ ПЕДАГОГИЧЕСКОЙ ДЕЯТЕЛЬНОСТИ»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«РЕЗУЛЬТАТИВНОСТЬ ПРОФЕССИОНАЛЬНОЙ ПЕДАГОГИЧЕСКОЙ ДЕЯТЕЛЬНОСТИ И ДОСТИГНУТЫЕ ЭФФЕКТЫ»</vt:lpstr>
      <vt:lpstr>«ТРАНСЛИРУЕМОСТЬ ПРАКТИЧЕСКИХ ДОСТИЖЕНИЙ ПРОФЕССИОНАЛЬНОЙ ДЕЯТЕЛЬНОСТИ ПЕДАГОГИЧЕСКОГО РАБОТНИКА»</vt:lpstr>
      <vt:lpstr>«ЛИТЕРАТУРА»</vt:lpstr>
      <vt:lpstr>Приложение </vt:lpstr>
      <vt:lpstr>Работа над мини-проектом «Выдающаяся личность».7 класс</vt:lpstr>
      <vt:lpstr>Готовый продукт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практических достижений профессиональной деятельности. </dc:title>
  <dc:creator>александр</dc:creator>
  <cp:lastModifiedBy>александр</cp:lastModifiedBy>
  <cp:revision>2</cp:revision>
  <dcterms:created xsi:type="dcterms:W3CDTF">2016-04-03T17:35:52Z</dcterms:created>
  <dcterms:modified xsi:type="dcterms:W3CDTF">2018-01-21T17:52:03Z</dcterms:modified>
</cp:coreProperties>
</file>