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3" r:id="rId4"/>
    <p:sldId id="256" r:id="rId5"/>
    <p:sldId id="265" r:id="rId6"/>
    <p:sldId id="269" r:id="rId7"/>
    <p:sldId id="270" r:id="rId8"/>
    <p:sldId id="262" r:id="rId9"/>
    <p:sldId id="271" r:id="rId10"/>
    <p:sldId id="272" r:id="rId11"/>
    <p:sldId id="264" r:id="rId12"/>
    <p:sldId id="257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02" y="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428604"/>
            <a:ext cx="5000660" cy="714380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Зачем детям такая игрушка?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.ytimg.com/vi/7SBsgW3vCmA/maxresdefault.jpg"/>
          <p:cNvPicPr/>
          <p:nvPr/>
        </p:nvPicPr>
        <p:blipFill>
          <a:blip r:embed="rId2"/>
          <a:srcRect l="50850" r="6632" b="36126"/>
          <a:stretch>
            <a:fillRect/>
          </a:stretch>
        </p:blipFill>
        <p:spPr bwMode="auto">
          <a:xfrm>
            <a:off x="2143108" y="1643050"/>
            <a:ext cx="5857916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404664"/>
            <a:ext cx="4104456" cy="1156990"/>
          </a:xfr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Куклы- мутанты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лево 2"/>
          <p:cNvSpPr/>
          <p:nvPr/>
        </p:nvSpPr>
        <p:spPr>
          <a:xfrm rot="19985414">
            <a:off x="1763572" y="1624078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трелка влево 3"/>
          <p:cNvSpPr/>
          <p:nvPr/>
        </p:nvSpPr>
        <p:spPr>
          <a:xfrm rot="16356296">
            <a:off x="4387945" y="1944215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 rot="14304618">
            <a:off x="6817142" y="1761363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 descr="http://1.bp.blogspot.com/-v_H5Vz1a1yo/VbPXKSAzd3I/AAAAAAAAHWA/2eqDettDJzU/s1600/%25D1%2587%25D1%2583%25D0%25B4%25D0%25B8%25D1%2589%25D0%25B53.jpg"/>
          <p:cNvPicPr/>
          <p:nvPr/>
        </p:nvPicPr>
        <p:blipFill>
          <a:blip r:embed="rId2"/>
          <a:srcRect r="2781" b="1596"/>
          <a:stretch>
            <a:fillRect/>
          </a:stretch>
        </p:blipFill>
        <p:spPr bwMode="auto">
          <a:xfrm>
            <a:off x="3172367" y="2969677"/>
            <a:ext cx="3127825" cy="2592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FF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http://image.etov.ua/storage/640x640/d/a/6/9/da69eedb11aeda1da57ddc241e986c82.jpg"/>
          <p:cNvPicPr/>
          <p:nvPr/>
        </p:nvPicPr>
        <p:blipFill>
          <a:blip r:embed="rId3"/>
          <a:srcRect l="30493" t="230" r="26505"/>
          <a:stretch>
            <a:fillRect/>
          </a:stretch>
        </p:blipFill>
        <p:spPr bwMode="auto">
          <a:xfrm>
            <a:off x="1133442" y="2492895"/>
            <a:ext cx="1179195" cy="3069069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http://kukla.detkamnado.com.ua/tmp/cache/images/51/9aa/519aa59e095270b196097231dcfd0502.jpg"/>
          <p:cNvPicPr/>
          <p:nvPr/>
        </p:nvPicPr>
        <p:blipFill>
          <a:blip r:embed="rId4"/>
          <a:srcRect l="21644" t="715" r="27246"/>
          <a:stretch>
            <a:fillRect/>
          </a:stretch>
        </p:blipFill>
        <p:spPr bwMode="auto">
          <a:xfrm>
            <a:off x="7306347" y="2780556"/>
            <a:ext cx="1525270" cy="29705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370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itchFamily="18" charset="0"/>
              </a:rPr>
              <a:t>Электронные игрушки (транспортные, музыкальные), создавая иллюзию активности ребенка, на самом деле манипулируют им и задают программу действий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interfax.by/files/2013-04/20130404-163727-245.jpg"/>
          <p:cNvPicPr/>
          <p:nvPr/>
        </p:nvPicPr>
        <p:blipFill>
          <a:blip r:embed="rId2"/>
          <a:srcRect l="4032" t="3125" r="5242"/>
          <a:stretch>
            <a:fillRect/>
          </a:stretch>
        </p:blipFill>
        <p:spPr bwMode="auto">
          <a:xfrm>
            <a:off x="1043608" y="2996952"/>
            <a:ext cx="3528392" cy="328956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https://www.interfax.by/files/2013-04/20130404-165543-54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0072" y="2852936"/>
            <a:ext cx="2736304" cy="31415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344816" cy="1084982"/>
          </a:xfrm>
          <a:solidFill>
            <a:schemeClr val="tx2">
              <a:lumMod val="40000"/>
              <a:lumOff val="60000"/>
            </a:schemeClr>
          </a:solidFill>
          <a:ln w="190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 для девочки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–дошкольницы не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иметь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971600" y="1484784"/>
            <a:ext cx="7344816" cy="4525963"/>
          </a:xfr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 </a:t>
            </a:r>
            <a:endParaRPr lang="ru-RU" dirty="0"/>
          </a:p>
          <a:p>
            <a:pPr lvl="0"/>
            <a:r>
              <a:rPr lang="ru-RU" dirty="0"/>
              <a:t>неправильных пропорций тела;</a:t>
            </a:r>
          </a:p>
          <a:p>
            <a:pPr lvl="0"/>
            <a:r>
              <a:rPr lang="ru-RU" dirty="0"/>
              <a:t>сексуальности;</a:t>
            </a:r>
          </a:p>
          <a:p>
            <a:pPr lvl="0"/>
            <a:r>
              <a:rPr lang="ru-RU" dirty="0"/>
              <a:t>застывшего выражения лица с определенной эмоцией (плач, смех) – оно должно быть нейтральным;</a:t>
            </a:r>
          </a:p>
          <a:p>
            <a:pPr lvl="0"/>
            <a:r>
              <a:rPr lang="ru-RU" dirty="0"/>
              <a:t>половых органов;</a:t>
            </a:r>
          </a:p>
          <a:p>
            <a:pPr lvl="0"/>
            <a:r>
              <a:rPr lang="ru-RU" dirty="0"/>
              <a:t>вынимающихся внутренностей;</a:t>
            </a:r>
          </a:p>
          <a:p>
            <a:pPr lvl="0"/>
            <a:r>
              <a:rPr lang="ru-RU" dirty="0"/>
              <a:t>отдельной головы или тела (для игры в парикмахерскую или манекен);</a:t>
            </a:r>
          </a:p>
          <a:p>
            <a:pPr lvl="0"/>
            <a:r>
              <a:rPr lang="ru-RU" dirty="0"/>
              <a:t>зажатых в руках предметов (их нельзя перенести из одной ситуации в другую</a:t>
            </a:r>
            <a:r>
              <a:rPr lang="ru-RU" dirty="0" smtClean="0"/>
              <a:t>); </a:t>
            </a:r>
          </a:p>
          <a:p>
            <a:pPr lvl="0"/>
            <a:r>
              <a:rPr lang="ru-RU" dirty="0" smtClean="0"/>
              <a:t>«Интерактивные « куклы, умеющие производить различные </a:t>
            </a:r>
            <a:r>
              <a:rPr lang="ru-RU" dirty="0" smtClean="0"/>
              <a:t>действия (</a:t>
            </a:r>
            <a:r>
              <a:rPr lang="ru-RU" dirty="0" smtClean="0"/>
              <a:t>плакать, говорить , пить и т.п.)-  не только останавливают </a:t>
            </a:r>
            <a:r>
              <a:rPr lang="ru-RU" dirty="0" smtClean="0"/>
              <a:t>фантазию </a:t>
            </a:r>
            <a:r>
              <a:rPr lang="ru-RU" dirty="0" smtClean="0"/>
              <a:t>ребёнка, но и диктуют собственные условия  </a:t>
            </a:r>
            <a:r>
              <a:rPr lang="ru-RU" err="1" smtClean="0"/>
              <a:t>игры</a:t>
            </a:r>
            <a:r>
              <a:rPr lang="ru-RU" smtClean="0"/>
              <a:t>, определяют </a:t>
            </a:r>
            <a:r>
              <a:rPr lang="ru-RU" dirty="0" smtClean="0"/>
              <a:t>круг обязанностей ребёнка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0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28.edusev.ru/uploads/1000/692/section/30769/05.jpg?149310961299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3" y="692696"/>
            <a:ext cx="6354589" cy="495816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3" name="Рисунок 2" descr="http://ped-kopilka.ru/upload/blogs/14952_67a12d190a765926f265eecdca2e368f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736" y="3444637"/>
            <a:ext cx="2304257" cy="220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6111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28604"/>
            <a:ext cx="5472122" cy="857256"/>
          </a:xfr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fontAlgn="base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Значение игры для ребенка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 rot="17830809">
            <a:off x="1156958" y="1165229"/>
            <a:ext cx="978408" cy="468277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2071678"/>
            <a:ext cx="2071702" cy="142876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Игра – это 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ведущая деятельность </a:t>
            </a:r>
            <a:b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дошкольника 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 rot="14284297">
            <a:off x="6761751" y="1301136"/>
            <a:ext cx="978408" cy="484632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857884" y="2143116"/>
            <a:ext cx="2571768" cy="170021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– это «школа произвольного поведения» (ребенок учится осознанно управлять своими поступками)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4857760"/>
            <a:ext cx="2857520" cy="114300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игре формируется творческое воображение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Стрелка влево 19"/>
          <p:cNvSpPr/>
          <p:nvPr/>
        </p:nvSpPr>
        <p:spPr>
          <a:xfrm rot="16200000">
            <a:off x="3954516" y="4006356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C:\Users\капелька\Desktop\Релаксация\CIMG86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1" t="10148" r="11111"/>
          <a:stretch/>
        </p:blipFill>
        <p:spPr bwMode="auto">
          <a:xfrm flipH="1">
            <a:off x="3214678" y="1857364"/>
            <a:ext cx="2149423" cy="1688633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J:\мыши 2\100CASIO\CIMG7307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00504"/>
            <a:ext cx="2214578" cy="2071702"/>
          </a:xfrm>
          <a:prstGeom prst="roundRect">
            <a:avLst>
              <a:gd name="adj" fmla="val 16667"/>
            </a:avLst>
          </a:prstGeom>
          <a:ln w="28575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  <p:pic>
        <p:nvPicPr>
          <p:cNvPr id="1026" name="Picture 2" descr="E:\2016-17 уч.г\20.02.2017 Конкурс\Фото\CIMG06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4071942"/>
            <a:ext cx="2476517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215238" cy="714380"/>
          </a:xfr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Игрушки, которые манипулируют детьми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www.interfax.by/files/2013-04/20130404-163727-8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053512">
            <a:off x="508225" y="2963141"/>
            <a:ext cx="2404620" cy="2100175"/>
          </a:xfrm>
          <a:prstGeom prst="rect">
            <a:avLst/>
          </a:prstGeom>
          <a:ln w="28575">
            <a:solidFill>
              <a:srgbClr val="FF000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https://www.interfax.by/files/2013-04/20130404-163727-19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500306"/>
            <a:ext cx="278608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rgbClr val="FF0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Стрелка влево 4"/>
          <p:cNvSpPr/>
          <p:nvPr/>
        </p:nvSpPr>
        <p:spPr>
          <a:xfrm rot="16200000">
            <a:off x="3932203" y="1925657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2857496"/>
            <a:ext cx="3124060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Куклы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Барби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и их аналоги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5286388"/>
            <a:ext cx="8229600" cy="1143000"/>
          </a:xfr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Кукла Барби   –воплощение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антикульта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хранительницы домашнего очага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mylitta.ru/uploads/posts/2013-02/1361013488_barbie-fash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0" r="1250" b="10500"/>
          <a:stretch>
            <a:fillRect/>
          </a:stretch>
        </p:blipFill>
        <p:spPr bwMode="auto">
          <a:xfrm>
            <a:off x="928662" y="642918"/>
            <a:ext cx="7324675" cy="43577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2627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571480"/>
            <a:ext cx="3357586" cy="857256"/>
          </a:xfrm>
          <a:solidFill>
            <a:schemeClr val="tx2">
              <a:lumMod val="40000"/>
              <a:lumOff val="60000"/>
            </a:schemeClr>
          </a:solidFill>
          <a:ln w="190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Барби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 шоке»..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10" descr="http://www.tillthecat.com/wp-content/uploads/2011/04/a-gagner-Ken-mar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285992"/>
            <a:ext cx="1076035" cy="35135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4" descr="http://www.millionpodarkov.ru/incoming_img/bobber.ru/3690320.jpg"/>
          <p:cNvPicPr>
            <a:picLocks noChangeAspect="1" noChangeArrowheads="1"/>
          </p:cNvPicPr>
          <p:nvPr/>
        </p:nvPicPr>
        <p:blipFill>
          <a:blip r:embed="rId3"/>
          <a:srcRect l="29788" r="34042"/>
          <a:stretch>
            <a:fillRect/>
          </a:stretch>
        </p:blipFill>
        <p:spPr bwMode="auto">
          <a:xfrm>
            <a:off x="4857752" y="2500306"/>
            <a:ext cx="1246366" cy="34458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 descr="https://im0-tub-ru.yandex.net/i?id=cbdcb4f9d61202fd439616d858f777b8&amp;n=33&amp;h=215&amp;w=144"/>
          <p:cNvPicPr>
            <a:picLocks noChangeAspect="1" noChangeArrowheads="1"/>
          </p:cNvPicPr>
          <p:nvPr/>
        </p:nvPicPr>
        <p:blipFill>
          <a:blip r:embed="rId4"/>
          <a:srcRect l="20522" t="-2301" r="7652" b="5638"/>
          <a:stretch>
            <a:fillRect/>
          </a:stretch>
        </p:blipFill>
        <p:spPr bwMode="auto">
          <a:xfrm>
            <a:off x="6715139" y="2500306"/>
            <a:ext cx="1678793" cy="3357586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8" descr="http://allday1.com/imagedb/ad/2/f52dd2947c0dd4728e254ae92b8e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428868"/>
            <a:ext cx="1714512" cy="3055260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chemeClr val="tx2">
              <a:lumMod val="40000"/>
              <a:lumOff val="60000"/>
            </a:schemeClr>
          </a:solidFill>
          <a:ln w="190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Нормально ли это?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Барби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хорошему не научит..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5" t="151" r="20231"/>
          <a:stretch>
            <a:fillRect/>
          </a:stretch>
        </p:blipFill>
        <p:spPr bwMode="auto">
          <a:xfrm>
            <a:off x="6215074" y="1857364"/>
            <a:ext cx="2140448" cy="44453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rnd">
            <a:solidFill>
              <a:srgbClr val="FF00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4" name="Picture 6" descr="https://im0-tub-ru.yandex.net/i?id=7778081ec3ce733ac4f9b2210dd183ed&amp;n=33&amp;h=215&amp;w=3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000232" y="3571876"/>
            <a:ext cx="1784222" cy="2405066"/>
          </a:xfrm>
          <a:prstGeom prst="roundRect">
            <a:avLst>
              <a:gd name="adj" fmla="val 16667"/>
            </a:avLst>
          </a:prstGeom>
          <a:ln w="1905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3.bp.blogspot.com/-5CgZBjSOWSI/UOVxPu2hMVI/AAAAAAAAAU0/IVuX08qYohU/s1600/Beremennaja-Barb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428736"/>
            <a:ext cx="1469584" cy="20355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8" descr="https://im0-tub-ru.yandex.net/i?id=7778081ec3ce733ac4f9b2210dd183ed&amp;n=33&amp;h=215&amp;w=3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214810" y="3550154"/>
            <a:ext cx="1747341" cy="2355350"/>
          </a:xfrm>
          <a:prstGeom prst="rect">
            <a:avLst/>
          </a:prstGeom>
          <a:ln w="190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2375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2375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лево 9"/>
          <p:cNvSpPr/>
          <p:nvPr/>
        </p:nvSpPr>
        <p:spPr>
          <a:xfrm rot="12347279">
            <a:off x="4970348" y="1335233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rot="17932877">
            <a:off x="2928346" y="2464662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лево 11"/>
          <p:cNvSpPr/>
          <p:nvPr/>
        </p:nvSpPr>
        <p:spPr>
          <a:xfrm rot="19872053">
            <a:off x="2396440" y="1424539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 rot="14552238">
            <a:off x="4420281" y="2537310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476672"/>
            <a:ext cx="3960440" cy="868958"/>
          </a:xfrm>
          <a:solidFill>
            <a:schemeClr val="tx2">
              <a:lumMod val="40000"/>
              <a:lumOff val="60000"/>
            </a:schemeClr>
          </a:solidFill>
          <a:ln w="190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Монстр- Хай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://vivagame.ru/wa-data/public/shop/products/61/30/3061/images/4681/4681.750x0.jpg"/>
          <p:cNvPicPr/>
          <p:nvPr/>
        </p:nvPicPr>
        <p:blipFill>
          <a:blip r:embed="rId2"/>
          <a:srcRect l="18994" t="1877" r="23580" b="3908"/>
          <a:stretch>
            <a:fillRect/>
          </a:stretch>
        </p:blipFill>
        <p:spPr bwMode="auto">
          <a:xfrm>
            <a:off x="707232" y="2368054"/>
            <a:ext cx="2155190" cy="35344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905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http://www.antoshka-toys.ru/kiwi-public-data/Kiwi_Img/cbp35.1.jpg"/>
          <p:cNvPicPr/>
          <p:nvPr/>
        </p:nvPicPr>
        <p:blipFill>
          <a:blip r:embed="rId3" cstate="print"/>
          <a:srcRect l="30044" t="460" r="29491" b="3507"/>
          <a:stretch>
            <a:fillRect/>
          </a:stretch>
        </p:blipFill>
        <p:spPr bwMode="auto">
          <a:xfrm>
            <a:off x="3850263" y="2708920"/>
            <a:ext cx="1400810" cy="3332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cdn.riastatic.com/photosnew/general/adv_photos/kukla-monster-high-monster-khay-ghoulia-yelps-gulyya-yelps-freaky-fusion-chumovo__37044400m.jpg"/>
          <p:cNvPicPr/>
          <p:nvPr/>
        </p:nvPicPr>
        <p:blipFill>
          <a:blip r:embed="rId4"/>
          <a:srcRect l="28607" r="27650"/>
          <a:stretch>
            <a:fillRect/>
          </a:stretch>
        </p:blipFill>
        <p:spPr bwMode="auto">
          <a:xfrm>
            <a:off x="6461118" y="2323108"/>
            <a:ext cx="1950085" cy="3337560"/>
          </a:xfrm>
          <a:prstGeom prst="rect">
            <a:avLst/>
          </a:prstGeom>
          <a:ln w="1905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Стрелка влево 8"/>
          <p:cNvSpPr/>
          <p:nvPr/>
        </p:nvSpPr>
        <p:spPr>
          <a:xfrm rot="19872053">
            <a:off x="1514675" y="1585371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лево 9"/>
          <p:cNvSpPr/>
          <p:nvPr/>
        </p:nvSpPr>
        <p:spPr>
          <a:xfrm rot="16200000">
            <a:off x="3889282" y="1841253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rot="12961117">
            <a:off x="6429787" y="1585370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24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ww.interfax.by/files/2013-04/20130404-163727-316.jpg"/>
          <p:cNvPicPr/>
          <p:nvPr/>
        </p:nvPicPr>
        <p:blipFill>
          <a:blip r:embed="rId2"/>
          <a:srcRect l="6451" t="5782" r="8871" b="5782"/>
          <a:stretch>
            <a:fillRect/>
          </a:stretch>
        </p:blipFill>
        <p:spPr bwMode="auto">
          <a:xfrm>
            <a:off x="247737" y="2665053"/>
            <a:ext cx="2605784" cy="2643206"/>
          </a:xfrm>
          <a:prstGeom prst="ellipse">
            <a:avLst/>
          </a:prstGeom>
          <a:ln w="19050" cap="rnd">
            <a:solidFill>
              <a:srgbClr val="FF00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/>
            <a:extrusionClr>
              <a:srgbClr val="000000"/>
            </a:extrusion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428604"/>
            <a:ext cx="6357982" cy="1357322"/>
          </a:xfrm>
          <a:solidFill>
            <a:schemeClr val="tx2">
              <a:lumMod val="40000"/>
              <a:lumOff val="60000"/>
            </a:schemeClr>
          </a:solidFill>
          <a:ln w="1905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Игрушечные монстры-«сотоварищи»  неконтролируемой агрессии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/>
          <p:cNvSpPr/>
          <p:nvPr/>
        </p:nvSpPr>
        <p:spPr>
          <a:xfrm rot="18785123">
            <a:off x="1510454" y="2074862"/>
            <a:ext cx="978408" cy="477725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трелка влево 5"/>
          <p:cNvSpPr/>
          <p:nvPr/>
        </p:nvSpPr>
        <p:spPr>
          <a:xfrm rot="13785053">
            <a:off x="6995231" y="1951591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 rot="16200000">
            <a:off x="4150398" y="2107127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http://g03.a.alicdn.com/kf/HTB1IxdqIXXXXXbWXXXXq6xXFXXXf/Anime-movie-reality-version-Teenage-Mutant-Ninja-Turtles-action-figure-boy-TMNT-hand-model-child-to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2665055"/>
            <a:ext cx="2499752" cy="2085548"/>
          </a:xfrm>
          <a:prstGeom prst="rect">
            <a:avLst/>
          </a:prstGeom>
          <a:ln w="1905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/>
            <a:extrusionClr>
              <a:srgbClr val="000000"/>
            </a:extrusionClr>
          </a:sp3d>
        </p:spPr>
      </p:pic>
      <p:pic>
        <p:nvPicPr>
          <p:cNvPr id="9" name="Рисунок 8" descr="http://nborn.ru/published/publicdata/USER6037SITE/attachments/SC/products_pictures/9b945dc5_41cd_11e6_b27e_00155d093116b0760_2_enl.jpeg"/>
          <p:cNvPicPr/>
          <p:nvPr/>
        </p:nvPicPr>
        <p:blipFill>
          <a:blip r:embed="rId4"/>
          <a:srcRect l="25230" t="3911" r="25582" b="4655"/>
          <a:stretch>
            <a:fillRect/>
          </a:stretch>
        </p:blipFill>
        <p:spPr bwMode="auto">
          <a:xfrm>
            <a:off x="3563888" y="3068960"/>
            <a:ext cx="2151429" cy="2808312"/>
          </a:xfrm>
          <a:prstGeom prst="rect">
            <a:avLst/>
          </a:prstGeom>
          <a:ln w="889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8007" y="394350"/>
            <a:ext cx="3456384" cy="940966"/>
          </a:xfrm>
          <a:solidFill>
            <a:schemeClr val="tx2">
              <a:lumMod val="40000"/>
              <a:lumOff val="60000"/>
            </a:scheme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- Зомби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farm9.staticflickr.com/8099/8457157680_9403843c87_z.jpg"/>
          <p:cNvPicPr/>
          <p:nvPr/>
        </p:nvPicPr>
        <p:blipFill>
          <a:blip r:embed="rId2"/>
          <a:srcRect l="11533" t="10285" r="6423" b="5033"/>
          <a:stretch>
            <a:fillRect/>
          </a:stretch>
        </p:blipFill>
        <p:spPr bwMode="auto">
          <a:xfrm>
            <a:off x="2965840" y="2780928"/>
            <a:ext cx="2862248" cy="2799824"/>
          </a:xfrm>
          <a:prstGeom prst="ellipse">
            <a:avLst/>
          </a:prstGeom>
          <a:ln w="1905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 descr="http://api.ning.com/files/blItuMhGjEfQMRJxWiUAuRFgLOG0UNiZwKhkXGZnt7xBGNiW3Fh1LFXI2FAnK0BCEUK54dzVcNDKceQlj9EV9mVB4XzrEhMK/ziggy.bmp"/>
          <p:cNvPicPr/>
          <p:nvPr/>
        </p:nvPicPr>
        <p:blipFill>
          <a:blip r:embed="rId3"/>
          <a:srcRect l="17629" t="-1160" r="14098"/>
          <a:stretch>
            <a:fillRect/>
          </a:stretch>
        </p:blipFill>
        <p:spPr bwMode="auto">
          <a:xfrm>
            <a:off x="6555332" y="2313725"/>
            <a:ext cx="1705610" cy="297713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http://ecx.images-amazon.com/images/I/41OeE7tmLUL.jpg"/>
          <p:cNvPicPr/>
          <p:nvPr/>
        </p:nvPicPr>
        <p:blipFill>
          <a:blip r:embed="rId4"/>
          <a:srcRect l="29504" t="2446" r="29843"/>
          <a:stretch>
            <a:fillRect/>
          </a:stretch>
        </p:blipFill>
        <p:spPr bwMode="auto">
          <a:xfrm>
            <a:off x="755576" y="2060848"/>
            <a:ext cx="1976019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19050" cap="sq">
            <a:solidFill>
              <a:srgbClr val="FF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Стрелка влево 5"/>
          <p:cNvSpPr/>
          <p:nvPr/>
        </p:nvSpPr>
        <p:spPr>
          <a:xfrm rot="19985414">
            <a:off x="1820995" y="1421950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 rot="16200000">
            <a:off x="4150398" y="2107127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 rot="13702904">
            <a:off x="6545489" y="1519252"/>
            <a:ext cx="978408" cy="413194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57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117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Зачем детям такая игрушка?</vt:lpstr>
      <vt:lpstr>    Значение игры для ребенка      </vt:lpstr>
      <vt:lpstr> Игрушки, которые манипулируют детьми </vt:lpstr>
      <vt:lpstr>Кукла Барби   –воплощение  антикульта хранительницы домашнего очага.</vt:lpstr>
      <vt:lpstr>«Барби в шоке».. </vt:lpstr>
      <vt:lpstr> Нормально ли это? Барби хорошему не научит.. </vt:lpstr>
      <vt:lpstr>Куклы Монстр- Хай</vt:lpstr>
      <vt:lpstr> Игрушечные монстры-«сотоварищи»  неконтролируемой агрессии</vt:lpstr>
      <vt:lpstr>Куклы - Зомби</vt:lpstr>
      <vt:lpstr>Куклы- мутанты</vt:lpstr>
      <vt:lpstr>Электронные игрушки (транспортные, музыкальные), создавая иллюзию активности ребенка, на самом деле манипулируют им и задают программу действий</vt:lpstr>
      <vt:lpstr>Кукла для девочки –дошкольницы не должна иметь: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Барби</dc:title>
  <dc:creator>капелька</dc:creator>
  <cp:lastModifiedBy>капелька</cp:lastModifiedBy>
  <cp:revision>43</cp:revision>
  <dcterms:created xsi:type="dcterms:W3CDTF">2017-09-06T10:32:13Z</dcterms:created>
  <dcterms:modified xsi:type="dcterms:W3CDTF">2017-09-08T11:31:02Z</dcterms:modified>
</cp:coreProperties>
</file>