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DEGREES OF COMPARISON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СТЕПЕНИ СРАВНЕНИЯ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2404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772816"/>
            <a:ext cx="8229600" cy="446449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2. Второй способ образования степеней сравнения заключается в прибавлении специальных слов к </a:t>
            </a:r>
            <a:r>
              <a:rPr lang="ru-RU" dirty="0" smtClean="0"/>
              <a:t>прилагательному: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сравнительной степени прибавляется слово </a:t>
            </a:r>
            <a:r>
              <a:rPr lang="ru-RU" b="1" dirty="0" err="1"/>
              <a:t>more</a:t>
            </a:r>
            <a:r>
              <a:rPr lang="ru-RU" dirty="0"/>
              <a:t>, в превосходной степени слово </a:t>
            </a:r>
            <a:r>
              <a:rPr lang="ru-RU" b="1" dirty="0" err="1"/>
              <a:t>most</a:t>
            </a:r>
            <a:r>
              <a:rPr lang="ru-RU" dirty="0"/>
              <a:t>. </a:t>
            </a:r>
            <a:br>
              <a:rPr lang="ru-RU" dirty="0"/>
            </a:br>
            <a:r>
              <a:rPr lang="ru-RU" dirty="0"/>
              <a:t>  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Этим </a:t>
            </a:r>
            <a:r>
              <a:rPr lang="ru-RU" dirty="0"/>
              <a:t>способом образуются степени сравнения большинства двусложных и всех многосложных прилагательных: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229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891030512"/>
              </p:ext>
            </p:extLst>
          </p:nvPr>
        </p:nvGraphicFramePr>
        <p:xfrm>
          <a:off x="457200" y="476672"/>
          <a:ext cx="8229600" cy="569273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743200"/>
                <a:gridCol w="2743200"/>
                <a:gridCol w="2743200"/>
              </a:tblGrid>
              <a:tr h="829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Положительная степень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Сравнительная степень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Превосходная степень 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1619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useful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полезный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more useful 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более полезный, полезнее 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the </a:t>
                      </a:r>
                      <a:r>
                        <a:rPr lang="ru-RU" sz="2400" dirty="0" err="1" smtClean="0">
                          <a:effectLst/>
                        </a:rPr>
                        <a:t>most</a:t>
                      </a:r>
                      <a:r>
                        <a:rPr lang="ru-RU" sz="2400" dirty="0" smtClean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useful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самый полезный, наиболее полезный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1619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difficult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трудный 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more difficult 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более трудный,труднее 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the </a:t>
                      </a:r>
                      <a:r>
                        <a:rPr lang="ru-RU" sz="2400" dirty="0" err="1" smtClean="0">
                          <a:effectLst/>
                        </a:rPr>
                        <a:t>most</a:t>
                      </a:r>
                      <a:r>
                        <a:rPr lang="ru-RU" sz="2400" dirty="0" smtClean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difficult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самый трудный труднейший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16196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numerous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многочисленный 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more numerous </a:t>
                      </a:r>
                      <a:br>
                        <a:rPr lang="ru-RU" sz="2400">
                          <a:effectLst/>
                        </a:rPr>
                      </a:br>
                      <a:r>
                        <a:rPr lang="ru-RU" sz="2400">
                          <a:effectLst/>
                        </a:rPr>
                        <a:t>более многочисленный 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the </a:t>
                      </a:r>
                      <a:r>
                        <a:rPr lang="ru-RU" sz="2400" dirty="0" err="1" smtClean="0">
                          <a:effectLst/>
                        </a:rPr>
                        <a:t>most</a:t>
                      </a:r>
                      <a:r>
                        <a:rPr lang="ru-RU" sz="2400" dirty="0" smtClean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numerous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самый многочисленный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7879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Исключения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305293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good- better – the best</a:t>
            </a:r>
          </a:p>
          <a:p>
            <a:pPr marL="0" indent="0" algn="ctr">
              <a:buNone/>
            </a:pPr>
            <a:r>
              <a:rPr lang="en-US" dirty="0" smtClean="0"/>
              <a:t>bad – worse – the worst</a:t>
            </a:r>
          </a:p>
          <a:p>
            <a:pPr marL="0" indent="0" algn="ctr">
              <a:buNone/>
            </a:pPr>
            <a:r>
              <a:rPr lang="en-US" dirty="0" smtClean="0"/>
              <a:t>little – less – the least</a:t>
            </a:r>
          </a:p>
          <a:p>
            <a:pPr marL="0" indent="0" algn="ctr">
              <a:buNone/>
            </a:pPr>
            <a:r>
              <a:rPr lang="en-US" dirty="0" smtClean="0"/>
              <a:t>much/many – more – the most</a:t>
            </a:r>
          </a:p>
        </p:txBody>
      </p:sp>
    </p:spTree>
    <p:extLst>
      <p:ext uri="{BB962C8B-B14F-4D97-AF65-F5344CB8AC3E}">
        <p14:creationId xmlns:p14="http://schemas.microsoft.com/office/powerpoint/2010/main" val="3734948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Имена прилагательные в английском языке имеют три степени </a:t>
            </a:r>
            <a:r>
              <a:rPr lang="ru-RU" dirty="0" smtClean="0"/>
              <a:t>сравнения: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положительную </a:t>
            </a:r>
            <a:r>
              <a:rPr lang="ru-RU" dirty="0"/>
              <a:t>(</a:t>
            </a:r>
            <a:r>
              <a:rPr lang="en-US" dirty="0"/>
              <a:t>the Positive Degree</a:t>
            </a:r>
            <a:r>
              <a:rPr lang="en-US" dirty="0" smtClean="0"/>
              <a:t>),</a:t>
            </a:r>
            <a:endParaRPr lang="ru-RU" dirty="0" smtClean="0"/>
          </a:p>
          <a:p>
            <a:r>
              <a:rPr lang="ru-RU" dirty="0" smtClean="0"/>
              <a:t>сравнительную </a:t>
            </a:r>
            <a:r>
              <a:rPr lang="ru-RU" dirty="0"/>
              <a:t>(</a:t>
            </a:r>
            <a:r>
              <a:rPr lang="en-US" dirty="0"/>
              <a:t>the Comparative </a:t>
            </a:r>
            <a:r>
              <a:rPr lang="en-US" dirty="0" smtClean="0"/>
              <a:t>Degree)</a:t>
            </a:r>
            <a:endParaRPr lang="ru-RU" dirty="0" smtClean="0"/>
          </a:p>
          <a:p>
            <a:r>
              <a:rPr lang="ru-RU" dirty="0" smtClean="0"/>
              <a:t>превосходную </a:t>
            </a:r>
            <a:r>
              <a:rPr lang="ru-RU" dirty="0"/>
              <a:t>(</a:t>
            </a:r>
            <a:r>
              <a:rPr lang="en-US" dirty="0"/>
              <a:t>the Superlative Degree).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449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Степени </a:t>
            </a:r>
            <a:r>
              <a:rPr lang="ru-RU" dirty="0"/>
              <a:t>сравнения односложных </a:t>
            </a:r>
            <a:r>
              <a:rPr lang="ru-RU" dirty="0" smtClean="0"/>
              <a:t>прилагательных </a:t>
            </a:r>
            <a:r>
              <a:rPr lang="ru-RU" dirty="0"/>
              <a:t>образуются путем прибавления суффиксов к прилагательным в положительной степени: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сравнительной степени </a:t>
            </a:r>
            <a:r>
              <a:rPr lang="ru-RU" dirty="0" smtClean="0"/>
              <a:t>прибавляется</a:t>
            </a:r>
          </a:p>
          <a:p>
            <a:pPr marL="0" indent="0">
              <a:buNone/>
            </a:pPr>
            <a:r>
              <a:rPr lang="ru-RU" dirty="0" smtClean="0"/>
              <a:t>суффикс </a:t>
            </a:r>
            <a:r>
              <a:rPr lang="ru-RU" b="1" dirty="0" smtClean="0"/>
              <a:t>– </a:t>
            </a:r>
            <a:r>
              <a:rPr lang="ru-RU" b="1" dirty="0" err="1" smtClean="0"/>
              <a:t>еr</a:t>
            </a:r>
            <a:r>
              <a:rPr lang="ru-RU" dirty="0"/>
              <a:t>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превосходной степени -суффикс </a:t>
            </a:r>
            <a:r>
              <a:rPr lang="ru-RU" b="1" dirty="0"/>
              <a:t>-</a:t>
            </a:r>
            <a:r>
              <a:rPr lang="ru-RU" b="1" dirty="0" err="1"/>
              <a:t>est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5390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Таким же способом образуются степени сравнения двусложных прилагательных, </a:t>
            </a:r>
            <a:r>
              <a:rPr lang="ru-RU" dirty="0" smtClean="0"/>
              <a:t>оканчивающихся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en-US" b="1" dirty="0" smtClean="0"/>
              <a:t>- </a:t>
            </a:r>
            <a:r>
              <a:rPr lang="ru-RU" b="1" dirty="0" err="1" smtClean="0"/>
              <a:t>lе</a:t>
            </a:r>
            <a:r>
              <a:rPr lang="en-US" b="1" dirty="0"/>
              <a:t>:</a:t>
            </a:r>
            <a:r>
              <a:rPr lang="en-US" b="1" dirty="0" smtClean="0"/>
              <a:t> </a:t>
            </a:r>
            <a:r>
              <a:rPr lang="ru-RU" dirty="0" err="1" smtClean="0"/>
              <a:t>simple</a:t>
            </a:r>
            <a:r>
              <a:rPr lang="ru-RU" dirty="0" smtClean="0"/>
              <a:t> простой,</a:t>
            </a:r>
            <a:r>
              <a:rPr lang="en-US" dirty="0"/>
              <a:t> </a:t>
            </a:r>
            <a:r>
              <a:rPr lang="ru-RU" dirty="0" err="1" smtClean="0"/>
              <a:t>humble</a:t>
            </a:r>
            <a:r>
              <a:rPr lang="ru-RU" dirty="0" smtClean="0"/>
              <a:t> скромный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b="1" dirty="0"/>
              <a:t>-у</a:t>
            </a:r>
            <a:r>
              <a:rPr lang="ru-RU" dirty="0"/>
              <a:t>: </a:t>
            </a:r>
            <a:r>
              <a:rPr lang="ru-RU" dirty="0" err="1"/>
              <a:t>happy</a:t>
            </a:r>
            <a:r>
              <a:rPr lang="ru-RU" dirty="0"/>
              <a:t> счастливый, </a:t>
            </a:r>
            <a:r>
              <a:rPr lang="ru-RU" dirty="0" err="1"/>
              <a:t>heavy</a:t>
            </a:r>
            <a:r>
              <a:rPr lang="ru-RU" dirty="0"/>
              <a:t> </a:t>
            </a:r>
            <a:r>
              <a:rPr lang="ru-RU" dirty="0" smtClean="0"/>
              <a:t>тяжелый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b="1" dirty="0"/>
              <a:t>-</a:t>
            </a:r>
            <a:r>
              <a:rPr lang="ru-RU" b="1" dirty="0" err="1"/>
              <a:t>еr</a:t>
            </a:r>
            <a:r>
              <a:rPr lang="ru-RU" dirty="0"/>
              <a:t>: </a:t>
            </a:r>
            <a:r>
              <a:rPr lang="ru-RU" dirty="0" err="1"/>
              <a:t>clever</a:t>
            </a:r>
            <a:r>
              <a:rPr lang="ru-RU" dirty="0"/>
              <a:t> умный, </a:t>
            </a:r>
            <a:r>
              <a:rPr lang="ru-RU" dirty="0" err="1"/>
              <a:t>bitter</a:t>
            </a:r>
            <a:r>
              <a:rPr lang="ru-RU" dirty="0"/>
              <a:t> горький, </a:t>
            </a:r>
            <a:r>
              <a:rPr lang="ru-RU" dirty="0" smtClean="0"/>
              <a:t>резкий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b="1" dirty="0"/>
              <a:t>-</a:t>
            </a:r>
            <a:r>
              <a:rPr lang="ru-RU" b="1" dirty="0" err="1"/>
              <a:t>ow</a:t>
            </a:r>
            <a:r>
              <a:rPr lang="ru-RU" dirty="0"/>
              <a:t>: </a:t>
            </a:r>
            <a:r>
              <a:rPr lang="ru-RU" dirty="0" err="1"/>
              <a:t>narrow</a:t>
            </a:r>
            <a:r>
              <a:rPr lang="ru-RU" dirty="0"/>
              <a:t> узкий, </a:t>
            </a:r>
            <a:r>
              <a:rPr lang="ru-RU" dirty="0" err="1"/>
              <a:t>shallow</a:t>
            </a:r>
            <a:r>
              <a:rPr lang="ru-RU" dirty="0"/>
              <a:t> </a:t>
            </a:r>
            <a:r>
              <a:rPr lang="ru-RU" dirty="0" smtClean="0"/>
              <a:t>мелкий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и </a:t>
            </a:r>
            <a:r>
              <a:rPr lang="ru-RU" dirty="0"/>
              <a:t>некоторых других двусложных прилагательных.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084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3620433"/>
              </p:ext>
            </p:extLst>
          </p:nvPr>
        </p:nvGraphicFramePr>
        <p:xfrm>
          <a:off x="755576" y="2060848"/>
          <a:ext cx="8064897" cy="3672409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2448272"/>
                <a:gridCol w="2664296"/>
                <a:gridCol w="2952329"/>
              </a:tblGrid>
              <a:tr h="1243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Положительная </a:t>
                      </a:r>
                      <a:r>
                        <a:rPr lang="ru-RU" sz="2400" dirty="0">
                          <a:effectLst/>
                        </a:rPr>
                        <a:t>степень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Сравнительная степень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Превосходная степень 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24285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short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smtClean="0">
                          <a:effectLst/>
                        </a:rPr>
                        <a:t>короткий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/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 err="1">
                          <a:effectLst/>
                        </a:rPr>
                        <a:t>high</a:t>
                      </a:r>
                      <a:r>
                        <a:rPr lang="ru-RU" sz="2400" dirty="0">
                          <a:effectLst/>
                        </a:rPr>
                        <a:t> высокий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shorter</a:t>
                      </a:r>
                      <a:r>
                        <a:rPr lang="ru-RU" sz="2400" dirty="0">
                          <a:effectLst/>
                        </a:rPr>
                        <a:t> короче, более короткий</a:t>
                      </a:r>
                      <a:br>
                        <a:rPr lang="ru-RU" sz="2400" dirty="0">
                          <a:effectLst/>
                        </a:rPr>
                      </a:br>
                      <a:endParaRPr lang="ru-RU" sz="2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</a:rPr>
                        <a:t>higher</a:t>
                      </a:r>
                      <a:r>
                        <a:rPr lang="ru-RU" sz="2400" dirty="0" smtClean="0">
                          <a:effectLst/>
                        </a:rPr>
                        <a:t> </a:t>
                      </a:r>
                      <a:r>
                        <a:rPr lang="ru-RU" sz="2400" dirty="0">
                          <a:effectLst/>
                        </a:rPr>
                        <a:t>выше, более высокий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shortest</a:t>
                      </a:r>
                      <a:r>
                        <a:rPr lang="ru-RU" sz="2400" dirty="0">
                          <a:effectLst/>
                        </a:rPr>
                        <a:t> кратчайший, самый короткий </a:t>
                      </a:r>
                      <a:br>
                        <a:rPr lang="ru-RU" sz="2400" dirty="0">
                          <a:effectLst/>
                        </a:rPr>
                      </a:br>
                      <a:endParaRPr lang="ru-RU" sz="2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</a:rPr>
                        <a:t>highest</a:t>
                      </a:r>
                      <a:r>
                        <a:rPr lang="ru-RU" sz="2400" dirty="0" smtClean="0">
                          <a:effectLst/>
                        </a:rPr>
                        <a:t> </a:t>
                      </a:r>
                      <a:r>
                        <a:rPr lang="ru-RU" sz="2400" dirty="0">
                          <a:effectLst/>
                        </a:rPr>
                        <a:t>высочайший, самый высокий 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4614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492896"/>
            <a:ext cx="8229600" cy="29089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При образовании степеней сравнения прилагательных путем прибавления суффиксов </a:t>
            </a:r>
            <a:r>
              <a:rPr lang="ru-RU" b="1" dirty="0"/>
              <a:t>-</a:t>
            </a:r>
            <a:r>
              <a:rPr lang="ru-RU" b="1" dirty="0" err="1"/>
              <a:t>еr</a:t>
            </a:r>
            <a:r>
              <a:rPr lang="ru-RU" dirty="0"/>
              <a:t> и </a:t>
            </a:r>
            <a:r>
              <a:rPr lang="ru-RU" b="1" dirty="0"/>
              <a:t>-</a:t>
            </a:r>
            <a:r>
              <a:rPr lang="ru-RU" b="1" dirty="0" err="1"/>
              <a:t>est</a:t>
            </a:r>
            <a:r>
              <a:rPr lang="ru-RU" dirty="0"/>
              <a:t> соблюдаются следующие правила правописания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42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340768"/>
            <a:ext cx="8229600" cy="18001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1) </a:t>
            </a:r>
            <a:r>
              <a:rPr lang="ru-RU" sz="2800" dirty="0"/>
              <a:t>В написании удваивается конечная согласная буква, если односложное прилагательное оканчивается на одну согласную с предшествующим кратким гласным звуком: 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934289"/>
              </p:ext>
            </p:extLst>
          </p:nvPr>
        </p:nvGraphicFramePr>
        <p:xfrm>
          <a:off x="1835696" y="3212976"/>
          <a:ext cx="5832649" cy="339890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14602"/>
                <a:gridCol w="1879409"/>
                <a:gridCol w="2138638"/>
              </a:tblGrid>
              <a:tr h="831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</a:rPr>
                        <a:t>hot</a:t>
                      </a:r>
                      <a:r>
                        <a:rPr lang="ru-RU" sz="2800" dirty="0">
                          <a:effectLst/>
                        </a:rPr>
                        <a:t> 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горячий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</a:rPr>
                        <a:t>hotter</a:t>
                      </a:r>
                      <a:r>
                        <a:rPr lang="ru-RU" sz="2800" dirty="0">
                          <a:effectLst/>
                        </a:rPr>
                        <a:t>   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hottest   </a:t>
                      </a:r>
                      <a:endParaRPr lang="ru-RU" sz="2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831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big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большой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</a:rPr>
                        <a:t>bigger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biggest</a:t>
                      </a:r>
                      <a:endParaRPr lang="ru-RU" sz="2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1256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</a:rPr>
                        <a:t>flat</a:t>
                      </a:r>
                      <a:r>
                        <a:rPr lang="ru-RU" sz="2800" dirty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плоский, ровный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</a:rPr>
                        <a:t>flatter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</a:rPr>
                        <a:t>flattest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879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1556792"/>
            <a:ext cx="8229600" cy="136815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2) Конечная гласная </a:t>
            </a:r>
            <a:r>
              <a:rPr lang="ru-RU" b="1" dirty="0"/>
              <a:t>у</a:t>
            </a:r>
            <a:r>
              <a:rPr lang="ru-RU" dirty="0"/>
              <a:t> меняется на</a:t>
            </a:r>
            <a:r>
              <a:rPr lang="ru-RU" b="1" dirty="0"/>
              <a:t> i</a:t>
            </a:r>
            <a:r>
              <a:rPr lang="ru-RU" dirty="0"/>
              <a:t> перед суффиксами </a:t>
            </a:r>
            <a:r>
              <a:rPr lang="ru-RU" b="1" dirty="0"/>
              <a:t>-</a:t>
            </a:r>
            <a:r>
              <a:rPr lang="ru-RU" b="1" dirty="0" err="1"/>
              <a:t>еr</a:t>
            </a:r>
            <a:r>
              <a:rPr lang="ru-RU" dirty="0"/>
              <a:t> и </a:t>
            </a:r>
            <a:r>
              <a:rPr lang="ru-RU" b="1" dirty="0"/>
              <a:t>-</a:t>
            </a:r>
            <a:r>
              <a:rPr lang="ru-RU" b="1" dirty="0" err="1"/>
              <a:t>est</a:t>
            </a:r>
            <a:r>
              <a:rPr lang="ru-RU" dirty="0"/>
              <a:t>, если гласной </a:t>
            </a:r>
            <a:r>
              <a:rPr lang="ru-RU" b="1" dirty="0"/>
              <a:t>у</a:t>
            </a:r>
            <a:r>
              <a:rPr lang="ru-RU" dirty="0"/>
              <a:t> предшествует согласная буква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608902"/>
              </p:ext>
            </p:extLst>
          </p:nvPr>
        </p:nvGraphicFramePr>
        <p:xfrm>
          <a:off x="1475656" y="3212976"/>
          <a:ext cx="6696744" cy="33123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11041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happy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счастливый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happier 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happiest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11041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dry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сухой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drier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driest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11041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но: grey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серый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greyer</a:t>
                      </a:r>
                      <a:endParaRPr lang="ru-RU" sz="2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greyest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976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3) Конечная гласная </a:t>
            </a:r>
            <a:r>
              <a:rPr lang="ru-RU" b="1" dirty="0"/>
              <a:t>е</a:t>
            </a:r>
            <a:r>
              <a:rPr lang="ru-RU" dirty="0"/>
              <a:t> (немое </a:t>
            </a:r>
            <a:r>
              <a:rPr lang="ru-RU" b="1" dirty="0"/>
              <a:t>е</a:t>
            </a:r>
            <a:r>
              <a:rPr lang="ru-RU" dirty="0"/>
              <a:t>) опускается перед фиксами </a:t>
            </a:r>
            <a:r>
              <a:rPr lang="ru-RU" b="1" dirty="0"/>
              <a:t>-</a:t>
            </a:r>
            <a:r>
              <a:rPr lang="ru-RU" b="1" dirty="0" err="1"/>
              <a:t>еr</a:t>
            </a:r>
            <a:r>
              <a:rPr lang="ru-RU" dirty="0"/>
              <a:t>, </a:t>
            </a:r>
            <a:r>
              <a:rPr lang="ru-RU" b="1" dirty="0"/>
              <a:t>-</a:t>
            </a:r>
            <a:r>
              <a:rPr lang="ru-RU" b="1" dirty="0" err="1"/>
              <a:t>est</a:t>
            </a:r>
            <a:r>
              <a:rPr lang="ru-RU" dirty="0"/>
              <a:t>: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114929"/>
              </p:ext>
            </p:extLst>
          </p:nvPr>
        </p:nvGraphicFramePr>
        <p:xfrm>
          <a:off x="1547663" y="3356989"/>
          <a:ext cx="6624736" cy="201622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26979"/>
                <a:gridCol w="1785389"/>
                <a:gridCol w="1315551"/>
                <a:gridCol w="1996817"/>
              </a:tblGrid>
              <a:tr h="10081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large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большой</a:t>
                      </a:r>
                      <a:endParaRPr lang="ru-RU" sz="3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larger</a:t>
                      </a:r>
                      <a:endParaRPr lang="ru-RU" sz="3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largest</a:t>
                      </a:r>
                      <a:endParaRPr lang="ru-RU" sz="3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10081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white</a:t>
                      </a:r>
                      <a:endParaRPr lang="ru-RU" sz="3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белый</a:t>
                      </a:r>
                      <a:endParaRPr lang="ru-RU" sz="3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whiter</a:t>
                      </a:r>
                      <a:endParaRPr lang="ru-RU" sz="3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whitest</a:t>
                      </a: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105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</TotalTime>
  <Words>323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 DEGREES OF COMPARISON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Исключения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СТЕПЕНИ СРАВНЕНИЯ (DEGREES OF COMPARISON)  </dc:title>
  <dc:creator>1</dc:creator>
  <cp:lastModifiedBy>1</cp:lastModifiedBy>
  <cp:revision>4</cp:revision>
  <dcterms:created xsi:type="dcterms:W3CDTF">2012-09-25T15:47:26Z</dcterms:created>
  <dcterms:modified xsi:type="dcterms:W3CDTF">2016-10-09T16:42:50Z</dcterms:modified>
</cp:coreProperties>
</file>