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7"/>
  </p:handoutMasterIdLst>
  <p:sldIdLst>
    <p:sldId id="263" r:id="rId5"/>
    <p:sldId id="259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3052" autoAdjust="0"/>
  </p:normalViewPr>
  <p:slideViewPr>
    <p:cSldViewPr snapToGrid="0">
      <p:cViewPr varScale="1">
        <p:scale>
          <a:sx n="89" d="100"/>
          <a:sy n="89" d="100"/>
        </p:scale>
        <p:origin x="12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4.png"/><Relationship Id="rId9" Type="http://schemas.openxmlformats.org/officeDocument/2006/relationships/image" Target="../media/image2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66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13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1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9.png"/><Relationship Id="rId5" Type="http://schemas.openxmlformats.org/officeDocument/2006/relationships/image" Target="../media/image7.png"/><Relationship Id="rId10" Type="http://schemas.openxmlformats.org/officeDocument/2006/relationships/audio" Target="../media/audio1.wav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7534" y="537180"/>
            <a:ext cx="9144000" cy="710707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ЭКОЛОГИЧЕСКИЙ ПРОЕКТ </a:t>
            </a:r>
            <a:br>
              <a:rPr lang="ru-RU" sz="40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C00000"/>
                </a:solidFill>
                <a:latin typeface="+mn-lt"/>
              </a:rPr>
              <a:t>«Сохраним планету нашу»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63876" y="4226872"/>
            <a:ext cx="3242400" cy="148543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Проект выполнила воспитатель:     Нечаева О.И.</a:t>
            </a:r>
            <a:endParaRPr lang="ru-RU" sz="28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http://www.topoboi.com/pic/201312/800x480/topoboi.com-315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108" y="2037692"/>
            <a:ext cx="7853081" cy="47118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nsportal.ru/sites/default/files/2018/01/03/image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678" y="1796719"/>
            <a:ext cx="3024797" cy="22685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76720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57" y="86063"/>
            <a:ext cx="4049522" cy="55724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653" y="1292380"/>
            <a:ext cx="4044552" cy="55656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5205" y="86063"/>
            <a:ext cx="4034116" cy="569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351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76" y="1031437"/>
            <a:ext cx="11876443" cy="400314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u="sng" dirty="0" smtClean="0">
                <a:solidFill>
                  <a:srgbClr val="002060"/>
                </a:solidFill>
                <a:latin typeface="+mn-lt"/>
              </a:rPr>
              <a:t>Используемая литература:</a:t>
            </a:r>
            <a:r>
              <a:rPr lang="ru-RU" sz="3600" b="1" i="1" u="sng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3600" b="1" i="1" u="sng" dirty="0" smtClean="0">
                <a:solidFill>
                  <a:srgbClr val="002060"/>
                </a:solidFill>
                <a:latin typeface="+mj-lt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- И.А. Рыжова «Экологическое образование в детском саду»</a:t>
            </a:r>
            <a:br>
              <a:rPr lang="ru-RU" sz="3600" b="1" dirty="0" smtClean="0">
                <a:solidFill>
                  <a:schemeClr val="tx1"/>
                </a:solidFill>
                <a:latin typeface="+mj-lt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- С.Н. Николаева «Воспитание основ экологической культуры в детском саду»</a:t>
            </a:r>
            <a:br>
              <a:rPr lang="ru-RU" sz="3600" b="1" dirty="0" smtClean="0">
                <a:solidFill>
                  <a:schemeClr val="tx1"/>
                </a:solidFill>
                <a:latin typeface="+mj-lt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- Т.В. Потапова «Экологическая культура в семье и в детском саду»</a:t>
            </a:r>
            <a:br>
              <a:rPr lang="ru-RU" sz="3600" b="1" dirty="0" smtClean="0">
                <a:solidFill>
                  <a:schemeClr val="tx1"/>
                </a:solidFill>
                <a:latin typeface="+mj-lt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- В.И. Черняева «Экологическая работа в ДОУ»</a:t>
            </a:r>
            <a:br>
              <a:rPr lang="ru-RU" sz="3600" b="1" dirty="0" smtClean="0">
                <a:solidFill>
                  <a:schemeClr val="tx1"/>
                </a:solidFill>
                <a:latin typeface="+mj-lt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- Л.Г. </a:t>
            </a:r>
            <a:r>
              <a:rPr lang="ru-RU" sz="3600" b="1" dirty="0" err="1" smtClean="0">
                <a:solidFill>
                  <a:schemeClr val="tx1"/>
                </a:solidFill>
                <a:latin typeface="+mj-lt"/>
              </a:rPr>
              <a:t>Горькова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 «Сценарий занятий по экологическому воспитанию»</a:t>
            </a:r>
            <a:br>
              <a:rPr lang="ru-RU" sz="3600" b="1" dirty="0" smtClean="0">
                <a:solidFill>
                  <a:schemeClr val="tx1"/>
                </a:solidFill>
                <a:latin typeface="+mj-lt"/>
              </a:rPr>
            </a:br>
            <a:r>
              <a:rPr lang="ru-RU" sz="3600" b="1" dirty="0" smtClean="0">
                <a:solidFill>
                  <a:schemeClr val="tx1"/>
                </a:solidFill>
                <a:latin typeface="+mj-lt"/>
              </a:rPr>
              <a:t>- </a:t>
            </a:r>
            <a:r>
              <a:rPr lang="ru-RU" sz="3600" b="1" smtClean="0">
                <a:solidFill>
                  <a:schemeClr val="tx1"/>
                </a:solidFill>
                <a:latin typeface="+mj-lt"/>
              </a:rPr>
              <a:t>Просторы </a:t>
            </a:r>
            <a:r>
              <a:rPr lang="ru-RU" sz="3600" b="1" smtClean="0">
                <a:solidFill>
                  <a:schemeClr val="tx1"/>
                </a:solidFill>
                <a:latin typeface="+mj-lt"/>
              </a:rPr>
              <a:t>интернета </a:t>
            </a:r>
            <a:endParaRPr lang="ru-RU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3168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0627" y="1835276"/>
            <a:ext cx="5550945" cy="78959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C00000"/>
                </a:solidFill>
                <a:latin typeface="Segoe Script" panose="030B0504020000000003" pitchFamily="66" charset="0"/>
              </a:rPr>
              <a:t>Спасибо за внимание!</a:t>
            </a:r>
            <a:endParaRPr lang="ru-RU" sz="6600" b="1" dirty="0">
              <a:solidFill>
                <a:srgbClr val="C00000"/>
              </a:solidFill>
              <a:latin typeface="Segoe Script" panose="030B05040200000000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974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72020" y="-3242"/>
            <a:ext cx="748195" cy="7022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6212" y="-991538"/>
            <a:ext cx="1497976" cy="9466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14" name="Прямоугольник 13">
            <a:hlinkClick r:id="" action="ppaction://hlinkshowjump?jump=nextslide">
              <a:snd r:embed="rId10" name="chimes.wav"/>
            </a:hlinkClick>
          </p:cNvPr>
          <p:cNvSpPr/>
          <p:nvPr/>
        </p:nvSpPr>
        <p:spPr>
          <a:xfrm>
            <a:off x="6862541" y="1031437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62541" y="2497135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62541" y="3962833"/>
            <a:ext cx="3376800" cy="8640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484" y="3369470"/>
            <a:ext cx="386141" cy="6060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249" y="376518"/>
            <a:ext cx="10316584" cy="5917691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2700" b="1" i="1" dirty="0" smtClean="0">
                <a:solidFill>
                  <a:srgbClr val="C00000"/>
                </a:solidFill>
              </a:rPr>
              <a:t>                               </a:t>
            </a:r>
            <a:r>
              <a:rPr lang="ru-RU" sz="2700" b="1" i="1" u="sng" dirty="0" smtClean="0">
                <a:solidFill>
                  <a:srgbClr val="C00000"/>
                </a:solidFill>
              </a:rPr>
              <a:t>Актуальность проекта</a:t>
            </a:r>
            <a:r>
              <a:rPr lang="ru-RU" sz="2700" b="1" i="1" u="sng" dirty="0">
                <a:solidFill>
                  <a:srgbClr val="C00000"/>
                </a:solidFill>
              </a:rPr>
              <a:t>: </a:t>
            </a:r>
            <a:br>
              <a:rPr lang="ru-RU" sz="2700" b="1" i="1" u="sng" dirty="0">
                <a:solidFill>
                  <a:srgbClr val="C00000"/>
                </a:solidFill>
              </a:rPr>
            </a:br>
            <a: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Взаимодействие человека с природой – чрезвычайно актуальная проблема современности. С каждым годом ее звучание становится сильнее. Сбываются слова Ф. Энгельса, который еще в прошлом веке пытался предостеречь: «Не будем, однако, слишком обольщаться нашими победами над природой. За каждую такую победу она нам мстит»</a:t>
            </a:r>
            <a:b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</a:br>
            <a: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Красная Книга «растет» с каждым годом. Все больше животных и растений становятся редкими. Тайга вырубается, исчезают флора и фауна. А человек никак не может остановиться. Еще одна большая проблема – загрязнение окружающей среды. Иными словами, экологическая проблема  - это проблема загрязнения окружающей среды и других отрицательным влияний,  деятельности человека на Земле. Правильное решение экологической проблемы будет осуществляться в том случае, если в каждом человеке будет развит достаточный уровень экологического сознания, экологической культуры.</a:t>
            </a:r>
            <a:b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</a:br>
            <a:r>
              <a:rPr lang="ru-RU" sz="1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Началом </a:t>
            </a:r>
            <a:r>
              <a:rPr lang="ru-RU" sz="1800" b="1" dirty="0">
                <a:solidFill>
                  <a:prstClr val="black">
                    <a:lumMod val="95000"/>
                    <a:lumOff val="5000"/>
                  </a:prstClr>
                </a:solidFill>
                <a:latin typeface="Calibri" panose="020F0502020204030204"/>
              </a:rPr>
              <a:t>формирования экологической культуры личности по праву можно считать дошкольное детство, так как в этот период закладывается фундамент осознанного отношения к окружающей действительности, развивается интерес к природе и проблемам ее охраны, вырабатываются навыки культурного поведения в природе. Уже с дошкольного возраста дать представление о том, что человек нуждается в  экологически чистой окружающей среде. Вот почему так важно научить ребенка беречь красоту природы, чтобы он понял, сколь ценно здоровье и стремился к здоровому образу жизни. А от взрослых зависит какими будут наши дети. И воспитатели, и родители должны совместно добиваться того, чтобы дети любили природу, понимали ее и берегли.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8551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0.50092 -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3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-0.43476 0.85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45" y="425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2365" y="3306270"/>
            <a:ext cx="1383331" cy="17666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154" y="5677896"/>
            <a:ext cx="1766534" cy="1180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204638" y="589989"/>
            <a:ext cx="9236642" cy="5432049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ru-RU" sz="2400" b="1" u="sng" dirty="0" smtClean="0">
                <a:solidFill>
                  <a:srgbClr val="0070C0"/>
                </a:solidFill>
                <a:latin typeface="+mn-lt"/>
                <a:cs typeface="Segoe UI Light" panose="020B0502040204020203" pitchFamily="34" charset="0"/>
              </a:rPr>
              <a:t>Цель: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углублять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экологические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знания детей, воспитывать у них гуманное отношение к природе, чувство ответственности за все живое на Земле.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400" b="1" u="sng" dirty="0">
                <a:solidFill>
                  <a:srgbClr val="0070C0"/>
                </a:solidFill>
                <a:latin typeface="+mn-lt"/>
                <a:ea typeface="Courier New" panose="02070309020205020404" pitchFamily="49" charset="0"/>
              </a:rPr>
              <a:t>Задачи:</a:t>
            </a:r>
            <a:br>
              <a:rPr lang="ru-RU" sz="2400" b="1" u="sng" dirty="0">
                <a:solidFill>
                  <a:srgbClr val="0070C0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1. Развивать у детей экологическое мышление, способность осознавать последствия своих действий по отношению к окружающей среде, эстетических чувств, умение видеть красоту природы, восхищаться ею.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2. Формировать у детей знания норм поведения в природном окружении и желание соблюдать их в практической деятельности и в быту.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3. Привлекать детей к посильному участию по охране и защите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природы.</a:t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4. Воспитывать бережное отношение к миру природы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.</a:t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5. Доставить детям радость от участия в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проекте и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совместном труде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.</a:t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400" b="1" u="sng" dirty="0" smtClean="0">
                <a:solidFill>
                  <a:srgbClr val="0070C0"/>
                </a:solidFill>
                <a:latin typeface="+mn-lt"/>
                <a:ea typeface="Courier New" panose="02070309020205020404" pitchFamily="49" charset="0"/>
              </a:rPr>
              <a:t>Тип проекта: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познавательный</a:t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400" b="1" u="sng" dirty="0" smtClean="0">
                <a:solidFill>
                  <a:srgbClr val="0070C0"/>
                </a:solidFill>
                <a:latin typeface="+mn-lt"/>
                <a:ea typeface="Courier New" panose="02070309020205020404" pitchFamily="49" charset="0"/>
              </a:rPr>
              <a:t>Участники проекта: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дети подготовительной группы</a:t>
            </a:r>
            <a:b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</a:br>
            <a:r>
              <a:rPr lang="ru-RU" sz="2400" b="1" u="sng" dirty="0" smtClean="0">
                <a:solidFill>
                  <a:srgbClr val="0070C0"/>
                </a:solidFill>
                <a:latin typeface="+mn-lt"/>
                <a:ea typeface="Courier New" panose="02070309020205020404" pitchFamily="49" charset="0"/>
              </a:rPr>
              <a:t>Срок реализации: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Courier New" panose="02070309020205020404" pitchFamily="49" charset="0"/>
              </a:rPr>
              <a:t>6 месяцев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1141" y="2314576"/>
            <a:ext cx="471359" cy="7397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37677" y="12905"/>
            <a:ext cx="766227" cy="71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20046 L 0.45338 0.01782 " pathEditMode="relative" rAng="0" ptsTypes="AA">
                                      <p:cBhvr>
                                        <p:cTn id="6" dur="1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20" y="-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899" y="794769"/>
            <a:ext cx="8857080" cy="4788450"/>
          </a:xfrm>
        </p:spPr>
        <p:txBody>
          <a:bodyPr>
            <a:normAutofit/>
          </a:bodyPr>
          <a:lstStyle/>
          <a:p>
            <a:pPr algn="l"/>
            <a:r>
              <a:rPr lang="ru-RU" sz="2800" b="1" i="1" u="sng" dirty="0" smtClean="0">
                <a:solidFill>
                  <a:srgbClr val="C00000"/>
                </a:solidFill>
                <a:latin typeface="+mn-lt"/>
              </a:rPr>
              <a:t>Реализуемые мероприятия: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Тематические беседы;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Презентации о животных, растениях;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Акция «Сортируем мусор»;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Чтение книг о природе;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Выпуск экологической газеты «Сохраним лес – дадим вторую жизнь бумаге»;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Сбор макулатуры;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Выращивание растений;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Труд в природе;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Коллективная работа из бросового материала;</a:t>
            </a:r>
            <a:br>
              <a:rPr lang="ru-RU" sz="2400" b="1" dirty="0" smtClean="0">
                <a:solidFill>
                  <a:srgbClr val="7030A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7030A0"/>
                </a:solidFill>
                <a:latin typeface="+mn-lt"/>
              </a:rPr>
              <a:t>- Совместная работа родителей с детьми.</a:t>
            </a:r>
            <a:endParaRPr lang="ru-RU" sz="2400" b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8013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827" y="84764"/>
            <a:ext cx="6770098" cy="3250108"/>
          </a:xfrm>
        </p:spPr>
        <p:txBody>
          <a:bodyPr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Утилизация мусора:</a:t>
            </a:r>
            <a:b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- Мусор можно сортировать по группам</a:t>
            </a:r>
            <a:br>
              <a:rPr lang="ru-RU" sz="24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- Узнать известные способы утилизации каждой группы отходов и применить их</a:t>
            </a:r>
            <a:br>
              <a:rPr lang="ru-RU" sz="24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- Самостоятельно провести практическую работу по переработке отходов;</a:t>
            </a:r>
            <a:br>
              <a:rPr lang="ru-RU" sz="24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- Привлечь внимание к данной проблеме как можно больше сверстников и взрослых </a:t>
            </a:r>
            <a:endParaRPr lang="ru-RU" sz="2400" b="1" dirty="0">
              <a:solidFill>
                <a:srgbClr val="00206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22604" y="544654"/>
            <a:ext cx="3679118" cy="27593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048" y="3216538"/>
            <a:ext cx="2642346" cy="3523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374" y="3033358"/>
            <a:ext cx="2779731" cy="37063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63965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24" y="117037"/>
            <a:ext cx="11901495" cy="19376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Поделка из бросового материала</a:t>
            </a:r>
            <a:r>
              <a:rPr lang="ru-RU" sz="3600" b="1" dirty="0" smtClean="0">
                <a:solidFill>
                  <a:srgbClr val="C00000"/>
                </a:solidFill>
              </a:rPr>
              <a:t>: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Demi" panose="020B0703020102020204" pitchFamily="34" charset="0"/>
              </a:rPr>
              <a:t>Царь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Demi" panose="020B0703020102020204" pitchFamily="34" charset="0"/>
              </a:rPr>
              <a:t>-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anklin Gothic Demi" panose="020B0703020102020204" pitchFamily="34" charset="0"/>
              </a:rPr>
              <a:t>пушка и все что вокруг нее полностью сделано из бросового материала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17" y="1532965"/>
            <a:ext cx="3105375" cy="23290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1685" y="2126022"/>
            <a:ext cx="3243761" cy="28238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3185" y="1532965"/>
            <a:ext cx="3492960" cy="25146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3276" y="4137697"/>
            <a:ext cx="3535680" cy="2651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71677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23" y="160067"/>
            <a:ext cx="6784489" cy="6536567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«Сохраним лес – дадим вторую жизнь бумаге»</a:t>
            </a:r>
            <a:r>
              <a:rPr lang="en-US" sz="3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/>
            </a:r>
            <a:br>
              <a:rPr lang="en-US" sz="3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</a:rPr>
              <a:t>Вторичная переработка макулатуры не только способна сохранить лес, решить проблему с дополнительным мусором, сэкономить электроэнергию и воду. Еще одним плюсом вторичной переработки является то, что она препятствует мировому глобальному потеплению. К примеру, переработка тонны бумаги способна спасти 17 деревьев, сэкономить 3000 КВт/час энергии и 30 тысяч литров воды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». </a:t>
            </a:r>
            <a:br>
              <a:rPr lang="ru-RU" sz="20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000" b="1" u="sng" dirty="0" smtClean="0">
                <a:solidFill>
                  <a:schemeClr val="tx1"/>
                </a:solidFill>
                <a:latin typeface="+mn-lt"/>
              </a:rPr>
              <a:t>Вторая </a:t>
            </a:r>
            <a:r>
              <a:rPr lang="ru-RU" sz="2000" b="1" u="sng" dirty="0">
                <a:solidFill>
                  <a:schemeClr val="tx1"/>
                </a:solidFill>
                <a:latin typeface="+mn-lt"/>
              </a:rPr>
              <a:t>жизнь упаковочной коробки</a:t>
            </a:r>
            <a:r>
              <a:rPr lang="ru-RU" sz="2000" b="1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+mn-lt"/>
              </a:rPr>
            </a:br>
            <a:r>
              <a:rPr lang="ru-RU" sz="2000" b="1" dirty="0">
                <a:solidFill>
                  <a:schemeClr val="tx1"/>
                </a:solidFill>
                <a:latin typeface="+mn-lt"/>
              </a:rPr>
              <a:t>Коробки разных размеров и форм из плотной бумаги, картона, жести, пластических масс могут служить основой для создания интересных игрушек, необычных сувениров, полезных изделий хозяйственного назначения. Эти бросовые материалы, которые выполнили свое первоначальное назначение в качестве упаковок, после определенной обработки приобретают как бы вторую жизнь, порой более значимую в практическом отношении и необычную в смысле своего внешнего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</a:rPr>
              <a:t>вида</a:t>
            </a:r>
            <a:endParaRPr lang="ru-RU" sz="20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14688" y="608152"/>
            <a:ext cx="3584682" cy="2688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919" y="3870062"/>
            <a:ext cx="3768762" cy="28265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06923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376" y="86060"/>
            <a:ext cx="11517804" cy="121561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Труд на благо природы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latin typeface="Franklin Gothic Demi" panose="020B0703020102020204" pitchFamily="34" charset="0"/>
              </a:rPr>
              <a:t>От такого труда человек сам получает большое удовольствие и приносит пользу природе и другим людям</a:t>
            </a:r>
            <a:endParaRPr lang="ru-RU" sz="3200" dirty="0">
              <a:latin typeface="Franklin Gothic Demi" panose="020B0703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903" y="1452282"/>
            <a:ext cx="3055121" cy="2621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10" y="4224602"/>
            <a:ext cx="3349214" cy="25119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0106" y="4160518"/>
            <a:ext cx="3521336" cy="26410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0008" y="1452282"/>
            <a:ext cx="3410172" cy="25576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7502" y="1386160"/>
            <a:ext cx="3306184" cy="2479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8147" y="4009911"/>
            <a:ext cx="3504894" cy="2628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59013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9310"/>
            <a:ext cx="11768865" cy="146433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Продуктивная деятельность детей с родителями:</a:t>
            </a:r>
            <a:br>
              <a:rPr lang="ru-RU" sz="36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Будем беречь природу и она наградит нас своими богатствами и красотой.</a:t>
            </a:r>
            <a:endParaRPr lang="ru-RU" sz="3600" dirty="0">
              <a:solidFill>
                <a:srgbClr val="00206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4419" y="1613647"/>
            <a:ext cx="3764852" cy="51807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87" y="1511912"/>
            <a:ext cx="3912715" cy="538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700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3FA65F-4361-4E04-8BDA-4F8256B2EBC3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elements/1.1/"/>
    <ds:schemaRef ds:uri="http://schemas.microsoft.com/sharepoint/v3"/>
    <ds:schemaRef ds:uri="2547570a-e5f4-4946-a4c3-82580e42479e"/>
    <ds:schemaRef ds:uri="6ee78bd2-4339-4042-adc0-bcc646419980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79</Words>
  <Application>Microsoft Office PowerPoint</Application>
  <PresentationFormat>Широкоэкранный</PresentationFormat>
  <Paragraphs>15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Franklin Gothic Demi</vt:lpstr>
      <vt:lpstr>Segoe Print</vt:lpstr>
      <vt:lpstr>Segoe Script</vt:lpstr>
      <vt:lpstr>Segoe UI</vt:lpstr>
      <vt:lpstr>Segoe UI Light</vt:lpstr>
      <vt:lpstr>Тема1</vt:lpstr>
      <vt:lpstr>ЭКОЛОГИЧЕСКИЙ ПРОЕКТ  «Сохраним планету нашу»</vt:lpstr>
      <vt:lpstr>                               Актуальность проекта:  Взаимодействие человека с природой – чрезвычайно актуальная проблема современности. С каждым годом ее звучание становится сильнее. Сбываются слова Ф. Энгельса, который еще в прошлом веке пытался предостеречь: «Не будем, однако, слишком обольщаться нашими победами над природой. За каждую такую победу она нам мстит» Красная Книга «растет» с каждым годом. Все больше животных и растений становятся редкими. Тайга вырубается, исчезают флора и фауна. А человек никак не может остановиться. Еще одна большая проблема – загрязнение окружающей среды. Иными словами, экологическая проблема  - это проблема загрязнения окружающей среды и других отрицательным влияний,  деятельности человека на Земле. Правильное решение экологической проблемы будет осуществляться в том случае, если в каждом человеке будет развит достаточный уровень экологического сознания, экологической культуры. Началом формирования экологической культуры личности по праву можно считать дошкольное детство, так как в этот период закладывается фундамент осознанного отношения к окружающей действительности, развивается интерес к природе и проблемам ее охраны, вырабатываются навыки культурного поведения в природе. Уже с дошкольного возраста дать представление о том, что человек нуждается в  экологически чистой окружающей среде. Вот почему так важно научить ребенка беречь красоту природы, чтобы он понял, сколь ценно здоровье и стремился к здоровому образу жизни. А от взрослых зависит какими будут наши дети. И воспитатели, и родители должны совместно добиваться того, чтобы дети любили природу, понимали ее и берегли.</vt:lpstr>
      <vt:lpstr>Цель: углублять экологические знания детей, воспитывать у них гуманное отношение к природе, чувство ответственности за все живое на Земле.  Задачи: 1. Развивать у детей экологическое мышление, способность осознавать последствия своих действий по отношению к окружающей среде, эстетических чувств, умение видеть красоту природы, восхищаться ею.  2. Формировать у детей знания норм поведения в природном окружении и желание соблюдать их в практической деятельности и в быту.  3. Привлекать детей к посильному участию по охране и защите природы. 4. Воспитывать бережное отношение к миру природы. 5. Доставить детям радость от участия в проекте и совместном труде. Тип проекта: познавательный Участники проекта: дети подготовительной группы Срок реализации: 6 месяцев</vt:lpstr>
      <vt:lpstr>Реализуемые мероприятия:  - Тематические беседы; - Презентации о животных, растениях; - Акция «Сортируем мусор»; - Чтение книг о природе; - Выпуск экологической газеты «Сохраним лес – дадим вторую жизнь бумаге»; - Сбор макулатуры; - Выращивание растений; - Труд в природе; - Коллективная работа из бросового материала; - Совместная работа родителей с детьми.</vt:lpstr>
      <vt:lpstr>Утилизация мусора: - Мусор можно сортировать по группам - Узнать известные способы утилизации каждой группы отходов и применить их - Самостоятельно провести практическую работу по переработке отходов; - Привлечь внимание к данной проблеме как можно больше сверстников и взрослых </vt:lpstr>
      <vt:lpstr>Поделка из бросового материала: Царь - пушка и все что вокруг нее полностью сделано из бросового материала</vt:lpstr>
      <vt:lpstr>«Сохраним лес – дадим вторую жизнь бумаге» Вторичная переработка макулатуры не только способна сохранить лес, решить проблему с дополнительным мусором, сэкономить электроэнергию и воду. Еще одним плюсом вторичной переработки является то, что она препятствует мировому глобальному потеплению. К примеру, переработка тонны бумаги способна спасти 17 деревьев, сэкономить 3000 КВт/час энергии и 30 тысяч литров воды».  Вторая жизнь упаковочной коробки Коробки разных размеров и форм из плотной бумаги, картона, жести, пластических масс могут служить основой для создания интересных игрушек, необычных сувениров, полезных изделий хозяйственного назначения. Эти бросовые материалы, которые выполнили свое первоначальное назначение в качестве упаковок, после определенной обработки приобретают как бы вторую жизнь, порой более значимую в практическом отношении и необычную в смысле своего внешнего вида</vt:lpstr>
      <vt:lpstr>Труд на благо природы От такого труда человек сам получает большое удовольствие и приносит пользу природе и другим людям</vt:lpstr>
      <vt:lpstr>Продуктивная деятельность детей с родителями: Будем беречь природу и она наградит нас своими богатствами и красотой.</vt:lpstr>
      <vt:lpstr>Презентация PowerPoint</vt:lpstr>
      <vt:lpstr>Используемая литература: - И.А. Рыжова «Экологическое образование в детском саду» - С.Н. Николаева «Воспитание основ экологической культуры в детском саду» - Т.В. Потапова «Экологическая культура в семье и в детском саду» - В.И. Черняева «Экологическая работа в ДОУ» - Л.Г. Горькова «Сценарий занятий по экологическому воспитанию» - Просторы интернета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2018-02-01T12:27:56Z</dcterms:created>
  <dcterms:modified xsi:type="dcterms:W3CDTF">2018-02-01T15:52:37Z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