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07" r:id="rId1"/>
  </p:sldMasterIdLst>
  <p:sldIdLst>
    <p:sldId id="292" r:id="rId2"/>
    <p:sldId id="280" r:id="rId3"/>
    <p:sldId id="281" r:id="rId4"/>
    <p:sldId id="282" r:id="rId5"/>
    <p:sldId id="283" r:id="rId6"/>
    <p:sldId id="284" r:id="rId7"/>
    <p:sldId id="286" r:id="rId8"/>
    <p:sldId id="285" r:id="rId9"/>
    <p:sldId id="287" r:id="rId10"/>
    <p:sldId id="288" r:id="rId11"/>
    <p:sldId id="289" r:id="rId12"/>
    <p:sldId id="290" r:id="rId13"/>
    <p:sldId id="291" r:id="rId14"/>
  </p:sldIdLst>
  <p:sldSz cx="14255750" cy="1069181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434" autoAdjust="0"/>
  </p:normalViewPr>
  <p:slideViewPr>
    <p:cSldViewPr snapToGrid="0">
      <p:cViewPr varScale="1">
        <p:scale>
          <a:sx n="61" d="100"/>
          <a:sy n="61" d="100"/>
        </p:scale>
        <p:origin x="-1094" y="-77"/>
      </p:cViewPr>
      <p:guideLst>
        <p:guide orient="horz" pos="3367"/>
        <p:guide pos="449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831586" y="2138363"/>
            <a:ext cx="12240937" cy="2851150"/>
          </a:xfrm>
          <a:ln>
            <a:noFill/>
          </a:ln>
        </p:spPr>
        <p:txBody>
          <a:bodyPr vert="horz" tIns="0" rIns="28511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87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831586" y="5033378"/>
            <a:ext cx="12245689" cy="2732352"/>
          </a:xfrm>
        </p:spPr>
        <p:txBody>
          <a:bodyPr lIns="0" rIns="28511"/>
          <a:lstStyle>
            <a:lvl1pPr marL="0" marR="71277" indent="0" algn="r">
              <a:buNone/>
              <a:defRPr>
                <a:solidFill>
                  <a:schemeClr val="tx1"/>
                </a:solidFill>
              </a:defRPr>
            </a:lvl1pPr>
            <a:lvl2pPr marL="712775" indent="0" algn="ctr">
              <a:buNone/>
            </a:lvl2pPr>
            <a:lvl3pPr marL="1425550" indent="0" algn="ctr">
              <a:buNone/>
            </a:lvl3pPr>
            <a:lvl4pPr marL="2138324" indent="0" algn="ctr">
              <a:buNone/>
            </a:lvl4pPr>
            <a:lvl5pPr marL="2851099" indent="0" algn="ctr">
              <a:buNone/>
            </a:lvl5pPr>
            <a:lvl6pPr marL="3563874" indent="0" algn="ctr">
              <a:buNone/>
            </a:lvl6pPr>
            <a:lvl7pPr marL="4276649" indent="0" algn="ctr">
              <a:buNone/>
            </a:lvl7pPr>
            <a:lvl8pPr marL="4989424" indent="0" algn="ctr">
              <a:buNone/>
            </a:lvl8pPr>
            <a:lvl9pPr marL="5702198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2/1/2018</a:t>
            </a:fld>
            <a:endParaRPr lang="en-US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F080-5E8C-48AD-84E5-6C08B304C14E}" type="datetimeFigureOut">
              <a:rPr lang="en-US" smtClean="0"/>
              <a:pPr/>
              <a:t>2/1/2018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0335419" y="1425577"/>
            <a:ext cx="3207544" cy="8125284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12788" y="1425577"/>
            <a:ext cx="9385035" cy="812528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3682103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F080-5E8C-48AD-84E5-6C08B304C14E}" type="datetimeFigureOut">
              <a:rPr lang="en-US" smtClean="0"/>
              <a:pPr/>
              <a:t>2/1/2018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6833" y="2052828"/>
            <a:ext cx="12117388" cy="2124107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87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6833" y="4216647"/>
            <a:ext cx="12117388" cy="2353683"/>
          </a:xfrm>
        </p:spPr>
        <p:txBody>
          <a:bodyPr lIns="71277" rIns="71277" anchor="t"/>
          <a:lstStyle>
            <a:lvl1pPr marL="0" indent="0">
              <a:buNone/>
              <a:defRPr sz="3400">
                <a:solidFill>
                  <a:schemeClr val="tx1"/>
                </a:solidFill>
              </a:defRPr>
            </a:lvl1pPr>
            <a:lvl2pPr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2788" y="1097693"/>
            <a:ext cx="12830175" cy="1781969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12787" y="2993466"/>
            <a:ext cx="6296290" cy="6914039"/>
          </a:xfrm>
        </p:spPr>
        <p:txBody>
          <a:bodyPr/>
          <a:lstStyle>
            <a:lvl1pPr>
              <a:defRPr sz="4100"/>
            </a:lvl1pPr>
            <a:lvl2pPr>
              <a:defRPr sz="3700"/>
            </a:lvl2pPr>
            <a:lvl3pPr>
              <a:defRPr sz="3100"/>
            </a:lvl3pPr>
            <a:lvl4pPr>
              <a:defRPr sz="2800"/>
            </a:lvl4pPr>
            <a:lvl5pPr>
              <a:defRPr sz="2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246673" y="2993466"/>
            <a:ext cx="6296290" cy="6914039"/>
          </a:xfrm>
        </p:spPr>
        <p:txBody>
          <a:bodyPr/>
          <a:lstStyle>
            <a:lvl1pPr>
              <a:defRPr sz="4100"/>
            </a:lvl1pPr>
            <a:lvl2pPr>
              <a:defRPr sz="3700"/>
            </a:lvl2pPr>
            <a:lvl3pPr>
              <a:defRPr sz="3100"/>
            </a:lvl3pPr>
            <a:lvl4pPr>
              <a:defRPr sz="2800"/>
            </a:lvl4pPr>
            <a:lvl5pPr>
              <a:defRPr sz="2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2/1/2018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2788" y="1097693"/>
            <a:ext cx="12830175" cy="1781969"/>
          </a:xfrm>
        </p:spPr>
        <p:txBody>
          <a:bodyPr tIns="71277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2788" y="2892383"/>
            <a:ext cx="6298765" cy="1027948"/>
          </a:xfrm>
        </p:spPr>
        <p:txBody>
          <a:bodyPr lIns="71277" tIns="0" rIns="71277" bIns="0" anchor="ctr">
            <a:noAutofit/>
          </a:bodyPr>
          <a:lstStyle>
            <a:lvl1pPr marL="0" indent="0">
              <a:buNone/>
              <a:defRPr sz="3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3100" b="1"/>
            </a:lvl2pPr>
            <a:lvl3pPr>
              <a:buNone/>
              <a:defRPr sz="2800" b="1"/>
            </a:lvl3pPr>
            <a:lvl4pPr>
              <a:buNone/>
              <a:defRPr sz="2500" b="1"/>
            </a:lvl4pPr>
            <a:lvl5pPr>
              <a:buNone/>
              <a:defRPr sz="25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7241724" y="2899414"/>
            <a:ext cx="6301239" cy="1020918"/>
          </a:xfrm>
        </p:spPr>
        <p:txBody>
          <a:bodyPr lIns="71277" tIns="0" rIns="71277" bIns="0" anchor="ctr"/>
          <a:lstStyle>
            <a:lvl1pPr marL="0" indent="0">
              <a:buNone/>
              <a:defRPr sz="3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3100" b="1"/>
            </a:lvl2pPr>
            <a:lvl3pPr>
              <a:buNone/>
              <a:defRPr sz="2800" b="1"/>
            </a:lvl3pPr>
            <a:lvl4pPr>
              <a:buNone/>
              <a:defRPr sz="2500" b="1"/>
            </a:lvl4pPr>
            <a:lvl5pPr>
              <a:buNone/>
              <a:defRPr sz="25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712788" y="3920331"/>
            <a:ext cx="6298765" cy="5995585"/>
          </a:xfrm>
        </p:spPr>
        <p:txBody>
          <a:bodyPr tIns="0"/>
          <a:lstStyle>
            <a:lvl1pPr>
              <a:defRPr sz="3400"/>
            </a:lvl1pPr>
            <a:lvl2pPr>
              <a:defRPr sz="31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7241724" y="3920331"/>
            <a:ext cx="6301239" cy="5995585"/>
          </a:xfrm>
        </p:spPr>
        <p:txBody>
          <a:bodyPr tIns="0"/>
          <a:lstStyle>
            <a:lvl1pPr>
              <a:defRPr sz="3400"/>
            </a:lvl1pPr>
            <a:lvl2pPr>
              <a:defRPr sz="31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2/1/2018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2787" y="1097693"/>
            <a:ext cx="12948973" cy="1781969"/>
          </a:xfrm>
        </p:spPr>
        <p:txBody>
          <a:bodyPr vert="horz" tIns="71277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78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2/1/2018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2/1/2018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181" y="801889"/>
            <a:ext cx="4276725" cy="1811668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41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069181" y="2613554"/>
            <a:ext cx="4276725" cy="7127875"/>
          </a:xfrm>
        </p:spPr>
        <p:txBody>
          <a:bodyPr lIns="28511" rIns="28511"/>
          <a:lstStyle>
            <a:lvl1pPr marL="0" indent="0" algn="l">
              <a:buNone/>
              <a:defRPr sz="2200"/>
            </a:lvl1pPr>
            <a:lvl2pPr indent="0" algn="l">
              <a:buNone/>
              <a:defRPr sz="1900"/>
            </a:lvl2pPr>
            <a:lvl3pPr indent="0" algn="l">
              <a:buNone/>
              <a:defRPr sz="1600"/>
            </a:lvl3pPr>
            <a:lvl4pPr indent="0" algn="l">
              <a:buNone/>
              <a:defRPr sz="1400"/>
            </a:lvl4pPr>
            <a:lvl5pPr indent="0" algn="l">
              <a:buNone/>
              <a:defRPr sz="14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5573602" y="2613554"/>
            <a:ext cx="7969360" cy="7127875"/>
          </a:xfrm>
        </p:spPr>
        <p:txBody>
          <a:bodyPr tIns="0"/>
          <a:lstStyle>
            <a:lvl1pPr>
              <a:defRPr sz="4400"/>
            </a:lvl1pPr>
            <a:lvl2pPr>
              <a:defRPr sz="4100"/>
            </a:lvl2pPr>
            <a:lvl3pPr>
              <a:defRPr sz="3700"/>
            </a:lvl3pPr>
            <a:lvl4pPr>
              <a:defRPr sz="3100"/>
            </a:lvl4pPr>
            <a:lvl5pPr>
              <a:defRPr sz="2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F080-5E8C-48AD-84E5-6C08B304C14E}" type="datetimeFigureOut">
              <a:rPr lang="en-US" smtClean="0"/>
              <a:pPr/>
              <a:t>2/1/2018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4935497" y="1727523"/>
            <a:ext cx="8197056" cy="6415088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2555" tIns="71277" rIns="142555" bIns="71277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12478667" y="8356029"/>
            <a:ext cx="242348" cy="2423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2555" tIns="71277" rIns="142555" bIns="71277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0383" y="1834970"/>
            <a:ext cx="3449892" cy="2467350"/>
          </a:xfrm>
        </p:spPr>
        <p:txBody>
          <a:bodyPr vert="horz" lIns="71277" tIns="71277" rIns="71277" bIns="71277" anchor="b"/>
          <a:lstStyle>
            <a:lvl1pPr algn="l">
              <a:buNone/>
              <a:defRPr sz="31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50383" y="4410154"/>
            <a:ext cx="3445140" cy="3397621"/>
          </a:xfrm>
        </p:spPr>
        <p:txBody>
          <a:bodyPr lIns="99788" rIns="71277" bIns="71277" anchor="t"/>
          <a:lstStyle>
            <a:lvl1pPr marL="0" indent="0" algn="l">
              <a:spcBef>
                <a:spcPts val="390"/>
              </a:spcBef>
              <a:buFontTx/>
              <a:buNone/>
              <a:defRPr sz="20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2/1/2018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2592579" y="9909727"/>
            <a:ext cx="950383" cy="56924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5434448" y="1870080"/>
            <a:ext cx="7199154" cy="6129973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50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14850" y="9068241"/>
            <a:ext cx="14285449" cy="162357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42555" tIns="71277" rIns="142555" bIns="71277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6830880" y="9696881"/>
            <a:ext cx="7424870" cy="99493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42555" tIns="71277" rIns="142555" bIns="71277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14850" y="-11138"/>
            <a:ext cx="14285449" cy="162357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42555" tIns="71277" rIns="142555" bIns="71277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830880" y="-11137"/>
            <a:ext cx="7424870" cy="99493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42555" tIns="71277" rIns="142555" bIns="71277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712788" y="1097693"/>
            <a:ext cx="12830175" cy="1781969"/>
          </a:xfrm>
          <a:prstGeom prst="rect">
            <a:avLst/>
          </a:prstGeom>
        </p:spPr>
        <p:txBody>
          <a:bodyPr vert="horz" lIns="0" tIns="71277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712788" y="3017467"/>
            <a:ext cx="12830175" cy="6842760"/>
          </a:xfrm>
          <a:prstGeom prst="rect">
            <a:avLst/>
          </a:prstGeom>
        </p:spPr>
        <p:txBody>
          <a:bodyPr vert="horz" lIns="142555" tIns="71277" rIns="142555" bIns="71277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712787" y="9909727"/>
            <a:ext cx="3326342" cy="569240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9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2/1/2018</a:t>
            </a:fld>
            <a:endParaRPr lang="en-US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157927" y="9909727"/>
            <a:ext cx="5227108" cy="569240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9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2354983" y="9909727"/>
            <a:ext cx="1187979" cy="56924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9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29648" y="315560"/>
            <a:ext cx="14312729" cy="1012158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</p:sldLayoutIdLst>
  <p:txStyles>
    <p:titleStyle>
      <a:lvl1pPr algn="l" rtl="0" eaLnBrk="1" latinLnBrk="0" hangingPunct="1">
        <a:spcBef>
          <a:spcPct val="0"/>
        </a:spcBef>
        <a:buNone/>
        <a:defRPr kumimoji="0" sz="78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427665" indent="-427665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4100" kern="1200">
          <a:solidFill>
            <a:schemeClr val="tx1"/>
          </a:solidFill>
          <a:latin typeface="+mn-lt"/>
          <a:ea typeface="+mn-ea"/>
          <a:cs typeface="+mn-cs"/>
        </a:defRPr>
      </a:lvl1pPr>
      <a:lvl2pPr marL="997885" indent="-38489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indent="-38489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1853214" indent="-327876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3100" kern="1200">
          <a:solidFill>
            <a:schemeClr val="tx1"/>
          </a:solidFill>
          <a:latin typeface="+mn-lt"/>
          <a:ea typeface="+mn-ea"/>
          <a:cs typeface="+mn-cs"/>
        </a:defRPr>
      </a:lvl4pPr>
      <a:lvl5pPr marL="2280879" indent="-327876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3100" kern="1200">
          <a:solidFill>
            <a:schemeClr val="tx1"/>
          </a:solidFill>
          <a:latin typeface="+mn-lt"/>
          <a:ea typeface="+mn-ea"/>
          <a:cs typeface="+mn-cs"/>
        </a:defRPr>
      </a:lvl5pPr>
      <a:lvl6pPr marL="2708544" indent="-327876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993654" indent="-28511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25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1319" indent="-285110" algn="l" rtl="0" eaLnBrk="1" latinLnBrk="0" hangingPunct="1">
        <a:spcBef>
          <a:spcPct val="20000"/>
        </a:spcBef>
        <a:buClr>
          <a:schemeClr val="tx2"/>
        </a:buClr>
        <a:buChar char="•"/>
        <a:defRPr kumimoji="0"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3848984" indent="-28511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22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16899" y="2700668"/>
            <a:ext cx="9144000" cy="1346697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Гимнастики мозга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7732" y="4922728"/>
            <a:ext cx="9081369" cy="1440494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Для улучшения учебных навыков письма и </a:t>
            </a:r>
            <a:r>
              <a:rPr lang="ru-RU" b="1" i="1" dirty="0" smtClean="0"/>
              <a:t>чтения</a:t>
            </a:r>
            <a:endParaRPr lang="ru-RU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730674" y="8404964"/>
            <a:ext cx="963799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Составлено </a:t>
            </a:r>
            <a:r>
              <a:rPr lang="ru-RU" sz="2400" dirty="0" smtClean="0"/>
              <a:t>по </a:t>
            </a:r>
            <a:r>
              <a:rPr lang="ru-RU" sz="2400" dirty="0" smtClean="0"/>
              <a:t>книге «</a:t>
            </a:r>
            <a:r>
              <a:rPr lang="ru-RU" sz="2400" dirty="0" smtClean="0"/>
              <a:t>Снятие учебного и рабочего стресса. </a:t>
            </a:r>
            <a:endParaRPr lang="ru-RU" sz="2400" dirty="0" smtClean="0"/>
          </a:p>
          <a:p>
            <a:r>
              <a:rPr lang="ru-RU" sz="2400" dirty="0" smtClean="0"/>
              <a:t>/Сборник </a:t>
            </a:r>
            <a:r>
              <a:rPr lang="ru-RU" sz="2400" dirty="0" smtClean="0"/>
              <a:t>упражнений образовательной </a:t>
            </a:r>
            <a:r>
              <a:rPr lang="ru-RU" sz="2400" dirty="0" err="1" smtClean="0"/>
              <a:t>кинесиологии</a:t>
            </a:r>
            <a:r>
              <a:rPr lang="ru-RU" sz="2400" dirty="0" smtClean="0"/>
              <a:t>» </a:t>
            </a:r>
            <a:r>
              <a:rPr lang="ru-RU" sz="2400" dirty="0"/>
              <a:t>Смирновой С. С. и </a:t>
            </a:r>
            <a:r>
              <a:rPr lang="ru-RU" sz="2400" dirty="0" err="1" smtClean="0"/>
              <a:t>Ципленковой</a:t>
            </a:r>
            <a:r>
              <a:rPr lang="ru-RU" sz="2400" dirty="0" smtClean="0"/>
              <a:t> </a:t>
            </a:r>
            <a:r>
              <a:rPr lang="ru-RU" sz="2400" dirty="0"/>
              <a:t>О. А</a:t>
            </a:r>
            <a:r>
              <a:rPr lang="ru-RU" sz="2400" dirty="0" smtClean="0"/>
              <a:t>./</a:t>
            </a:r>
          </a:p>
          <a:p>
            <a:endParaRPr lang="ru-RU" sz="2400" dirty="0" smtClean="0"/>
          </a:p>
          <a:p>
            <a:r>
              <a:rPr lang="ru-RU" sz="2400" dirty="0" smtClean="0"/>
              <a:t>Сделала учитель-логопед Колыванова Анна Владимировна</a:t>
            </a:r>
            <a:endParaRPr lang="ru-RU" sz="2400" dirty="0" smtClean="0"/>
          </a:p>
          <a:p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9088853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6892398" y="2181368"/>
            <a:ext cx="736335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Упражнение можно выполнять стоя и </a:t>
            </a:r>
            <a:r>
              <a:rPr lang="ru-RU" sz="3200" dirty="0" smtClean="0"/>
              <a:t>сидя</a:t>
            </a:r>
            <a:endParaRPr lang="ru-RU" sz="3200" dirty="0"/>
          </a:p>
          <a:p>
            <a:endParaRPr lang="ru-RU" sz="3200" dirty="0"/>
          </a:p>
          <a:p>
            <a:pPr marL="514350" indent="-514350">
              <a:buAutoNum type="arabicPeriod"/>
            </a:pPr>
            <a:r>
              <a:rPr lang="ru-RU" sz="3200" dirty="0" smtClean="0"/>
              <a:t>Держите </a:t>
            </a:r>
            <a:r>
              <a:rPr lang="ru-RU" sz="3200" dirty="0"/>
              <a:t>голову прямо, не напрягая шею и подбородок</a:t>
            </a:r>
            <a:r>
              <a:rPr lang="ru-RU" sz="3200" dirty="0" smtClean="0"/>
              <a:t>.</a:t>
            </a:r>
            <a:endParaRPr lang="ru-RU" sz="3200" dirty="0"/>
          </a:p>
          <a:p>
            <a:r>
              <a:rPr lang="ru-RU" sz="3200" dirty="0"/>
              <a:t>2.   </a:t>
            </a:r>
            <a:r>
              <a:rPr lang="ru-RU" sz="3200" dirty="0" smtClean="0"/>
              <a:t>Возьмите </a:t>
            </a:r>
            <a:r>
              <a:rPr lang="ru-RU" sz="3200" dirty="0"/>
              <a:t>руками уши таким образом, чтобы большой палец оказался с тыльной стороны уха, а остальные пальцы спереди</a:t>
            </a:r>
            <a:endParaRPr lang="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3740146" y="1173580"/>
            <a:ext cx="657179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" sz="4800" b="1" dirty="0" smtClean="0">
                <a:solidFill>
                  <a:schemeClr val="accent2">
                    <a:lumMod val="75000"/>
                  </a:schemeClr>
                </a:solidFill>
              </a:rPr>
              <a:t>«Думательный колпак»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/>
          <a:srcRect l="15337" t="10721" r="6905" b="14569"/>
          <a:stretch/>
        </p:blipFill>
        <p:spPr>
          <a:xfrm>
            <a:off x="703531" y="2449160"/>
            <a:ext cx="5842871" cy="3769683"/>
          </a:xfrm>
          <a:prstGeom prst="rect">
            <a:avLst/>
          </a:prstGeom>
          <a:ln w="254000">
            <a:solidFill>
              <a:schemeClr val="accent3">
                <a:lumMod val="60000"/>
                <a:lumOff val="40000"/>
              </a:schemeClr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490587" y="6808021"/>
            <a:ext cx="13682639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" sz="3200" dirty="0" smtClean="0"/>
              <a:t>3.   Массируйте </a:t>
            </a:r>
            <a:r>
              <a:rPr lang="ru" sz="3200" dirty="0"/>
              <a:t>уши сверху вниз, чуть разворачивая их в сторону затылка.</a:t>
            </a:r>
          </a:p>
          <a:p>
            <a:endParaRPr lang="ru-RU" sz="3200" dirty="0" smtClean="0"/>
          </a:p>
          <a:p>
            <a:pPr marL="514350" indent="-514350">
              <a:buAutoNum type="arabicPeriod" startAt="4"/>
            </a:pPr>
            <a:r>
              <a:rPr lang="ru" sz="3200" dirty="0" smtClean="0"/>
              <a:t>Дойдя </a:t>
            </a:r>
            <a:r>
              <a:rPr lang="ru" sz="3200" dirty="0"/>
              <a:t>до мочки, мягко потяните ее </a:t>
            </a:r>
            <a:r>
              <a:rPr lang="ru" sz="3200" dirty="0" smtClean="0"/>
              <a:t>вниз.</a:t>
            </a:r>
          </a:p>
          <a:p>
            <a:endParaRPr lang="ru" sz="3200" dirty="0" smtClean="0"/>
          </a:p>
          <a:p>
            <a:pPr marL="514350" indent="-514350">
              <a:buAutoNum type="arabicPeriod" startAt="4"/>
            </a:pPr>
            <a:r>
              <a:rPr lang="ru" sz="3200" dirty="0" smtClean="0"/>
              <a:t>Упражнение </a:t>
            </a:r>
            <a:r>
              <a:rPr lang="ru" sz="3200" dirty="0"/>
              <a:t>выполняется 4 раза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3143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6809875" y="1329598"/>
            <a:ext cx="736335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000" b="1" i="1" dirty="0" smtClean="0">
              <a:solidFill>
                <a:schemeClr val="accent6"/>
              </a:solidFill>
            </a:endParaRPr>
          </a:p>
          <a:p>
            <a:endParaRPr lang="ru-RU" sz="3000" b="1" i="1" dirty="0" smtClean="0">
              <a:solidFill>
                <a:schemeClr val="accent6"/>
              </a:solidFill>
            </a:endParaRPr>
          </a:p>
          <a:p>
            <a:r>
              <a:rPr lang="ru-RU" sz="3000" b="1" i="1" dirty="0" smtClean="0">
                <a:solidFill>
                  <a:schemeClr val="accent6"/>
                </a:solidFill>
              </a:rPr>
              <a:t>Учебные </a:t>
            </a:r>
            <a:r>
              <a:rPr lang="ru-RU" sz="3000" b="1" i="1" dirty="0" smtClean="0">
                <a:solidFill>
                  <a:schemeClr val="accent6"/>
                </a:solidFill>
              </a:rPr>
              <a:t>навыки: </a:t>
            </a:r>
            <a:r>
              <a:rPr lang="ru-RU" sz="3000" dirty="0"/>
              <a:t>позволяет лучше воспринимать новую информацию за счет повышения внимания и развивает устную речь за счет снятия зажимов. Помогает при выполнении контрольных </a:t>
            </a:r>
            <a:r>
              <a:rPr lang="ru-RU" sz="3000" dirty="0" smtClean="0"/>
              <a:t>работ.</a:t>
            </a:r>
            <a:endParaRPr lang="ru-RU" sz="3000" dirty="0"/>
          </a:p>
        </p:txBody>
      </p:sp>
      <p:sp>
        <p:nvSpPr>
          <p:cNvPr id="11" name="TextBox 10"/>
          <p:cNvSpPr txBox="1"/>
          <p:nvPr/>
        </p:nvSpPr>
        <p:spPr>
          <a:xfrm>
            <a:off x="3690042" y="221602"/>
            <a:ext cx="6418617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" sz="48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" sz="4800" b="1" dirty="0" smtClean="0">
                <a:solidFill>
                  <a:schemeClr val="accent2">
                    <a:lumMod val="75000"/>
                  </a:schemeClr>
                </a:solidFill>
              </a:rPr>
              <a:t>«</a:t>
            </a:r>
            <a:r>
              <a:rPr lang="ru" sz="4800" b="1" dirty="0" smtClean="0">
                <a:solidFill>
                  <a:schemeClr val="accent2">
                    <a:lumMod val="75000"/>
                  </a:schemeClr>
                </a:solidFill>
              </a:rPr>
              <a:t>Крюки Деннисона»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09875" y="4376586"/>
            <a:ext cx="7309622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" sz="3000" b="1" i="1" spc="94" dirty="0" smtClean="0">
              <a:solidFill>
                <a:srgbClr val="070441"/>
              </a:solidFill>
            </a:endParaRPr>
          </a:p>
          <a:p>
            <a:endParaRPr lang="ru" sz="3000" b="1" i="1" spc="94" dirty="0" smtClean="0">
              <a:solidFill>
                <a:srgbClr val="070441"/>
              </a:solidFill>
            </a:endParaRPr>
          </a:p>
          <a:p>
            <a:r>
              <a:rPr lang="ru" sz="3000" b="1" i="1" spc="94" dirty="0" smtClean="0">
                <a:solidFill>
                  <a:srgbClr val="070441"/>
                </a:solidFill>
              </a:rPr>
              <a:t>Другое</a:t>
            </a:r>
            <a:r>
              <a:rPr lang="ru" sz="3000" b="1" i="1" spc="94" dirty="0" smtClean="0">
                <a:solidFill>
                  <a:srgbClr val="070441"/>
                </a:solidFill>
              </a:rPr>
              <a:t>:</a:t>
            </a:r>
            <a:r>
              <a:rPr lang="ru" sz="3000" dirty="0" smtClean="0">
                <a:latin typeface="Segoe UI"/>
              </a:rPr>
              <a:t> </a:t>
            </a:r>
            <a:r>
              <a:rPr lang="ru-RU" sz="3000" dirty="0"/>
              <a:t>данное упражнение </a:t>
            </a:r>
            <a:r>
              <a:rPr lang="ru-RU" sz="3000" dirty="0" smtClean="0"/>
              <a:t>обеспечивает </a:t>
            </a:r>
            <a:r>
              <a:rPr lang="ru-RU" sz="3000" dirty="0"/>
              <a:t>улучшение координации, делает </a:t>
            </a:r>
            <a:r>
              <a:rPr lang="ru-RU" sz="3000" dirty="0" smtClean="0"/>
              <a:t>дыхание </a:t>
            </a:r>
            <a:r>
              <a:rPr lang="ru-RU" sz="3000" dirty="0"/>
              <a:t>более спокойным и глубоким, </a:t>
            </a:r>
            <a:r>
              <a:rPr lang="ru-RU" sz="3000" dirty="0" smtClean="0"/>
              <a:t>улучшает </a:t>
            </a:r>
            <a:r>
              <a:rPr lang="ru-RU" sz="3000" dirty="0"/>
              <a:t>социальную адаптацию, </a:t>
            </a:r>
            <a:r>
              <a:rPr lang="ru-RU" sz="3000" dirty="0" smtClean="0"/>
              <a:t>повышает возможность выбора реакций и действий за счет рациональной обработки эмоциональных проблем, помогает развитию </a:t>
            </a:r>
            <a:r>
              <a:rPr lang="ru-RU" sz="3000" dirty="0"/>
              <a:t>«я — концепции».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/>
          <a:srcRect l="6828" t="5463" r="644" b="4128"/>
          <a:stretch/>
        </p:blipFill>
        <p:spPr>
          <a:xfrm>
            <a:off x="1066202" y="3406959"/>
            <a:ext cx="5103853" cy="5018074"/>
          </a:xfrm>
          <a:prstGeom prst="rect">
            <a:avLst/>
          </a:prstGeom>
          <a:ln w="254000">
            <a:solidFill>
              <a:schemeClr val="accent4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xmlns="" val="506252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6809875" y="1329598"/>
            <a:ext cx="7363352" cy="9818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000" b="1" dirty="0" smtClean="0"/>
          </a:p>
          <a:p>
            <a:endParaRPr lang="ru-RU" sz="3000" b="1" dirty="0" smtClean="0"/>
          </a:p>
          <a:p>
            <a:r>
              <a:rPr lang="ru-RU" sz="3000" b="1" dirty="0" smtClean="0"/>
              <a:t>Часть </a:t>
            </a:r>
            <a:r>
              <a:rPr lang="ru-RU" sz="3000" b="1" dirty="0"/>
              <a:t>1</a:t>
            </a:r>
          </a:p>
          <a:p>
            <a:r>
              <a:rPr lang="ru-RU" sz="3000" dirty="0" smtClean="0"/>
              <a:t>1</a:t>
            </a:r>
            <a:r>
              <a:rPr lang="ru-RU" sz="3000" dirty="0"/>
              <a:t>.    Встаньте, скрестив ноги. При этом ступни устойчиво опираются на пол.</a:t>
            </a:r>
          </a:p>
          <a:p>
            <a:r>
              <a:rPr lang="ru-RU" sz="3000" dirty="0" smtClean="0"/>
              <a:t>2</a:t>
            </a:r>
            <a:r>
              <a:rPr lang="ru-RU" sz="3000" dirty="0"/>
              <a:t>.    Вытяните руки вперед на уровне груди ладошками наружу. Скрестите их, образуя «замок» ладошками.</a:t>
            </a:r>
          </a:p>
          <a:p>
            <a:r>
              <a:rPr lang="ru-RU" sz="3000" dirty="0" smtClean="0"/>
              <a:t>3</a:t>
            </a:r>
            <a:r>
              <a:rPr lang="ru-RU" sz="3000" dirty="0"/>
              <a:t>.    Сгибая локти, выверните этот «замок» из ладошек вовнутрь и прижмите к груди.</a:t>
            </a:r>
          </a:p>
          <a:p>
            <a:r>
              <a:rPr lang="ru-RU" sz="3000" dirty="0" smtClean="0"/>
              <a:t>4</a:t>
            </a:r>
            <a:r>
              <a:rPr lang="ru-RU" sz="3000" dirty="0"/>
              <a:t>.    Прижмите язык к твердому нёбу сразу за верхними зубами. Глаза смотрят вверх. Голова при этом не задирается. Двигаются только глаза. Дыхание и тело расслаблены.</a:t>
            </a:r>
          </a:p>
          <a:p>
            <a:r>
              <a:rPr lang="ru-RU" sz="3000" dirty="0" smtClean="0"/>
              <a:t>Вас </a:t>
            </a:r>
            <a:r>
              <a:rPr lang="ru-RU" sz="3000" dirty="0"/>
              <a:t>может слегка покачивать — это нормальная реакция организма. Если качает сильно, то лучше в этой же позе сесть.</a:t>
            </a:r>
          </a:p>
          <a:p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3690042" y="221602"/>
            <a:ext cx="6418617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" sz="48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" sz="4800" b="1" dirty="0" smtClean="0">
                <a:solidFill>
                  <a:schemeClr val="accent2">
                    <a:lumMod val="75000"/>
                  </a:schemeClr>
                </a:solidFill>
              </a:rPr>
              <a:t>«</a:t>
            </a:r>
            <a:r>
              <a:rPr lang="ru" sz="4800" b="1" dirty="0">
                <a:solidFill>
                  <a:schemeClr val="accent2">
                    <a:lumMod val="75000"/>
                  </a:schemeClr>
                </a:solidFill>
              </a:rPr>
              <a:t>Крюки Деннисона</a:t>
            </a:r>
            <a:r>
              <a:rPr lang="ru" sz="4800" b="1" dirty="0" smtClean="0">
                <a:solidFill>
                  <a:schemeClr val="accent2">
                    <a:lumMod val="75000"/>
                  </a:schemeClr>
                </a:solidFill>
              </a:rPr>
              <a:t>»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/>
          <a:srcRect l="6828" t="5463" r="644" b="4128"/>
          <a:stretch/>
        </p:blipFill>
        <p:spPr>
          <a:xfrm>
            <a:off x="1216515" y="4033260"/>
            <a:ext cx="5103853" cy="5018074"/>
          </a:xfrm>
          <a:prstGeom prst="rect">
            <a:avLst/>
          </a:prstGeom>
          <a:ln w="254000">
            <a:solidFill>
              <a:schemeClr val="accent4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xmlns="" val="143394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6809875" y="1329598"/>
            <a:ext cx="7363352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b="1" dirty="0" smtClean="0"/>
          </a:p>
          <a:p>
            <a:endParaRPr lang="ru-RU" sz="3200" b="1" dirty="0" smtClean="0"/>
          </a:p>
          <a:p>
            <a:endParaRPr lang="ru-RU" sz="3200" b="1" dirty="0" smtClean="0"/>
          </a:p>
          <a:p>
            <a:r>
              <a:rPr lang="ru-RU" sz="3200" b="1" dirty="0" smtClean="0"/>
              <a:t>Часть </a:t>
            </a:r>
            <a:r>
              <a:rPr lang="ru-RU" sz="3200" b="1" dirty="0"/>
              <a:t>2</a:t>
            </a:r>
          </a:p>
          <a:p>
            <a:r>
              <a:rPr lang="ru-RU" sz="3200" dirty="0"/>
              <a:t>1.    Поставьте ноги параллельно друг другу на небольшом расстоянии друг от друга.</a:t>
            </a:r>
          </a:p>
          <a:p>
            <a:r>
              <a:rPr lang="ru-RU" sz="3200" dirty="0"/>
              <a:t>2.    Разомкните «замок» из ладошек и соедините кончики пальцев обеих рук друг с другом. Кончики пальцев смотрят вниз чуть ниже пупка. Глаза смотрят вниз</a:t>
            </a:r>
            <a:r>
              <a:rPr lang="ru-RU" sz="3200" dirty="0" smtClean="0"/>
              <a:t>, </a:t>
            </a:r>
            <a:r>
              <a:rPr lang="ru" sz="3200" dirty="0"/>
              <a:t>язык по-прежнему на нёбе. Постойте так еще нужное вам </a:t>
            </a:r>
            <a:r>
              <a:rPr lang="ru" sz="3200" dirty="0" smtClean="0"/>
              <a:t>время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3690042" y="221602"/>
            <a:ext cx="6418617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" sz="48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" sz="4800" b="1" dirty="0" smtClean="0">
                <a:solidFill>
                  <a:schemeClr val="accent2">
                    <a:lumMod val="75000"/>
                  </a:schemeClr>
                </a:solidFill>
              </a:rPr>
              <a:t>«</a:t>
            </a:r>
            <a:r>
              <a:rPr lang="ru" sz="4800" b="1" dirty="0">
                <a:solidFill>
                  <a:schemeClr val="accent2">
                    <a:lumMod val="75000"/>
                  </a:schemeClr>
                </a:solidFill>
              </a:rPr>
              <a:t>Крюки Деннисона</a:t>
            </a:r>
            <a:r>
              <a:rPr lang="ru" sz="4800" b="1" dirty="0" smtClean="0">
                <a:solidFill>
                  <a:schemeClr val="accent2">
                    <a:lumMod val="75000"/>
                  </a:schemeClr>
                </a:solidFill>
              </a:rPr>
              <a:t>»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/>
          <a:srcRect l="6828" t="5463" r="644" b="4128"/>
          <a:stretch/>
        </p:blipFill>
        <p:spPr>
          <a:xfrm>
            <a:off x="815681" y="3068757"/>
            <a:ext cx="5103853" cy="5018074"/>
          </a:xfrm>
          <a:prstGeom prst="rect">
            <a:avLst/>
          </a:prstGeom>
          <a:ln w="254000">
            <a:solidFill>
              <a:schemeClr val="accent4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xmlns="" val="3563483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6809875" y="1916482"/>
            <a:ext cx="736335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6"/>
                </a:solidFill>
              </a:rPr>
              <a:t>Учебные </a:t>
            </a:r>
            <a:r>
              <a:rPr lang="ru-RU" sz="3200" b="1" i="1" dirty="0" smtClean="0">
                <a:solidFill>
                  <a:schemeClr val="accent6"/>
                </a:solidFill>
              </a:rPr>
              <a:t>навыки: </a:t>
            </a:r>
            <a:r>
              <a:rPr lang="ru-RU" sz="3200" dirty="0"/>
              <a:t>улучшает учебные навыки чтения, письма (одновременная работа глаз, </a:t>
            </a:r>
            <a:r>
              <a:rPr lang="ru-RU" sz="3200" dirty="0" smtClean="0"/>
              <a:t>коррекция </a:t>
            </a:r>
            <a:r>
              <a:rPr lang="ru-RU" sz="3200" dirty="0"/>
              <a:t>букв и чисел).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46017" y="977029"/>
            <a:ext cx="586311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" sz="4800" b="1" dirty="0" smtClean="0">
                <a:solidFill>
                  <a:schemeClr val="accent2">
                    <a:lumMod val="75000"/>
                  </a:schemeClr>
                </a:solidFill>
              </a:rPr>
              <a:t>«Кнопки мозга»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09875" y="3090059"/>
            <a:ext cx="7309622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" sz="3200" b="1" i="1" spc="94" dirty="0" smtClean="0">
              <a:solidFill>
                <a:srgbClr val="070441"/>
              </a:solidFill>
            </a:endParaRPr>
          </a:p>
          <a:p>
            <a:endParaRPr lang="ru" sz="3200" b="1" i="1" spc="94" dirty="0" smtClean="0">
              <a:solidFill>
                <a:srgbClr val="070441"/>
              </a:solidFill>
            </a:endParaRPr>
          </a:p>
          <a:p>
            <a:r>
              <a:rPr lang="ru" sz="3200" b="1" i="1" spc="94" dirty="0" smtClean="0">
                <a:solidFill>
                  <a:srgbClr val="070441"/>
                </a:solidFill>
              </a:rPr>
              <a:t>Другое</a:t>
            </a:r>
            <a:r>
              <a:rPr lang="ru" sz="3200" b="1" i="1" spc="94" dirty="0" smtClean="0">
                <a:solidFill>
                  <a:srgbClr val="070441"/>
                </a:solidFill>
              </a:rPr>
              <a:t>:</a:t>
            </a:r>
            <a:r>
              <a:rPr lang="ru" dirty="0">
                <a:latin typeface="Segoe UI"/>
              </a:rPr>
              <a:t> </a:t>
            </a:r>
            <a:r>
              <a:rPr lang="ru-RU" sz="3200" dirty="0"/>
              <a:t>данное упражнение обеспечивает приток крови, обогащенной кислородом к головному мозгу, за счет чего происходит лучшее восприятие </a:t>
            </a:r>
            <a:r>
              <a:rPr lang="ru-RU" sz="3200" dirty="0" smtClean="0"/>
              <a:t>информации</a:t>
            </a:r>
            <a:r>
              <a:rPr lang="ru-RU" sz="3200" dirty="0"/>
              <a:t>. Балансируется работа левой и правой половины тела, улучшается одновременная работа глаз, снижается визуальное </a:t>
            </a:r>
            <a:r>
              <a:rPr lang="ru-RU" sz="3200" dirty="0" smtClean="0"/>
              <a:t>напряжение</a:t>
            </a:r>
            <a:r>
              <a:rPr lang="ru-RU" sz="3200" dirty="0"/>
              <a:t>, повышается уровень энергии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/>
          <a:srcRect l="-147915" t="-17534" r="-135418" b="-24894"/>
          <a:stretch/>
        </p:blipFill>
        <p:spPr>
          <a:xfrm>
            <a:off x="836948" y="3103386"/>
            <a:ext cx="4680000" cy="4948864"/>
          </a:xfrm>
          <a:prstGeom prst="rect">
            <a:avLst/>
          </a:prstGeom>
          <a:solidFill>
            <a:schemeClr val="bg1"/>
          </a:solidFill>
          <a:ln w="254000">
            <a:solidFill>
              <a:srgbClr val="92D05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010735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6617370" y="1512580"/>
            <a:ext cx="736335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ru-RU" sz="3200" dirty="0" smtClean="0"/>
              <a:t>Встаньте </a:t>
            </a:r>
            <a:r>
              <a:rPr lang="ru-RU" sz="3200" dirty="0"/>
              <a:t>удобно, ноги параллельно друг другу, колени расслаблены</a:t>
            </a:r>
            <a:r>
              <a:rPr lang="ru-RU" sz="3200" dirty="0" smtClean="0"/>
              <a:t>.</a:t>
            </a:r>
          </a:p>
          <a:p>
            <a:pPr marL="514350" indent="-514350">
              <a:buAutoNum type="arabicPeriod"/>
            </a:pPr>
            <a:endParaRPr lang="ru-RU" sz="3200" dirty="0"/>
          </a:p>
          <a:p>
            <a:pPr marL="514350" indent="-514350">
              <a:buAutoNum type="arabicPeriod" startAt="2"/>
            </a:pPr>
            <a:r>
              <a:rPr lang="ru-RU" sz="3200" dirty="0" smtClean="0"/>
              <a:t>Положите </a:t>
            </a:r>
            <a:r>
              <a:rPr lang="ru-RU" sz="3200" dirty="0"/>
              <a:t>одну руку ладошкой на пупок</a:t>
            </a:r>
            <a:r>
              <a:rPr lang="ru-RU" sz="3200" dirty="0" smtClean="0"/>
              <a:t>.</a:t>
            </a:r>
          </a:p>
          <a:p>
            <a:pPr marL="514350" indent="-514350">
              <a:buAutoNum type="arabicPeriod" startAt="2"/>
            </a:pPr>
            <a:endParaRPr lang="ru-RU" sz="3200" dirty="0"/>
          </a:p>
          <a:p>
            <a:pPr marL="514350" indent="-514350">
              <a:buAutoNum type="arabicPeriod" startAt="3"/>
            </a:pPr>
            <a:r>
              <a:rPr lang="ru-RU" sz="3200" dirty="0" smtClean="0"/>
              <a:t>Вторую </a:t>
            </a:r>
            <a:r>
              <a:rPr lang="ru-RU" sz="3200" dirty="0"/>
              <a:t>руку разместите под ключицами. Слева и справа от грудины под ключицами между первым и вторым ребром находятся кнопки мозга</a:t>
            </a:r>
            <a:r>
              <a:rPr lang="ru-RU" sz="3200" dirty="0" smtClean="0"/>
              <a:t>.</a:t>
            </a:r>
            <a:endParaRPr lang="ru-RU" sz="32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4546018" y="876821"/>
            <a:ext cx="568774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" sz="4800" b="1" dirty="0" smtClean="0">
                <a:solidFill>
                  <a:schemeClr val="accent2">
                    <a:lumMod val="75000"/>
                  </a:schemeClr>
                </a:solidFill>
              </a:rPr>
              <a:t>«Кнопки мозга»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/>
          <a:srcRect l="-147915" t="-17534" r="-135418" b="-24894"/>
          <a:stretch/>
        </p:blipFill>
        <p:spPr>
          <a:xfrm>
            <a:off x="987261" y="1942838"/>
            <a:ext cx="4699555" cy="4969543"/>
          </a:xfrm>
          <a:prstGeom prst="rect">
            <a:avLst/>
          </a:prstGeom>
          <a:solidFill>
            <a:schemeClr val="bg1"/>
          </a:solidFill>
          <a:ln w="254000">
            <a:solidFill>
              <a:srgbClr val="92D050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649705" y="7021779"/>
            <a:ext cx="1333101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4. Массируйте </a:t>
            </a:r>
            <a:r>
              <a:rPr lang="ru-RU" sz="3200" dirty="0"/>
              <a:t>кнопки мозга с одной стороны большим, а с другой стороны средним и указательным пальцами. Для детей возможна активизация зоны кнопок поглаживанием ладошкой. Рука на пупке остается неподвижной</a:t>
            </a:r>
            <a:r>
              <a:rPr lang="ru-RU" sz="3200" dirty="0" smtClean="0"/>
              <a:t>.</a:t>
            </a:r>
            <a:endParaRPr lang="ru-RU" sz="3200" dirty="0"/>
          </a:p>
          <a:p>
            <a:r>
              <a:rPr lang="ru-RU" sz="3200" dirty="0"/>
              <a:t>5.    Поменяйте руки и повторите упражнение</a:t>
            </a:r>
            <a:r>
              <a:rPr lang="ru-RU" sz="3200" dirty="0" smtClean="0"/>
              <a:t>. </a:t>
            </a:r>
            <a:r>
              <a:rPr lang="ru" sz="3200" dirty="0"/>
              <a:t>В</a:t>
            </a:r>
            <a:r>
              <a:rPr lang="ru" sz="3200" dirty="0" smtClean="0"/>
              <a:t>озможно </a:t>
            </a:r>
            <a:r>
              <a:rPr lang="ru" sz="3200" dirty="0"/>
              <a:t>выполнение упражнения сидя</a:t>
            </a:r>
            <a:r>
              <a:rPr lang="ru" sz="3200" dirty="0" smtClean="0"/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930162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6809875" y="1329598"/>
            <a:ext cx="736335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b="1" i="1" dirty="0" smtClean="0">
              <a:solidFill>
                <a:schemeClr val="accent6"/>
              </a:solidFill>
            </a:endParaRPr>
          </a:p>
          <a:p>
            <a:endParaRPr lang="ru-RU" sz="3200" b="1" i="1" dirty="0" smtClean="0">
              <a:solidFill>
                <a:schemeClr val="accent6"/>
              </a:solidFill>
            </a:endParaRPr>
          </a:p>
          <a:p>
            <a:endParaRPr lang="ru-RU" sz="3200" b="1" i="1" dirty="0" smtClean="0">
              <a:solidFill>
                <a:schemeClr val="accent6"/>
              </a:solidFill>
            </a:endParaRPr>
          </a:p>
          <a:p>
            <a:r>
              <a:rPr lang="ru-RU" sz="3200" b="1" i="1" dirty="0" smtClean="0">
                <a:solidFill>
                  <a:schemeClr val="accent6"/>
                </a:solidFill>
              </a:rPr>
              <a:t>Учебные </a:t>
            </a:r>
            <a:r>
              <a:rPr lang="ru-RU" sz="3200" b="1" i="1" dirty="0" smtClean="0">
                <a:solidFill>
                  <a:schemeClr val="accent6"/>
                </a:solidFill>
              </a:rPr>
              <a:t>навыки: </a:t>
            </a:r>
            <a:r>
              <a:rPr lang="ru-RU" sz="3200" dirty="0"/>
              <a:t>письмо, правописание, математические навыки, активизация памяти при изучении иностранного языка.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690042" y="1352810"/>
            <a:ext cx="822221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" sz="4800" b="1" dirty="0" smtClean="0">
                <a:solidFill>
                  <a:schemeClr val="accent2">
                    <a:lumMod val="75000"/>
                  </a:schemeClr>
                </a:solidFill>
              </a:rPr>
              <a:t>«</a:t>
            </a:r>
            <a:r>
              <a:rPr lang="ru" sz="4800" b="1" dirty="0" smtClean="0">
                <a:solidFill>
                  <a:schemeClr val="accent2">
                    <a:lumMod val="75000"/>
                  </a:schemeClr>
                </a:solidFill>
              </a:rPr>
              <a:t>Алфавитные восьмерки»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89315" y="3884143"/>
            <a:ext cx="723018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" sz="3200" b="1" i="1" spc="94" dirty="0" smtClean="0">
              <a:solidFill>
                <a:srgbClr val="070441"/>
              </a:solidFill>
            </a:endParaRPr>
          </a:p>
          <a:p>
            <a:endParaRPr lang="ru" sz="3200" b="1" i="1" spc="94" dirty="0" smtClean="0">
              <a:solidFill>
                <a:srgbClr val="070441"/>
              </a:solidFill>
            </a:endParaRPr>
          </a:p>
          <a:p>
            <a:r>
              <a:rPr lang="ru" sz="3200" b="1" i="1" spc="94" dirty="0" smtClean="0">
                <a:solidFill>
                  <a:srgbClr val="070441"/>
                </a:solidFill>
              </a:rPr>
              <a:t>Другое:</a:t>
            </a:r>
            <a:r>
              <a:rPr lang="ru" dirty="0" smtClean="0">
                <a:latin typeface="Segoe UI"/>
              </a:rPr>
              <a:t> </a:t>
            </a:r>
            <a:r>
              <a:rPr lang="ru" sz="3200" dirty="0" smtClean="0"/>
              <a:t>данное упражнение повышает способность к периферическому восприятию, узнаванию и различению символов; снимает напряжение с плечевого пояса, повышает сосредоточение, корректирует зеркальное написание букв и цифр</a:t>
            </a:r>
            <a:endParaRPr lang="ru-RU" sz="32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5729" y="3095169"/>
            <a:ext cx="5258306" cy="4528567"/>
          </a:xfrm>
          <a:prstGeom prst="rect">
            <a:avLst/>
          </a:prstGeom>
          <a:ln w="254000">
            <a:solidFill>
              <a:schemeClr val="accent4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xmlns="" val="3135853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690042" y="876822"/>
            <a:ext cx="853536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" sz="4800" b="1" dirty="0" smtClean="0">
                <a:solidFill>
                  <a:schemeClr val="accent2">
                    <a:lumMod val="75000"/>
                  </a:schemeClr>
                </a:solidFill>
              </a:rPr>
              <a:t>«Алфавитные восьмерки»</a:t>
            </a:r>
          </a:p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6739053" y="1679728"/>
            <a:ext cx="615879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endParaRPr lang="ru-RU" sz="3200" dirty="0" smtClean="0"/>
          </a:p>
          <a:p>
            <a:pPr marL="514350" indent="-514350">
              <a:buAutoNum type="arabicPeriod"/>
            </a:pPr>
            <a:r>
              <a:rPr lang="ru-RU" sz="3200" dirty="0" smtClean="0"/>
              <a:t>Примите </a:t>
            </a:r>
            <a:r>
              <a:rPr lang="ru-RU" sz="3200" dirty="0"/>
              <a:t>удобную позу</a:t>
            </a:r>
            <a:r>
              <a:rPr lang="ru-RU" sz="3200" dirty="0" smtClean="0"/>
              <a:t>.</a:t>
            </a:r>
            <a:endParaRPr lang="ru-RU" sz="3200" dirty="0"/>
          </a:p>
          <a:p>
            <a:r>
              <a:rPr lang="ru-RU" sz="3200" dirty="0" smtClean="0"/>
              <a:t>2.    Нарисуйте </a:t>
            </a:r>
            <a:r>
              <a:rPr lang="ru-RU" sz="3200" dirty="0"/>
              <a:t>в воздухе перед собой «ленивую восьмерку» (знак бесконечности). Через ее центр проведите сверху вниз вертикальную линию, </a:t>
            </a:r>
            <a:r>
              <a:rPr lang="ru-RU" sz="3200" dirty="0" smtClean="0"/>
              <a:t>разделив тем </a:t>
            </a:r>
            <a:r>
              <a:rPr lang="ru-RU" sz="3200" dirty="0"/>
              <a:t>самым восьмерку на две окружности</a:t>
            </a:r>
            <a:r>
              <a:rPr lang="ru-RU" sz="3200" dirty="0" smtClean="0"/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24220" y="6475956"/>
            <a:ext cx="12891364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 startAt="3"/>
            </a:pPr>
            <a:r>
              <a:rPr lang="ru-RU" sz="3200" dirty="0"/>
              <a:t>Начинайте вписывать в левую или правую окружность букву, пользуясь линиями окружности для удобства </a:t>
            </a:r>
            <a:r>
              <a:rPr lang="ru-RU" sz="3200" dirty="0" smtClean="0"/>
              <a:t>написания. Линии окружности служат частями ваших букв, и вы сами выбираете, в какой из них буква выглядит естественным образом.</a:t>
            </a:r>
          </a:p>
          <a:p>
            <a:pPr marL="514350" indent="-514350">
              <a:buAutoNum type="arabicPeriod" startAt="4"/>
            </a:pPr>
            <a:r>
              <a:rPr lang="ru-RU" sz="3200" dirty="0" smtClean="0"/>
              <a:t>Вписав </a:t>
            </a:r>
            <a:r>
              <a:rPr lang="ru-RU" sz="3200" dirty="0"/>
              <a:t>одну букву, снова чертите восьмерку и разделяете ее вертикальной линией</a:t>
            </a:r>
            <a:r>
              <a:rPr lang="ru-RU" sz="3200" dirty="0" smtClean="0"/>
              <a:t>.</a:t>
            </a:r>
            <a:endParaRPr lang="ru-RU" sz="3200" dirty="0"/>
          </a:p>
          <a:p>
            <a:r>
              <a:rPr lang="ru-RU" sz="3200" dirty="0"/>
              <a:t>Упражнение с одной буквой проделывается каждой рукой 3 раза и 3 раза двумя руками одновременно.</a:t>
            </a:r>
          </a:p>
          <a:p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3099" y="2110478"/>
            <a:ext cx="4758145" cy="4097817"/>
          </a:xfrm>
          <a:prstGeom prst="rect">
            <a:avLst/>
          </a:prstGeom>
          <a:ln w="254000">
            <a:solidFill>
              <a:schemeClr val="accent4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xmlns="" val="1337249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369502" y="1415440"/>
            <a:ext cx="900621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" sz="4800" b="1" dirty="0" smtClean="0">
                <a:solidFill>
                  <a:schemeClr val="accent2">
                    <a:lumMod val="75000"/>
                  </a:schemeClr>
                </a:solidFill>
              </a:rPr>
              <a:t>«Алфавитные восьмерки»</a:t>
            </a:r>
          </a:p>
          <a:p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1094" y="3095169"/>
            <a:ext cx="5258306" cy="4528567"/>
          </a:xfrm>
          <a:prstGeom prst="rect">
            <a:avLst/>
          </a:prstGeom>
          <a:ln w="254000">
            <a:solidFill>
              <a:schemeClr val="accent4">
                <a:lumMod val="60000"/>
                <a:lumOff val="40000"/>
              </a:schemeClr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6569242" y="1679728"/>
            <a:ext cx="7459579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" sz="3200" b="1" dirty="0" smtClean="0">
              <a:solidFill>
                <a:srgbClr val="F4094D"/>
              </a:solidFill>
            </a:endParaRPr>
          </a:p>
          <a:p>
            <a:endParaRPr lang="ru" sz="3200" b="1" dirty="0" smtClean="0">
              <a:solidFill>
                <a:srgbClr val="F4094D"/>
              </a:solidFill>
            </a:endParaRPr>
          </a:p>
          <a:p>
            <a:r>
              <a:rPr lang="ru" sz="3200" b="1" dirty="0" smtClean="0">
                <a:solidFill>
                  <a:srgbClr val="F4094D"/>
                </a:solidFill>
              </a:rPr>
              <a:t>Вариант</a:t>
            </a:r>
            <a:r>
              <a:rPr lang="ru" sz="3200" b="1" dirty="0">
                <a:solidFill>
                  <a:srgbClr val="F4094D"/>
                </a:solidFill>
              </a:rPr>
              <a:t>: </a:t>
            </a:r>
            <a:r>
              <a:rPr lang="ru" sz="3200" b="1" dirty="0" smtClean="0">
                <a:solidFill>
                  <a:srgbClr val="F4094D"/>
                </a:solidFill>
              </a:rPr>
              <a:t> </a:t>
            </a:r>
            <a:r>
              <a:rPr lang="ru-RU" sz="3200" dirty="0" smtClean="0"/>
              <a:t>очень</a:t>
            </a:r>
            <a:r>
              <a:rPr lang="en-US" sz="3200" dirty="0" smtClean="0"/>
              <a:t> </a:t>
            </a:r>
            <a:r>
              <a:rPr lang="ru-RU" sz="3200" dirty="0"/>
              <a:t>хорошо</a:t>
            </a:r>
            <a:r>
              <a:rPr lang="en-US" sz="3200" dirty="0"/>
              <a:t> </a:t>
            </a:r>
            <a:r>
              <a:rPr lang="ru-RU" sz="3200" dirty="0"/>
              <a:t>вписывать</a:t>
            </a:r>
            <a:r>
              <a:rPr lang="en-US" sz="3200" dirty="0"/>
              <a:t> </a:t>
            </a:r>
            <a:r>
              <a:rPr lang="ru-RU" sz="3200" dirty="0"/>
              <a:t>в</a:t>
            </a:r>
            <a:r>
              <a:rPr lang="en-US" sz="3200" dirty="0"/>
              <a:t> </a:t>
            </a:r>
            <a:r>
              <a:rPr lang="ru-RU" sz="3200" dirty="0"/>
              <a:t>алфавитную</a:t>
            </a:r>
            <a:r>
              <a:rPr lang="en-US" sz="3200" dirty="0"/>
              <a:t> </a:t>
            </a:r>
            <a:r>
              <a:rPr lang="ru-RU" sz="3200" dirty="0"/>
              <a:t>восьмерку</a:t>
            </a:r>
            <a:r>
              <a:rPr lang="en-US" sz="3200" dirty="0"/>
              <a:t> </a:t>
            </a:r>
            <a:r>
              <a:rPr lang="ru-RU" sz="3200" dirty="0"/>
              <a:t>фразу</a:t>
            </a:r>
            <a:r>
              <a:rPr lang="en-US" sz="3200" dirty="0"/>
              <a:t>. </a:t>
            </a:r>
            <a:r>
              <a:rPr lang="ru-RU" sz="3200" dirty="0"/>
              <a:t>Особенно</a:t>
            </a:r>
            <a:r>
              <a:rPr lang="en-US" sz="3200" dirty="0"/>
              <a:t> </a:t>
            </a:r>
            <a:r>
              <a:rPr lang="ru-RU" sz="3200" dirty="0"/>
              <a:t>это</a:t>
            </a:r>
            <a:r>
              <a:rPr lang="en-US" sz="3200" dirty="0"/>
              <a:t> </a:t>
            </a:r>
            <a:r>
              <a:rPr lang="ru-RU" sz="3200" dirty="0"/>
              <a:t>пригодится</a:t>
            </a:r>
            <a:r>
              <a:rPr lang="en-US" sz="3200" dirty="0"/>
              <a:t>, </a:t>
            </a:r>
            <a:r>
              <a:rPr lang="ru-RU" sz="3200" dirty="0"/>
              <a:t>когда</a:t>
            </a:r>
            <a:r>
              <a:rPr lang="en-US" sz="3200" dirty="0"/>
              <a:t> </a:t>
            </a:r>
            <a:r>
              <a:rPr lang="ru-RU" sz="3200" dirty="0"/>
              <a:t>необходимо</a:t>
            </a:r>
            <a:r>
              <a:rPr lang="en-US" sz="3200" dirty="0"/>
              <a:t> </a:t>
            </a:r>
            <a:r>
              <a:rPr lang="ru-RU" sz="3200" dirty="0"/>
              <a:t>снизить</a:t>
            </a:r>
            <a:r>
              <a:rPr lang="en-US" sz="3200" dirty="0"/>
              <a:t> </a:t>
            </a:r>
            <a:r>
              <a:rPr lang="ru-RU" sz="3200" dirty="0"/>
              <a:t>уровень</a:t>
            </a:r>
            <a:r>
              <a:rPr lang="en-US" sz="3200" dirty="0"/>
              <a:t> </a:t>
            </a:r>
            <a:r>
              <a:rPr lang="ru-RU" sz="3200" dirty="0"/>
              <a:t>стресса</a:t>
            </a:r>
            <a:r>
              <a:rPr lang="en-US" sz="3200" dirty="0"/>
              <a:t>. </a:t>
            </a:r>
            <a:r>
              <a:rPr lang="ru-RU" sz="3200" dirty="0"/>
              <a:t>Можно</a:t>
            </a:r>
            <a:r>
              <a:rPr lang="en-US" sz="3200" dirty="0"/>
              <a:t> </a:t>
            </a:r>
            <a:r>
              <a:rPr lang="ru-RU" sz="3200" dirty="0"/>
              <a:t>вписывать</a:t>
            </a:r>
            <a:r>
              <a:rPr lang="en-US" sz="3200" dirty="0"/>
              <a:t> </a:t>
            </a:r>
            <a:r>
              <a:rPr lang="ru-RU" sz="3200" dirty="0"/>
              <a:t>в</a:t>
            </a:r>
            <a:r>
              <a:rPr lang="en-US" sz="3200" dirty="0"/>
              <a:t> </a:t>
            </a:r>
            <a:r>
              <a:rPr lang="ru-RU" sz="3200" dirty="0"/>
              <a:t>окружности</a:t>
            </a:r>
            <a:r>
              <a:rPr lang="en-US" sz="3200" dirty="0"/>
              <a:t> </a:t>
            </a:r>
            <a:r>
              <a:rPr lang="ru-RU" sz="3200" dirty="0"/>
              <a:t>также</a:t>
            </a:r>
            <a:r>
              <a:rPr lang="en-US" sz="3200" dirty="0"/>
              <a:t> </a:t>
            </a:r>
            <a:r>
              <a:rPr lang="ru-RU" sz="3200" dirty="0"/>
              <a:t>цифры</a:t>
            </a:r>
            <a:r>
              <a:rPr lang="en-US" sz="3200" dirty="0"/>
              <a:t> </a:t>
            </a:r>
            <a:r>
              <a:rPr lang="ru-RU" sz="3200" dirty="0"/>
              <a:t>или</a:t>
            </a:r>
            <a:r>
              <a:rPr lang="en-US" sz="3200" dirty="0"/>
              <a:t> </a:t>
            </a:r>
            <a:r>
              <a:rPr lang="ru-RU" sz="3200" dirty="0"/>
              <a:t>буквы</a:t>
            </a:r>
            <a:r>
              <a:rPr lang="en-US" sz="3200" dirty="0"/>
              <a:t> </a:t>
            </a:r>
            <a:r>
              <a:rPr lang="ru-RU" sz="3200" dirty="0"/>
              <a:t>иностранного</a:t>
            </a:r>
            <a:r>
              <a:rPr lang="en-US" sz="3200" dirty="0"/>
              <a:t> </a:t>
            </a:r>
            <a:r>
              <a:rPr lang="ru-RU" sz="3200" dirty="0"/>
              <a:t>алфавита</a:t>
            </a:r>
            <a:r>
              <a:rPr lang="en-US" sz="3200" dirty="0"/>
              <a:t>. </a:t>
            </a:r>
            <a:r>
              <a:rPr lang="ru-RU" sz="3200" dirty="0"/>
              <a:t>Для</a:t>
            </a:r>
            <a:r>
              <a:rPr lang="en-US" sz="3200" dirty="0"/>
              <a:t> </a:t>
            </a:r>
            <a:r>
              <a:rPr lang="ru-RU" sz="3200" dirty="0"/>
              <a:t>активизации</a:t>
            </a:r>
            <a:r>
              <a:rPr lang="en-US" sz="3200" dirty="0"/>
              <a:t> </a:t>
            </a:r>
            <a:r>
              <a:rPr lang="ru-RU" sz="3200" dirty="0"/>
              <a:t>аудиальной</a:t>
            </a:r>
            <a:r>
              <a:rPr lang="en-US" sz="3200" dirty="0"/>
              <a:t> </a:t>
            </a:r>
            <a:r>
              <a:rPr lang="ru-RU" sz="3200" dirty="0"/>
              <a:t>памяти</a:t>
            </a:r>
            <a:r>
              <a:rPr lang="en-US" sz="3200" dirty="0"/>
              <a:t> </a:t>
            </a:r>
            <a:r>
              <a:rPr lang="ru-RU" sz="3200" dirty="0"/>
              <a:t>то</a:t>
            </a:r>
            <a:r>
              <a:rPr lang="en-US" sz="3200" dirty="0"/>
              <a:t>, </a:t>
            </a:r>
            <a:r>
              <a:rPr lang="ru-RU" sz="3200" dirty="0"/>
              <a:t>что</a:t>
            </a:r>
            <a:r>
              <a:rPr lang="en-US" sz="3200" dirty="0"/>
              <a:t> </a:t>
            </a:r>
            <a:r>
              <a:rPr lang="ru-RU" sz="3200" dirty="0"/>
              <a:t>вписываете</a:t>
            </a:r>
            <a:r>
              <a:rPr lang="en-US" sz="3200" dirty="0"/>
              <a:t> (</a:t>
            </a:r>
            <a:r>
              <a:rPr lang="ru-RU" sz="3200" dirty="0"/>
              <a:t>буквы</a:t>
            </a:r>
            <a:r>
              <a:rPr lang="en-US" sz="3200" dirty="0"/>
              <a:t>, </a:t>
            </a:r>
            <a:r>
              <a:rPr lang="ru-RU" sz="3200" dirty="0"/>
              <a:t>слова</a:t>
            </a:r>
            <a:r>
              <a:rPr lang="en-US" sz="3200" dirty="0"/>
              <a:t>, </a:t>
            </a:r>
            <a:r>
              <a:rPr lang="ru-RU" sz="3200" dirty="0"/>
              <a:t>фразы</a:t>
            </a:r>
            <a:r>
              <a:rPr lang="en-US" sz="3200" dirty="0"/>
              <a:t>), </a:t>
            </a:r>
            <a:r>
              <a:rPr lang="ru-RU" sz="3200" dirty="0"/>
              <a:t>можно</a:t>
            </a:r>
            <a:r>
              <a:rPr lang="en-US" sz="3200" dirty="0"/>
              <a:t> </a:t>
            </a:r>
            <a:r>
              <a:rPr lang="ru-RU" sz="3200" dirty="0"/>
              <a:t>произносить</a:t>
            </a:r>
            <a:r>
              <a:rPr lang="en-US" sz="3200" dirty="0"/>
              <a:t> </a:t>
            </a:r>
            <a:r>
              <a:rPr lang="ru-RU" sz="3200" dirty="0"/>
              <a:t>вслух</a:t>
            </a:r>
            <a:r>
              <a:rPr lang="en-US" sz="3200" dirty="0"/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266578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550269" y="1329598"/>
            <a:ext cx="5286047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b="1" i="1" dirty="0" smtClean="0">
              <a:solidFill>
                <a:schemeClr val="accent6"/>
              </a:solidFill>
            </a:endParaRPr>
          </a:p>
          <a:p>
            <a:endParaRPr lang="ru-RU" sz="3200" b="1" i="1" dirty="0" smtClean="0">
              <a:solidFill>
                <a:schemeClr val="accent6"/>
              </a:solidFill>
            </a:endParaRPr>
          </a:p>
          <a:p>
            <a:endParaRPr lang="ru-RU" sz="3200" b="1" i="1" dirty="0" smtClean="0">
              <a:solidFill>
                <a:schemeClr val="accent6"/>
              </a:solidFill>
            </a:endParaRPr>
          </a:p>
          <a:p>
            <a:r>
              <a:rPr lang="ru-RU" sz="3200" b="1" i="1" dirty="0" smtClean="0">
                <a:solidFill>
                  <a:schemeClr val="accent6"/>
                </a:solidFill>
              </a:rPr>
              <a:t>Учебные </a:t>
            </a:r>
            <a:r>
              <a:rPr lang="ru-RU" sz="3200" b="1" i="1" dirty="0" smtClean="0">
                <a:solidFill>
                  <a:schemeClr val="accent6"/>
                </a:solidFill>
              </a:rPr>
              <a:t>навыки: </a:t>
            </a:r>
            <a:r>
              <a:rPr lang="ru-RU" sz="3200" dirty="0" smtClean="0"/>
              <a:t>понимающее чтение и слушание, творческое письмо, языковые способности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5723515" y="1023267"/>
            <a:ext cx="263886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" sz="4800" b="1" dirty="0" smtClean="0">
                <a:solidFill>
                  <a:schemeClr val="accent2">
                    <a:lumMod val="75000"/>
                  </a:schemeClr>
                </a:solidFill>
              </a:rPr>
              <a:t>«Помпа»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53098" y="5262644"/>
            <a:ext cx="1318321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" sz="3200" b="1" i="1" spc="94" dirty="0" smtClean="0">
              <a:solidFill>
                <a:srgbClr val="070441"/>
              </a:solidFill>
            </a:endParaRPr>
          </a:p>
          <a:p>
            <a:endParaRPr lang="ru" sz="3200" b="1" i="1" spc="94" dirty="0" smtClean="0">
              <a:solidFill>
                <a:srgbClr val="070441"/>
              </a:solidFill>
            </a:endParaRPr>
          </a:p>
          <a:p>
            <a:endParaRPr lang="ru" sz="3200" b="1" i="1" spc="94" dirty="0" smtClean="0">
              <a:solidFill>
                <a:srgbClr val="070441"/>
              </a:solidFill>
            </a:endParaRPr>
          </a:p>
          <a:p>
            <a:r>
              <a:rPr lang="ru" sz="3200" b="1" i="1" spc="94" dirty="0" smtClean="0">
                <a:solidFill>
                  <a:srgbClr val="070441"/>
                </a:solidFill>
              </a:rPr>
              <a:t>Другое</a:t>
            </a:r>
            <a:r>
              <a:rPr lang="ru" sz="3200" b="1" i="1" spc="94" dirty="0" smtClean="0">
                <a:solidFill>
                  <a:srgbClr val="070441"/>
                </a:solidFill>
              </a:rPr>
              <a:t>:</a:t>
            </a:r>
            <a:r>
              <a:rPr lang="ru" dirty="0">
                <a:latin typeface="Segoe UI"/>
              </a:rPr>
              <a:t> </a:t>
            </a:r>
            <a:r>
              <a:rPr lang="ru" sz="3200" dirty="0" smtClean="0"/>
              <a:t>улучшает социальное поведение, помогает доводить до конца начатое дело, увеличивает время сосредоточения и внимания, улучшает навыки реагирования.</a:t>
            </a:r>
            <a:endParaRPr lang="ru-RU" sz="32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3203" y="2654438"/>
            <a:ext cx="7353755" cy="3157319"/>
          </a:xfrm>
          <a:prstGeom prst="rect">
            <a:avLst/>
          </a:prstGeom>
          <a:ln w="254000">
            <a:solidFill>
              <a:schemeClr val="accent1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xmlns="" val="294520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550269" y="1329598"/>
            <a:ext cx="5286047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dirty="0" smtClean="0"/>
          </a:p>
          <a:p>
            <a:r>
              <a:rPr lang="ru-RU" sz="3200" dirty="0" smtClean="0"/>
              <a:t>1</a:t>
            </a:r>
            <a:r>
              <a:rPr lang="ru-RU" sz="3000" dirty="0" smtClean="0"/>
              <a:t>.  </a:t>
            </a:r>
            <a:r>
              <a:rPr lang="ru-RU" sz="3000" dirty="0" smtClean="0"/>
              <a:t>Встаньте</a:t>
            </a:r>
            <a:r>
              <a:rPr lang="ru-RU" sz="3000" dirty="0"/>
              <a:t>, выставив одну ногу вперед, опираясь на всю стопу, вторая нога — сзади, на носке. Вес тела приходится на переднюю ногу. Корпус держите вертикально. При затруднении этого </a:t>
            </a:r>
            <a:r>
              <a:rPr lang="ru-RU" sz="3000" dirty="0" smtClean="0"/>
              <a:t>по</a:t>
            </a:r>
            <a:r>
              <a:rPr lang="ru-RU" sz="3000" dirty="0"/>
              <a:t>ложения — обопритесь на стул или стену руками.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97422" y="973163"/>
            <a:ext cx="263886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" sz="4800" b="1" dirty="0" smtClean="0">
                <a:solidFill>
                  <a:schemeClr val="accent2">
                    <a:lumMod val="75000"/>
                  </a:schemeClr>
                </a:solidFill>
              </a:rPr>
              <a:t>«Помпа»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71" y="2829803"/>
            <a:ext cx="7353755" cy="3157319"/>
          </a:xfrm>
          <a:prstGeom prst="rect">
            <a:avLst/>
          </a:prstGeom>
          <a:ln w="254000">
            <a:solidFill>
              <a:schemeClr val="accent1">
                <a:lumMod val="60000"/>
                <a:lumOff val="40000"/>
              </a:schemeClr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203840" y="6363222"/>
            <a:ext cx="13199339" cy="4076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" sz="3200" dirty="0" smtClean="0"/>
              <a:t>2</a:t>
            </a:r>
            <a:r>
              <a:rPr lang="ru" sz="3000" dirty="0" smtClean="0"/>
              <a:t>.    </a:t>
            </a:r>
            <a:r>
              <a:rPr lang="ru" sz="3000" dirty="0" smtClean="0"/>
              <a:t>Начинайте </a:t>
            </a:r>
            <a:r>
              <a:rPr lang="ru" sz="3000" dirty="0"/>
              <a:t>приседать на передней ноге, при этом задняя пытается коснуться пяткой пола. Вес остается на передней </a:t>
            </a:r>
            <a:r>
              <a:rPr lang="ru" sz="3000" dirty="0" smtClean="0"/>
              <a:t>ноге</a:t>
            </a:r>
            <a:r>
              <a:rPr lang="ru" sz="3000" dirty="0">
                <a:latin typeface="Segoe UI"/>
              </a:rPr>
              <a:t>.</a:t>
            </a:r>
            <a:endParaRPr lang="ru" sz="3000" dirty="0" smtClean="0">
              <a:latin typeface="Segoe UI"/>
            </a:endParaRPr>
          </a:p>
          <a:p>
            <a:r>
              <a:rPr lang="ru-RU" sz="3000" dirty="0"/>
              <a:t>3.    Почувствуйте натяжение икроножной мышцы задней ноги.</a:t>
            </a:r>
          </a:p>
          <a:p>
            <a:r>
              <a:rPr lang="ru-RU" sz="3000" dirty="0"/>
              <a:t>4.    Поменяйте ноги и повторите упражнение.</a:t>
            </a:r>
          </a:p>
          <a:p>
            <a:r>
              <a:rPr lang="ru-RU" sz="3000" dirty="0"/>
              <a:t>Упражнения выполнять по 3—4 раза на каждой ноге.</a:t>
            </a:r>
          </a:p>
          <a:p>
            <a:r>
              <a:rPr lang="ru-RU" sz="3000" dirty="0"/>
              <a:t>При правильном выполнении упражнения вес тела всегда приходится на стоящую впереди ногу. Это легко проверить. Если можете оторвать </a:t>
            </a:r>
            <a:r>
              <a:rPr lang="ru-RU" sz="3000" dirty="0" smtClean="0"/>
              <a:t>заднюю ногу от земли, значит, вес распределен верно.</a:t>
            </a:r>
            <a:endParaRPr lang="ru-RU" sz="3000" dirty="0"/>
          </a:p>
          <a:p>
            <a:endParaRPr lang="ru" dirty="0" smtClean="0">
              <a:latin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057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6892398" y="1830639"/>
            <a:ext cx="7363352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000" b="1" i="1" dirty="0" smtClean="0">
              <a:solidFill>
                <a:schemeClr val="accent6"/>
              </a:solidFill>
            </a:endParaRPr>
          </a:p>
          <a:p>
            <a:r>
              <a:rPr lang="ru-RU" sz="3000" b="1" i="1" dirty="0" smtClean="0">
                <a:solidFill>
                  <a:schemeClr val="accent6"/>
                </a:solidFill>
              </a:rPr>
              <a:t>Учебные </a:t>
            </a:r>
            <a:r>
              <a:rPr lang="ru-RU" sz="3000" b="1" i="1" dirty="0" smtClean="0">
                <a:solidFill>
                  <a:schemeClr val="accent6"/>
                </a:solidFill>
              </a:rPr>
              <a:t>навыки: </a:t>
            </a:r>
            <a:r>
              <a:rPr lang="ru" sz="3000" dirty="0" smtClean="0"/>
              <a:t>понимающее слушание</a:t>
            </a:r>
            <a:r>
              <a:rPr lang="ru" sz="3000" dirty="0"/>
              <a:t>, письмо (кодирование и декодирование), математические вычисления в уме</a:t>
            </a:r>
            <a:r>
              <a:rPr lang="ru" sz="3000" dirty="0" smtClean="0"/>
              <a:t>.</a:t>
            </a:r>
            <a:endParaRPr lang="ru" sz="3000" dirty="0"/>
          </a:p>
        </p:txBody>
      </p:sp>
      <p:sp>
        <p:nvSpPr>
          <p:cNvPr id="11" name="TextBox 10"/>
          <p:cNvSpPr txBox="1"/>
          <p:nvPr/>
        </p:nvSpPr>
        <p:spPr>
          <a:xfrm>
            <a:off x="3389418" y="948111"/>
            <a:ext cx="657179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" sz="4800" b="1" dirty="0" smtClean="0">
                <a:solidFill>
                  <a:schemeClr val="accent2">
                    <a:lumMod val="75000"/>
                  </a:schemeClr>
                </a:solidFill>
              </a:rPr>
              <a:t>«Думательный колпак»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09875" y="3884143"/>
            <a:ext cx="7309622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" sz="3000" b="1" i="1" spc="94" dirty="0" smtClean="0">
              <a:solidFill>
                <a:srgbClr val="070441"/>
              </a:solidFill>
            </a:endParaRPr>
          </a:p>
          <a:p>
            <a:r>
              <a:rPr lang="ru" sz="3000" b="1" i="1" spc="94" dirty="0" smtClean="0">
                <a:solidFill>
                  <a:srgbClr val="070441"/>
                </a:solidFill>
              </a:rPr>
              <a:t>Другое</a:t>
            </a:r>
            <a:r>
              <a:rPr lang="ru" sz="3000" b="1" i="1" spc="94" dirty="0" smtClean="0">
                <a:solidFill>
                  <a:srgbClr val="070441"/>
                </a:solidFill>
              </a:rPr>
              <a:t>:</a:t>
            </a:r>
            <a:r>
              <a:rPr lang="ru" sz="3000" dirty="0">
                <a:latin typeface="Segoe UI"/>
              </a:rPr>
              <a:t> </a:t>
            </a:r>
            <a:r>
              <a:rPr lang="ru" sz="3000" dirty="0"/>
              <a:t>данное упражнение помогает работе кратковременной памяти, повышает умственные и физические способности, например улучшает равновесие! Очень хорошо выполнять «думательный колпак» перед уроками, для концентрации внимания, перед публичными выступлениями и для сосредоточения при работе с компьютером или другой электронной техникой. Помогает при пении и игре на музыкальных </a:t>
            </a:r>
            <a:r>
              <a:rPr lang="ru" sz="3000" dirty="0" smtClean="0"/>
              <a:t>инструментах.</a:t>
            </a:r>
            <a:endParaRPr lang="ru-RU" sz="30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/>
          <a:srcRect l="15337" t="10721" r="6905" b="14569"/>
          <a:stretch/>
        </p:blipFill>
        <p:spPr>
          <a:xfrm>
            <a:off x="640900" y="3213247"/>
            <a:ext cx="5842871" cy="3769683"/>
          </a:xfrm>
          <a:prstGeom prst="rect">
            <a:avLst/>
          </a:prstGeom>
          <a:ln w="254000">
            <a:solidFill>
              <a:schemeClr val="accent3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xmlns="" val="3742315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239</TotalTime>
  <Words>964</Words>
  <Application>Microsoft Office PowerPoint</Application>
  <PresentationFormat>Произвольный</PresentationFormat>
  <Paragraphs>96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Гимнастики мозга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</dc:creator>
  <cp:lastModifiedBy>User</cp:lastModifiedBy>
  <cp:revision>30</cp:revision>
  <dcterms:modified xsi:type="dcterms:W3CDTF">2018-01-31T22:02:47Z</dcterms:modified>
</cp:coreProperties>
</file>