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handoutMasterIdLst>
    <p:handoutMasterId r:id="rId25"/>
  </p:handoutMasterIdLst>
  <p:sldIdLst>
    <p:sldId id="285" r:id="rId2"/>
    <p:sldId id="287" r:id="rId3"/>
    <p:sldId id="270" r:id="rId4"/>
    <p:sldId id="271" r:id="rId5"/>
    <p:sldId id="272" r:id="rId6"/>
    <p:sldId id="273" r:id="rId7"/>
    <p:sldId id="257" r:id="rId8"/>
    <p:sldId id="276" r:id="rId9"/>
    <p:sldId id="277" r:id="rId10"/>
    <p:sldId id="261" r:id="rId11"/>
    <p:sldId id="263" r:id="rId12"/>
    <p:sldId id="264" r:id="rId13"/>
    <p:sldId id="269" r:id="rId14"/>
    <p:sldId id="274" r:id="rId15"/>
    <p:sldId id="275" r:id="rId16"/>
    <p:sldId id="278" r:id="rId17"/>
    <p:sldId id="283" r:id="rId18"/>
    <p:sldId id="282" r:id="rId19"/>
    <p:sldId id="279" r:id="rId20"/>
    <p:sldId id="280" r:id="rId21"/>
    <p:sldId id="258" r:id="rId22"/>
    <p:sldId id="260" r:id="rId23"/>
    <p:sldId id="28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7A1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312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E2D1E1-8D6C-4F39-9704-92DD3AD32412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B09DC-356B-4F54-8B1F-ED4B594F79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52B8F-CAAD-4C63-B283-2232BA18325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4C3A62-E248-468B-A778-638B2DF82B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52B8F-CAAD-4C63-B283-2232BA18325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4C3A62-E248-468B-A778-638B2DF82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52B8F-CAAD-4C63-B283-2232BA18325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4C3A62-E248-468B-A778-638B2DF82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52B8F-CAAD-4C63-B283-2232BA18325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4C3A62-E248-468B-A778-638B2DF82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52B8F-CAAD-4C63-B283-2232BA18325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4C3A62-E248-468B-A778-638B2DF82B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52B8F-CAAD-4C63-B283-2232BA18325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4C3A62-E248-468B-A778-638B2DF82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52B8F-CAAD-4C63-B283-2232BA18325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4C3A62-E248-468B-A778-638B2DF82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52B8F-CAAD-4C63-B283-2232BA18325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4C3A62-E248-468B-A778-638B2DF82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52B8F-CAAD-4C63-B283-2232BA18325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4C3A62-E248-468B-A778-638B2DF82B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52B8F-CAAD-4C63-B283-2232BA18325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4C3A62-E248-468B-A778-638B2DF82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652B8F-CAAD-4C63-B283-2232BA18325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4C3A62-E248-468B-A778-638B2DF82B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8652B8F-CAAD-4C63-B283-2232BA18325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F4C3A62-E248-468B-A778-638B2DF82B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77A1D"/>
          </a:solidFill>
          <a:ln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Лексико-грамматические разряды имен существительных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84784"/>
            <a:ext cx="7746064" cy="4824536"/>
          </a:xfrm>
          <a:ln>
            <a:solidFill>
              <a:schemeClr val="accent3"/>
            </a:solidFill>
          </a:ln>
        </p:spPr>
        <p:txBody>
          <a:bodyPr numCol="2"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нарицательные </a:t>
            </a:r>
          </a:p>
          <a:p>
            <a:pPr>
              <a:buNone/>
            </a:pPr>
            <a:r>
              <a:rPr lang="ru-RU" dirty="0" smtClean="0"/>
              <a:t>обобщенные</a:t>
            </a:r>
          </a:p>
          <a:p>
            <a:pPr>
              <a:buNone/>
            </a:pPr>
            <a:r>
              <a:rPr lang="ru-RU" dirty="0" smtClean="0"/>
              <a:t>наименования</a:t>
            </a:r>
          </a:p>
          <a:p>
            <a:pPr>
              <a:buNone/>
            </a:pPr>
            <a:r>
              <a:rPr lang="ru-RU" dirty="0" smtClean="0"/>
              <a:t>предметов</a:t>
            </a:r>
          </a:p>
          <a:p>
            <a:pPr>
              <a:buNone/>
            </a:pPr>
            <a:r>
              <a:rPr lang="ru-RU" sz="3600" b="1" dirty="0" smtClean="0"/>
              <a:t>(страна, река, имя, город)</a:t>
            </a:r>
          </a:p>
          <a:p>
            <a:pPr>
              <a:buNone/>
            </a:pP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3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      собственные</a:t>
            </a:r>
          </a:p>
          <a:p>
            <a:pPr>
              <a:buNone/>
            </a:pPr>
            <a:r>
              <a:rPr lang="ru-RU" dirty="0" smtClean="0"/>
              <a:t>названия единичных предметов </a:t>
            </a:r>
          </a:p>
          <a:p>
            <a:pPr>
              <a:buNone/>
            </a:pPr>
            <a:r>
              <a:rPr lang="ru-RU" b="1" dirty="0" smtClean="0"/>
              <a:t>(Россия, Ока, Анна, Москва)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131840" y="1556792"/>
            <a:ext cx="86409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724128" y="1556792"/>
            <a:ext cx="100811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77A1D"/>
          </a:solidFill>
          <a:ln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Лексико-грамматические разряды имен существительных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556792"/>
            <a:ext cx="7920880" cy="4752528"/>
          </a:xfrm>
          <a:ln>
            <a:solidFill>
              <a:schemeClr val="accent3"/>
            </a:solidFill>
          </a:ln>
        </p:spPr>
        <p:txBody>
          <a:bodyPr numCol="2"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800" dirty="0" smtClean="0">
                <a:solidFill>
                  <a:srgbClr val="FF0000"/>
                </a:solidFill>
              </a:rPr>
              <a:t>одушевлённые </a:t>
            </a:r>
          </a:p>
          <a:p>
            <a:pPr>
              <a:buNone/>
            </a:pPr>
            <a:r>
              <a:rPr lang="ru-RU" dirty="0" smtClean="0"/>
              <a:t>предметы живой природы</a:t>
            </a:r>
          </a:p>
          <a:p>
            <a:pPr>
              <a:buNone/>
            </a:pPr>
            <a:r>
              <a:rPr lang="ru-RU" sz="3600" b="1" dirty="0" smtClean="0"/>
              <a:t>(человек, птица, рыба)</a:t>
            </a:r>
          </a:p>
          <a:p>
            <a:pPr>
              <a:buNone/>
            </a:pP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3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700" dirty="0" smtClean="0">
                <a:solidFill>
                  <a:srgbClr val="FF0000"/>
                </a:solidFill>
              </a:rPr>
              <a:t>  неодушевлённые</a:t>
            </a:r>
          </a:p>
          <a:p>
            <a:pPr>
              <a:buNone/>
            </a:pPr>
            <a:r>
              <a:rPr lang="ru-RU" dirty="0" smtClean="0"/>
              <a:t>предметы и понятия не являющиеся живыми</a:t>
            </a:r>
          </a:p>
          <a:p>
            <a:pPr>
              <a:buNone/>
            </a:pPr>
            <a:r>
              <a:rPr lang="ru-RU" b="1" dirty="0" smtClean="0"/>
              <a:t>(фонарь, тетрадь, бумага)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131840" y="1556792"/>
            <a:ext cx="86409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724128" y="1556792"/>
            <a:ext cx="100811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714096"/>
          </a:xfrm>
          <a:solidFill>
            <a:srgbClr val="F77A1D"/>
          </a:solidFill>
          <a:ln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современном русском языке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Одушевлённые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Неодушевлённые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0" y="969336"/>
            <a:ext cx="4480560" cy="4475888"/>
          </a:xfrm>
        </p:spPr>
        <p:txBody>
          <a:bodyPr>
            <a:normAutofit fontScale="92500" lnSpcReduction="20000"/>
          </a:bodyPr>
          <a:lstStyle/>
          <a:p>
            <a:r>
              <a:rPr lang="ru-RU" sz="2300" b="1" dirty="0" smtClean="0"/>
              <a:t>Слова </a:t>
            </a:r>
            <a:r>
              <a:rPr lang="ru-RU" sz="2300" dirty="0" smtClean="0"/>
              <a:t>мертвец, покойник, кукла (игрушка), матрёшка, марионетка, адресат;</a:t>
            </a:r>
          </a:p>
          <a:p>
            <a:r>
              <a:rPr lang="ru-RU" sz="2300" b="1" dirty="0" smtClean="0"/>
              <a:t>Названия карточных фигур </a:t>
            </a:r>
            <a:r>
              <a:rPr lang="ru-RU" sz="2300" dirty="0" smtClean="0"/>
              <a:t>(король, валет, дама,  туз козырь);</a:t>
            </a:r>
          </a:p>
          <a:p>
            <a:r>
              <a:rPr lang="ru-RU" sz="2300" b="1" dirty="0" smtClean="0"/>
              <a:t>Названия шахматных фигур </a:t>
            </a:r>
            <a:r>
              <a:rPr lang="ru-RU" sz="2300" dirty="0" smtClean="0"/>
              <a:t>(король, слон, конь, ферзь);</a:t>
            </a:r>
          </a:p>
          <a:p>
            <a:r>
              <a:rPr lang="ru-RU" sz="2300" b="1" dirty="0" smtClean="0"/>
              <a:t>Существительные среднего рода на – </a:t>
            </a:r>
            <a:r>
              <a:rPr lang="ru-RU" sz="2800" b="1" i="1" dirty="0" err="1" smtClean="0"/>
              <a:t>ище</a:t>
            </a:r>
            <a:r>
              <a:rPr lang="ru-RU" sz="2800" b="1" i="1" dirty="0" smtClean="0"/>
              <a:t>, </a:t>
            </a:r>
            <a:r>
              <a:rPr lang="ru-RU" sz="2300" b="1" dirty="0" smtClean="0"/>
              <a:t>обозначающие сказочных персонажей </a:t>
            </a:r>
            <a:r>
              <a:rPr lang="ru-RU" sz="2300" dirty="0" smtClean="0"/>
              <a:t>(страшил</a:t>
            </a:r>
            <a:r>
              <a:rPr lang="ru-RU" sz="2300" b="1" dirty="0" smtClean="0"/>
              <a:t>ище</a:t>
            </a:r>
            <a:r>
              <a:rPr lang="ru-RU" sz="2300" dirty="0" smtClean="0"/>
              <a:t>, чудов</a:t>
            </a:r>
            <a:r>
              <a:rPr lang="ru-RU" sz="2300" b="1" dirty="0" smtClean="0"/>
              <a:t>ище</a:t>
            </a:r>
            <a:r>
              <a:rPr lang="ru-RU" sz="2300" dirty="0" smtClean="0"/>
              <a:t>);</a:t>
            </a:r>
          </a:p>
          <a:p>
            <a:r>
              <a:rPr lang="ru-RU" sz="2300" b="1" dirty="0" smtClean="0"/>
              <a:t>Существительные в переносном значении </a:t>
            </a:r>
            <a:r>
              <a:rPr lang="ru-RU" sz="2300" dirty="0" smtClean="0"/>
              <a:t>(тюфяк)</a:t>
            </a:r>
          </a:p>
          <a:p>
            <a:endParaRPr lang="ru-RU" sz="2300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72000" y="969336"/>
            <a:ext cx="4572000" cy="4114800"/>
          </a:xfrm>
        </p:spPr>
        <p:txBody>
          <a:bodyPr/>
          <a:lstStyle/>
          <a:p>
            <a:r>
              <a:rPr lang="ru-RU" b="1" dirty="0" smtClean="0"/>
              <a:t>Слова</a:t>
            </a:r>
            <a:r>
              <a:rPr lang="ru-RU" dirty="0" smtClean="0"/>
              <a:t> народ, толпа, войско, стая;</a:t>
            </a:r>
          </a:p>
          <a:p>
            <a:r>
              <a:rPr lang="ru-RU" b="1" dirty="0" smtClean="0"/>
              <a:t>Слово</a:t>
            </a:r>
            <a:r>
              <a:rPr lang="ru-RU" dirty="0" smtClean="0"/>
              <a:t> персонаж;</a:t>
            </a:r>
          </a:p>
          <a:p>
            <a:r>
              <a:rPr lang="ru-RU" b="1" dirty="0" smtClean="0"/>
              <a:t>Слова</a:t>
            </a:r>
            <a:r>
              <a:rPr lang="ru-RU" dirty="0" smtClean="0"/>
              <a:t> эмбрион, куколка, личинка;</a:t>
            </a:r>
          </a:p>
          <a:p>
            <a:r>
              <a:rPr lang="ru-RU" b="1" dirty="0" smtClean="0"/>
              <a:t>Названия микроорганизмов</a:t>
            </a:r>
          </a:p>
          <a:p>
            <a:pPr>
              <a:buNone/>
            </a:pPr>
            <a:r>
              <a:rPr lang="ru-RU" dirty="0" smtClean="0"/>
              <a:t>(микроб, бактерия).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77A1D"/>
          </a:solidFill>
          <a:ln>
            <a:solidFill>
              <a:schemeClr val="accent5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Лексико-грамматические разряды имен существительных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конкретные </a:t>
            </a:r>
            <a:r>
              <a:rPr lang="ru-RU" dirty="0" smtClean="0"/>
              <a:t>называют предметы и явления, имеют форму </a:t>
            </a:r>
            <a:r>
              <a:rPr lang="ru-RU" sz="3600" b="1" i="1" dirty="0" smtClean="0"/>
              <a:t>ед. и мн. числа </a:t>
            </a:r>
            <a:r>
              <a:rPr lang="ru-RU" b="1" dirty="0" smtClean="0"/>
              <a:t>    (кресло, кресла, носок – носки, дождь, дожди);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отвлечённые (абстрактные)</a:t>
            </a:r>
          </a:p>
          <a:p>
            <a:pPr>
              <a:buNone/>
            </a:pPr>
            <a:r>
              <a:rPr lang="ru-RU" dirty="0" smtClean="0"/>
              <a:t>называют действия, признаки, состояния, имеют форму только </a:t>
            </a:r>
            <a:r>
              <a:rPr lang="ru-RU" sz="3600" b="1" i="1" dirty="0" smtClean="0"/>
              <a:t>ед.ч.</a:t>
            </a:r>
          </a:p>
          <a:p>
            <a:pPr>
              <a:buNone/>
            </a:pPr>
            <a:r>
              <a:rPr lang="ru-RU" dirty="0" smtClean="0"/>
              <a:t>(</a:t>
            </a:r>
            <a:r>
              <a:rPr lang="ru-RU" b="1" dirty="0" smtClean="0"/>
              <a:t>смех, белизна, синева, бег, </a:t>
            </a:r>
            <a:r>
              <a:rPr lang="ru-RU" b="1" dirty="0" smtClean="0"/>
              <a:t> </a:t>
            </a:r>
            <a:r>
              <a:rPr lang="ru-RU" b="1" dirty="0" smtClean="0"/>
              <a:t>глухота);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собирательные </a:t>
            </a:r>
          </a:p>
          <a:p>
            <a:pPr>
              <a:buNone/>
            </a:pPr>
            <a:r>
              <a:rPr lang="ru-RU" dirty="0" smtClean="0"/>
              <a:t>     обозначают совокупность предметов или лиц как единое целое, имеют форму только </a:t>
            </a:r>
            <a:r>
              <a:rPr lang="ru-RU" sz="3600" b="1" i="1" dirty="0" smtClean="0"/>
              <a:t>ед.ч. </a:t>
            </a:r>
            <a:r>
              <a:rPr lang="ru-RU" b="1" dirty="0" smtClean="0"/>
              <a:t>(студенчество, старьё, листва, молодёжь);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вещественные </a:t>
            </a:r>
          </a:p>
          <a:p>
            <a:pPr>
              <a:buNone/>
            </a:pPr>
            <a:r>
              <a:rPr lang="ru-RU" dirty="0" smtClean="0"/>
              <a:t>обозначают вещество или однородную по составу массу </a:t>
            </a:r>
            <a:r>
              <a:rPr lang="ru-RU" b="1" dirty="0" smtClean="0"/>
              <a:t>(горох, молоко, песок, железо, щи, масло, сливки)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77A1D"/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Число имен существительных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1">
            <a:normAutofit lnSpcReduction="10000"/>
          </a:bodyPr>
          <a:lstStyle/>
          <a:p>
            <a:r>
              <a:rPr lang="ru-RU" dirty="0" smtClean="0"/>
              <a:t>Существительные, которые упортебляются только в </a:t>
            </a:r>
            <a:r>
              <a:rPr lang="ru-RU" dirty="0" smtClean="0">
                <a:solidFill>
                  <a:srgbClr val="C00000"/>
                </a:solidFill>
              </a:rPr>
              <a:t>единственном числе </a:t>
            </a:r>
            <a:r>
              <a:rPr lang="ru-RU" dirty="0" smtClean="0"/>
              <a:t>(студенчество, нефть, цемент, сахар, сметана, молоко и др.);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Существительные, которые упортебляются только во  </a:t>
            </a:r>
            <a:r>
              <a:rPr lang="ru-RU" dirty="0" smtClean="0">
                <a:solidFill>
                  <a:srgbClr val="C00000"/>
                </a:solidFill>
              </a:rPr>
              <a:t>множественном числе </a:t>
            </a:r>
            <a:r>
              <a:rPr lang="ru-RU" dirty="0" smtClean="0"/>
              <a:t>(ножницы, ворота, джинсы, очки, брюки, сани, каникулы и др.).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77A1D"/>
          </a:solidFill>
          <a:ln>
            <a:solidFill>
              <a:schemeClr val="accent3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Склонение имен существительных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49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9783"/>
                <a:gridCol w="2499783"/>
                <a:gridCol w="24997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I </a:t>
                      </a:r>
                      <a:r>
                        <a:rPr lang="ru-RU" sz="2800" dirty="0" smtClean="0"/>
                        <a:t>склонение</a:t>
                      </a:r>
                      <a:r>
                        <a:rPr lang="ru-RU" sz="2800" baseline="0" dirty="0" smtClean="0"/>
                        <a:t>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II</a:t>
                      </a:r>
                      <a:r>
                        <a:rPr lang="ru-RU" sz="2800" dirty="0" smtClean="0"/>
                        <a:t> склонение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III</a:t>
                      </a:r>
                      <a:r>
                        <a:rPr lang="ru-RU" sz="2800" dirty="0" smtClean="0"/>
                        <a:t> склонение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Существительные </a:t>
                      </a:r>
                      <a:r>
                        <a:rPr lang="ru-RU" sz="2800" b="1" dirty="0" smtClean="0"/>
                        <a:t>женского</a:t>
                      </a:r>
                      <a:r>
                        <a:rPr lang="ru-RU" sz="2800" dirty="0" smtClean="0"/>
                        <a:t> и </a:t>
                      </a:r>
                      <a:r>
                        <a:rPr lang="ru-RU" sz="2800" b="1" dirty="0" smtClean="0"/>
                        <a:t>мужского </a:t>
                      </a:r>
                      <a:r>
                        <a:rPr lang="ru-RU" sz="2800" dirty="0" smtClean="0"/>
                        <a:t>рода с окончанием – </a:t>
                      </a:r>
                      <a:r>
                        <a:rPr lang="ru-RU" sz="2800" b="1" dirty="0" smtClean="0"/>
                        <a:t>а(-я)</a:t>
                      </a:r>
                    </a:p>
                    <a:p>
                      <a:pPr algn="l"/>
                      <a:endParaRPr lang="ru-RU" sz="2800" b="1" dirty="0" smtClean="0"/>
                    </a:p>
                    <a:p>
                      <a:pPr algn="l"/>
                      <a:r>
                        <a:rPr lang="ru-RU" sz="2800" b="1" dirty="0" smtClean="0"/>
                        <a:t>(ручка,</a:t>
                      </a:r>
                      <a:r>
                        <a:rPr lang="ru-RU" sz="2800" b="1" baseline="0" dirty="0" smtClean="0"/>
                        <a:t> книга, дядя)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Существительные </a:t>
                      </a:r>
                      <a:r>
                        <a:rPr lang="ru-RU" sz="2800" b="1" dirty="0" smtClean="0"/>
                        <a:t>мужского </a:t>
                      </a:r>
                      <a:r>
                        <a:rPr lang="ru-RU" sz="2800" dirty="0" smtClean="0"/>
                        <a:t>рода с нулевым окончанием </a:t>
                      </a:r>
                      <a:r>
                        <a:rPr lang="ru-RU" sz="2800" b="1" dirty="0" smtClean="0"/>
                        <a:t>среднего</a:t>
                      </a:r>
                      <a:r>
                        <a:rPr lang="ru-RU" sz="2800" dirty="0" smtClean="0"/>
                        <a:t> рода с окончанием  – 0</a:t>
                      </a:r>
                      <a:r>
                        <a:rPr lang="ru-RU" sz="2800" b="1" dirty="0" smtClean="0"/>
                        <a:t>(-ё),-е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(солнце, яблоко, конь)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Существительные </a:t>
                      </a:r>
                      <a:r>
                        <a:rPr lang="ru-RU" sz="2800" b="1" dirty="0" smtClean="0"/>
                        <a:t>женского</a:t>
                      </a:r>
                      <a:r>
                        <a:rPr lang="ru-RU" sz="2800" dirty="0" smtClean="0"/>
                        <a:t> рода с </a:t>
                      </a:r>
                      <a:r>
                        <a:rPr lang="ru-RU" sz="2800" b="1" dirty="0" smtClean="0"/>
                        <a:t>нулевым</a:t>
                      </a:r>
                      <a:r>
                        <a:rPr lang="ru-RU" sz="2800" dirty="0" smtClean="0"/>
                        <a:t> </a:t>
                      </a:r>
                    </a:p>
                    <a:p>
                      <a:r>
                        <a:rPr lang="ru-RU" sz="2800" dirty="0" smtClean="0"/>
                        <a:t>окончанием </a:t>
                      </a:r>
                    </a:p>
                    <a:p>
                      <a:r>
                        <a:rPr lang="ru-RU" sz="2800" b="1" dirty="0" smtClean="0"/>
                        <a:t>(мышь, дочь, печь)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77A1D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Несклоняемые имена существительные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1) </a:t>
            </a:r>
            <a:r>
              <a:rPr lang="ru-RU" dirty="0" smtClean="0">
                <a:solidFill>
                  <a:srgbClr val="0070C0"/>
                </a:solidFill>
              </a:rPr>
              <a:t>слова, заимствованные из других языков, которые оканчиваются на гласный и обозначают неодушевленные предметы</a:t>
            </a:r>
            <a:r>
              <a:rPr lang="ru-RU" dirty="0" smtClean="0"/>
              <a:t>: какао, депо, пальто, кино, портмоне, алоэ, такси, кофе.</a:t>
            </a:r>
          </a:p>
          <a:p>
            <a:r>
              <a:rPr lang="ru-RU" dirty="0" smtClean="0"/>
              <a:t> 2) </a:t>
            </a:r>
            <a:r>
              <a:rPr lang="ru-RU" dirty="0" smtClean="0">
                <a:solidFill>
                  <a:srgbClr val="0070C0"/>
                </a:solidFill>
              </a:rPr>
              <a:t>слова, заимствованные из других языков, которые называют представителей мужского и женского пола и оканчиваются на гласный</a:t>
            </a:r>
            <a:r>
              <a:rPr lang="ru-RU" dirty="0" smtClean="0"/>
              <a:t>: денди, атташе, импресарио, леди. </a:t>
            </a:r>
          </a:p>
          <a:p>
            <a:r>
              <a:rPr lang="ru-RU" dirty="0" smtClean="0"/>
              <a:t>3) </a:t>
            </a:r>
            <a:r>
              <a:rPr lang="ru-RU" dirty="0" smtClean="0">
                <a:solidFill>
                  <a:srgbClr val="0070C0"/>
                </a:solidFill>
              </a:rPr>
              <a:t>слова, заимствованные из других языков, обозначающие животных</a:t>
            </a:r>
            <a:r>
              <a:rPr lang="ru-RU" dirty="0" smtClean="0"/>
              <a:t>: кенгуру, шимпанзе, какаду;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77A1D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Несклоняемые имена существительные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447800"/>
            <a:ext cx="7458032" cy="4933528"/>
          </a:xfrm>
        </p:spPr>
        <p:txBody>
          <a:bodyPr>
            <a:noAutofit/>
          </a:bodyPr>
          <a:lstStyle/>
          <a:p>
            <a:r>
              <a:rPr lang="ru-RU" sz="2300" dirty="0" smtClean="0"/>
              <a:t> 4) </a:t>
            </a:r>
            <a:r>
              <a:rPr lang="ru-RU" sz="2300" dirty="0" smtClean="0">
                <a:solidFill>
                  <a:srgbClr val="0070C0"/>
                </a:solidFill>
              </a:rPr>
              <a:t>иностранные имена и фамилии женского пола, которые оканчивается на твердый согласный</a:t>
            </a:r>
            <a:r>
              <a:rPr lang="ru-RU" sz="2300" dirty="0" smtClean="0"/>
              <a:t>: </a:t>
            </a:r>
            <a:r>
              <a:rPr lang="ru-RU" sz="2300" dirty="0" err="1" smtClean="0"/>
              <a:t>Кармен</a:t>
            </a:r>
            <a:r>
              <a:rPr lang="ru-RU" sz="2300" dirty="0" smtClean="0"/>
              <a:t>, </a:t>
            </a:r>
            <a:r>
              <a:rPr lang="ru-RU" sz="2300" dirty="0" err="1" smtClean="0"/>
              <a:t>Элен</a:t>
            </a:r>
            <a:r>
              <a:rPr lang="ru-RU" sz="2300" dirty="0" smtClean="0"/>
              <a:t>, мисс, мадам, </a:t>
            </a:r>
            <a:r>
              <a:rPr lang="ru-RU" sz="2300" dirty="0" err="1" smtClean="0"/>
              <a:t>Финкельштейн</a:t>
            </a:r>
            <a:r>
              <a:rPr lang="ru-RU" sz="2300" dirty="0" smtClean="0"/>
              <a:t>;</a:t>
            </a:r>
          </a:p>
          <a:p>
            <a:r>
              <a:rPr lang="ru-RU" sz="2300" dirty="0" smtClean="0"/>
              <a:t>5) </a:t>
            </a:r>
            <a:r>
              <a:rPr lang="ru-RU" sz="2300" dirty="0" smtClean="0">
                <a:solidFill>
                  <a:srgbClr val="0070C0"/>
                </a:solidFill>
              </a:rPr>
              <a:t>иноязычные слова, которые называют географические объекты</a:t>
            </a:r>
            <a:r>
              <a:rPr lang="ru-RU" sz="2300" dirty="0" smtClean="0"/>
              <a:t>: Хельсинки, Баку, Кале, Торонто. </a:t>
            </a:r>
          </a:p>
          <a:p>
            <a:r>
              <a:rPr lang="ru-RU" sz="2300" dirty="0" smtClean="0"/>
              <a:t>6</a:t>
            </a:r>
            <a:r>
              <a:rPr lang="ru-RU" sz="2300" dirty="0" smtClean="0">
                <a:solidFill>
                  <a:srgbClr val="0070C0"/>
                </a:solidFill>
              </a:rPr>
              <a:t>. русские фамилии, которые представляют собой форму родительного падежа ед. и мн. числа:</a:t>
            </a:r>
            <a:r>
              <a:rPr lang="ru-RU" sz="2300" dirty="0" smtClean="0"/>
              <a:t> Дурново, Хитрово, Польских, Крученых.</a:t>
            </a:r>
          </a:p>
          <a:p>
            <a:r>
              <a:rPr lang="ru-RU" sz="2300" dirty="0" smtClean="0"/>
              <a:t> 7. </a:t>
            </a:r>
            <a:r>
              <a:rPr lang="ru-RU" sz="2300" dirty="0" smtClean="0">
                <a:solidFill>
                  <a:srgbClr val="0070C0"/>
                </a:solidFill>
              </a:rPr>
              <a:t>украинские фамилии на -ко</a:t>
            </a:r>
            <a:r>
              <a:rPr lang="ru-RU" sz="2300" dirty="0" smtClean="0"/>
              <a:t>: Короленко, Франко, Шевченко, </a:t>
            </a:r>
            <a:r>
              <a:rPr lang="ru-RU" sz="2300" dirty="0" err="1" smtClean="0"/>
              <a:t>Олешко</a:t>
            </a:r>
            <a:r>
              <a:rPr lang="ru-RU" sz="2300" dirty="0" smtClean="0"/>
              <a:t>; </a:t>
            </a:r>
          </a:p>
          <a:p>
            <a:r>
              <a:rPr lang="ru-RU" sz="2300" dirty="0" smtClean="0"/>
              <a:t>8) </a:t>
            </a:r>
            <a:r>
              <a:rPr lang="ru-RU" sz="2300" dirty="0" smtClean="0">
                <a:solidFill>
                  <a:srgbClr val="0070C0"/>
                </a:solidFill>
              </a:rPr>
              <a:t>аббревиатуры</a:t>
            </a:r>
            <a:r>
              <a:rPr lang="ru-RU" sz="2300" dirty="0" smtClean="0"/>
              <a:t> – это тоже несклоняемые существительные, примеры: ФРГ, МГУ, ООН, РФ.</a:t>
            </a:r>
          </a:p>
          <a:p>
            <a:endParaRPr lang="ru-RU" sz="23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77A1D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Распределение несклоняемых имён существительных по родам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 </a:t>
            </a:r>
            <a:r>
              <a:rPr lang="ru-RU" b="1" dirty="0" smtClean="0"/>
              <a:t>мужскому</a:t>
            </a:r>
            <a:r>
              <a:rPr lang="ru-RU" dirty="0" smtClean="0"/>
              <a:t> роду относятся названия лиц мужского пола (</a:t>
            </a:r>
            <a:r>
              <a:rPr lang="ru-RU" i="1" dirty="0" smtClean="0"/>
              <a:t>портье, конферансье</a:t>
            </a:r>
            <a:r>
              <a:rPr lang="ru-RU" dirty="0" smtClean="0"/>
              <a:t>), названия животных и птиц (</a:t>
            </a:r>
            <a:r>
              <a:rPr lang="ru-RU" i="1" dirty="0" smtClean="0"/>
              <a:t>кенгуру, фламинго</a:t>
            </a:r>
            <a:r>
              <a:rPr lang="ru-RU" dirty="0" smtClean="0"/>
              <a:t>) ;</a:t>
            </a:r>
          </a:p>
          <a:p>
            <a:r>
              <a:rPr lang="ru-RU" dirty="0" smtClean="0"/>
              <a:t>К </a:t>
            </a:r>
            <a:r>
              <a:rPr lang="ru-RU" b="1" dirty="0" smtClean="0"/>
              <a:t>женскому</a:t>
            </a:r>
            <a:r>
              <a:rPr lang="ru-RU" dirty="0" smtClean="0"/>
              <a:t> роду относятся названия лиц женского пола (</a:t>
            </a:r>
            <a:r>
              <a:rPr lang="ru-RU" i="1" dirty="0" smtClean="0"/>
              <a:t>леди, мадам</a:t>
            </a:r>
            <a:r>
              <a:rPr lang="ru-RU" dirty="0" smtClean="0"/>
              <a:t>);</a:t>
            </a:r>
          </a:p>
          <a:p>
            <a:r>
              <a:rPr lang="ru-RU" dirty="0" smtClean="0"/>
              <a:t>К среднему роду относятся неодушевленные существительные (</a:t>
            </a:r>
            <a:r>
              <a:rPr lang="ru-RU" i="1" dirty="0" smtClean="0"/>
              <a:t>кашне, метро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77A1D"/>
          </a:solidFill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Запомнить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Слова мужского рода</a:t>
            </a:r>
            <a:r>
              <a:rPr lang="ru-RU" dirty="0" smtClean="0"/>
              <a:t>: рельс, толь, тюль, шампунь, эполет, багет, шимпанзе, хинди;</a:t>
            </a:r>
          </a:p>
          <a:p>
            <a:r>
              <a:rPr lang="ru-RU" b="1" dirty="0" smtClean="0"/>
              <a:t>Слова женского рода</a:t>
            </a:r>
            <a:r>
              <a:rPr lang="ru-RU" dirty="0" smtClean="0"/>
              <a:t>: босоножка, клавиша, манжета, мозоль, сандалия, туфля, авеню, салями, кольраби;</a:t>
            </a:r>
          </a:p>
          <a:p>
            <a:r>
              <a:rPr lang="ru-RU" b="1" dirty="0" smtClean="0"/>
              <a:t>Слова среднего рода</a:t>
            </a:r>
            <a:r>
              <a:rPr lang="ru-RU" dirty="0" smtClean="0"/>
              <a:t>: алоэ, мочало, повидло, протеже, коллега,</a:t>
            </a:r>
            <a:r>
              <a:rPr lang="en-US" dirty="0" smtClean="0"/>
              <a:t> </a:t>
            </a:r>
            <a:r>
              <a:rPr lang="ru-RU" dirty="0" smtClean="0"/>
              <a:t>крупье, хиппи.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728191"/>
          </a:xfrm>
          <a:solidFill>
            <a:srgbClr val="F77A1D"/>
          </a:solidFill>
          <a:ln>
            <a:solidFill>
              <a:schemeClr val="accent5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Тема: «Имя </a:t>
            </a:r>
            <a:r>
              <a:rPr lang="ru-RU" sz="4340" dirty="0" smtClean="0"/>
              <a:t>существительное</a:t>
            </a:r>
            <a:r>
              <a:rPr lang="ru-RU" dirty="0" smtClean="0"/>
              <a:t> как часть </a:t>
            </a:r>
            <a:r>
              <a:rPr lang="ru-RU" sz="4190" dirty="0" smtClean="0"/>
              <a:t>речи».</a:t>
            </a:r>
            <a:endParaRPr lang="ru-RU" sz="4190" dirty="0"/>
          </a:p>
        </p:txBody>
      </p:sp>
      <p:sp>
        <p:nvSpPr>
          <p:cNvPr id="9218" name="AutoShape 2" descr="http://%D0%BE%D0%BA%D1%83%D0%B2%D1%88%D0%B8%D0%BD%D0%BD%D0%B8%D0%BA%D0%BE%D0%B2.%D1%80%D1%84/images/cms/news/v_evpatorii_projdet_konkurs_molodih_poetov_i_pisatelej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http://%D0%BE%D0%BA%D1%83%D0%B2%D1%88%D0%B8%D0%BD%D0%BD%D0%B8%D0%BA%D0%BE%D0%B2.%D1%80%D1%84/images/cms/news/v_evpatorii_projdet_konkurs_molodih_poetov_i_pisatelej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77A1D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Синтаксическая роль имен существительных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В составе предложения имена существительные могут выступать в роли любого члена.</a:t>
            </a:r>
          </a:p>
          <a:p>
            <a:pPr>
              <a:buNone/>
            </a:pPr>
            <a:r>
              <a:rPr lang="ru-RU" dirty="0" smtClean="0"/>
              <a:t>1. Спокойный, бесцветный </a:t>
            </a:r>
            <a:r>
              <a:rPr lang="ru-RU" b="1" u="sng" dirty="0" smtClean="0"/>
              <a:t>свет</a:t>
            </a:r>
            <a:r>
              <a:rPr lang="ru-RU" dirty="0" smtClean="0"/>
              <a:t> запада ещё отражался в окне будки (И. Бунин). – </a:t>
            </a:r>
            <a:r>
              <a:rPr lang="ru-RU" i="1" dirty="0" smtClean="0"/>
              <a:t>подлежащее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2. Урок – </a:t>
            </a:r>
            <a:r>
              <a:rPr lang="ru-RU" b="1" dirty="0" smtClean="0"/>
              <a:t>это зеркало </a:t>
            </a:r>
            <a:r>
              <a:rPr lang="ru-RU" dirty="0" smtClean="0"/>
              <a:t>общей и педагогической культуры учителя, </a:t>
            </a:r>
            <a:r>
              <a:rPr lang="ru-RU" b="1" dirty="0" smtClean="0"/>
              <a:t>мерило</a:t>
            </a:r>
            <a:r>
              <a:rPr lang="ru-RU" dirty="0" smtClean="0"/>
              <a:t> его интеллектуального богатства ( В. Сухомлинский). – </a:t>
            </a:r>
            <a:r>
              <a:rPr lang="ru-RU" i="1" dirty="0" smtClean="0"/>
              <a:t>сказуемое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en-US" dirty="0" smtClean="0"/>
              <a:t>3</a:t>
            </a:r>
            <a:r>
              <a:rPr lang="ru-RU" dirty="0" smtClean="0"/>
              <a:t>. Люблю я пышное природы </a:t>
            </a:r>
            <a:r>
              <a:rPr lang="ru-RU" b="1" dirty="0" smtClean="0"/>
              <a:t>увяданье</a:t>
            </a:r>
            <a:r>
              <a:rPr lang="ru-RU" dirty="0" smtClean="0"/>
              <a:t>, в багрец и золото одетые </a:t>
            </a:r>
            <a:r>
              <a:rPr lang="ru-RU" b="1" dirty="0" smtClean="0"/>
              <a:t>леса </a:t>
            </a:r>
            <a:r>
              <a:rPr lang="ru-RU" dirty="0" smtClean="0"/>
              <a:t>(А. Пушкин). – </a:t>
            </a:r>
            <a:r>
              <a:rPr lang="ru-RU" i="1" dirty="0" smtClean="0"/>
              <a:t>дополнение </a:t>
            </a:r>
          </a:p>
          <a:p>
            <a:pPr>
              <a:buNone/>
            </a:pPr>
            <a:r>
              <a:rPr lang="ru-RU" dirty="0" smtClean="0"/>
              <a:t>4. Эта небольшая речка вьется чрезвычайно тихо, ползет </a:t>
            </a:r>
            <a:r>
              <a:rPr lang="ru-RU" b="1" dirty="0" smtClean="0"/>
              <a:t>змеёй</a:t>
            </a:r>
            <a:r>
              <a:rPr lang="ru-RU" dirty="0" smtClean="0"/>
              <a:t> (И. Тургенев). - </a:t>
            </a:r>
            <a:r>
              <a:rPr lang="ru-RU" i="1" dirty="0" smtClean="0"/>
              <a:t>обстоятельство</a:t>
            </a:r>
          </a:p>
          <a:p>
            <a:pPr>
              <a:buNone/>
            </a:pPr>
            <a:r>
              <a:rPr lang="ru-RU" dirty="0" smtClean="0"/>
              <a:t>5. Дело </a:t>
            </a:r>
            <a:r>
              <a:rPr lang="ru-RU" b="1" dirty="0" smtClean="0"/>
              <a:t>о наследстве </a:t>
            </a:r>
            <a:r>
              <a:rPr lang="ru-RU" dirty="0" smtClean="0"/>
              <a:t>задерживает меня ещё надолго (А.Н. Толстой). – </a:t>
            </a:r>
            <a:r>
              <a:rPr lang="ru-RU" i="1" dirty="0" smtClean="0"/>
              <a:t>определение .</a:t>
            </a:r>
            <a:endParaRPr lang="ru-RU" i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699792" y="3212976"/>
            <a:ext cx="19442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699792" y="3140968"/>
            <a:ext cx="1944216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283968" y="3429000"/>
            <a:ext cx="1224136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283968" y="3501008"/>
            <a:ext cx="115212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724128" y="4149080"/>
            <a:ext cx="144016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084168" y="4149080"/>
            <a:ext cx="144016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6516216" y="4149080"/>
            <a:ext cx="1440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876256" y="4149080"/>
            <a:ext cx="1440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923928" y="4437112"/>
            <a:ext cx="1440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211960" y="4437112"/>
            <a:ext cx="1440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499992" y="4437112"/>
            <a:ext cx="1440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77A1D"/>
          </a:solidFill>
          <a:ln>
            <a:solidFill>
              <a:schemeClr val="accent5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Закончите предложение или вставьте пропущенное слово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t">
            <a:normAutofit lnSpcReduction="10000"/>
          </a:bodyPr>
          <a:lstStyle/>
          <a:p>
            <a:r>
              <a:rPr lang="ru-RU" b="1" dirty="0" smtClean="0"/>
              <a:t>Существительное</a:t>
            </a:r>
            <a:r>
              <a:rPr lang="ru-RU" dirty="0" smtClean="0"/>
              <a:t> – это …..часть речи.</a:t>
            </a:r>
          </a:p>
          <a:p>
            <a:r>
              <a:rPr lang="ru-RU" b="1" dirty="0" smtClean="0"/>
              <a:t>Существительное</a:t>
            </a:r>
            <a:r>
              <a:rPr lang="ru-RU" dirty="0" smtClean="0"/>
              <a:t> – это самостоятельная часть речи, которая обозначает ……  .</a:t>
            </a:r>
          </a:p>
          <a:p>
            <a:r>
              <a:rPr lang="ru-RU" b="1" dirty="0" smtClean="0"/>
              <a:t>Существительное</a:t>
            </a:r>
            <a:r>
              <a:rPr lang="ru-RU" dirty="0" smtClean="0"/>
              <a:t> – самостоятельная часть речи, которая отвечает на вопросы……..</a:t>
            </a:r>
          </a:p>
          <a:p>
            <a:r>
              <a:rPr lang="ru-RU" dirty="0" smtClean="0"/>
              <a:t>Существительное изменяется по ……</a:t>
            </a:r>
          </a:p>
          <a:p>
            <a:r>
              <a:rPr lang="ru-RU" dirty="0" smtClean="0"/>
              <a:t>К </a:t>
            </a:r>
            <a:r>
              <a:rPr lang="ru-RU" b="1" dirty="0" smtClean="0"/>
              <a:t>постоянным</a:t>
            </a:r>
            <a:r>
              <a:rPr lang="ru-RU" dirty="0" smtClean="0"/>
              <a:t> признакам существительного относят…..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77A1D"/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Закончите предложение или вставьте пропущенное слово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t">
            <a:normAutofit lnSpcReduction="10000"/>
          </a:bodyPr>
          <a:lstStyle/>
          <a:p>
            <a:r>
              <a:rPr lang="ru-RU" dirty="0" smtClean="0"/>
              <a:t>К </a:t>
            </a:r>
            <a:r>
              <a:rPr lang="ru-RU" b="1" dirty="0" smtClean="0"/>
              <a:t>непостоянным</a:t>
            </a:r>
            <a:r>
              <a:rPr lang="ru-RU" dirty="0" smtClean="0"/>
              <a:t> признакам существительного относят……</a:t>
            </a:r>
          </a:p>
          <a:p>
            <a:r>
              <a:rPr lang="ru-RU" dirty="0" smtClean="0"/>
              <a:t>К </a:t>
            </a:r>
            <a:r>
              <a:rPr lang="ru-RU" b="1" dirty="0" smtClean="0"/>
              <a:t>1-му</a:t>
            </a:r>
            <a:r>
              <a:rPr lang="ru-RU" dirty="0" smtClean="0"/>
              <a:t> склонению относятся существительные……….</a:t>
            </a:r>
          </a:p>
          <a:p>
            <a:r>
              <a:rPr lang="ru-RU" dirty="0" smtClean="0"/>
              <a:t>Ко </a:t>
            </a:r>
            <a:r>
              <a:rPr lang="ru-RU" b="1" dirty="0" smtClean="0"/>
              <a:t>2-му</a:t>
            </a:r>
            <a:r>
              <a:rPr lang="ru-RU" dirty="0" smtClean="0"/>
              <a:t> склонению относятся существительные ……….</a:t>
            </a:r>
          </a:p>
          <a:p>
            <a:r>
              <a:rPr lang="ru-RU" dirty="0" smtClean="0"/>
              <a:t>К </a:t>
            </a:r>
            <a:r>
              <a:rPr lang="ru-RU" b="1" dirty="0" smtClean="0"/>
              <a:t>3-му</a:t>
            </a:r>
            <a:r>
              <a:rPr lang="ru-RU" dirty="0" smtClean="0"/>
              <a:t> склонению относятся существительные ………</a:t>
            </a:r>
          </a:p>
          <a:p>
            <a:r>
              <a:rPr lang="ru-RU" dirty="0" smtClean="0"/>
              <a:t>Существительное в предложении может быть </a:t>
            </a:r>
            <a:r>
              <a:rPr lang="en-US" dirty="0" smtClean="0"/>
              <a:t>….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77A1D"/>
          </a:solidFill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Домашнее задание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32, 155, списать, сделать морфологический разбор имён существительных, задание по карточкам.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77A1D"/>
          </a:solidFill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Словарный диктант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Директор, агроном, путешествие, яблоко, лестница, корабль, адрес, аллея, элеватор, ежевика, экскурсия, эскалатор, экскаватор.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77A1D"/>
          </a:solidFill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Критерии оценки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Arial Black" pitchFamily="34" charset="0"/>
                <a:ea typeface="Adobe Gothic Std B" pitchFamily="34" charset="-128"/>
                <a:cs typeface="Aharoni" pitchFamily="2" charset="-79"/>
              </a:rPr>
              <a:t> «5» - задание выполнено   без ошибок;</a:t>
            </a:r>
          </a:p>
          <a:p>
            <a:pPr algn="just"/>
            <a:r>
              <a:rPr lang="ru-RU" dirty="0" smtClean="0">
                <a:latin typeface="Arial Black" pitchFamily="34" charset="0"/>
                <a:ea typeface="Adobe Gothic Std B" pitchFamily="34" charset="-128"/>
                <a:cs typeface="Aharoni" pitchFamily="2" charset="-79"/>
              </a:rPr>
              <a:t>«4» - допущены 1-2 ошибки;</a:t>
            </a:r>
          </a:p>
          <a:p>
            <a:pPr algn="just"/>
            <a:r>
              <a:rPr lang="ru-RU" dirty="0" smtClean="0">
                <a:latin typeface="Arial Black" pitchFamily="34" charset="0"/>
                <a:ea typeface="Adobe Gothic Std B" pitchFamily="34" charset="-128"/>
                <a:cs typeface="Aharoni" pitchFamily="2" charset="-79"/>
              </a:rPr>
              <a:t>«3» -  допущены 3-4 ошибки;</a:t>
            </a:r>
          </a:p>
          <a:p>
            <a:pPr algn="just"/>
            <a:r>
              <a:rPr lang="ru-RU" dirty="0" smtClean="0">
                <a:latin typeface="Arial Black" pitchFamily="34" charset="0"/>
                <a:ea typeface="Adobe Gothic Std B" pitchFamily="34" charset="-128"/>
                <a:cs typeface="Aharoni" pitchFamily="2" charset="-79"/>
              </a:rPr>
              <a:t> «2» - более 4-х ошибок.</a:t>
            </a:r>
            <a:endParaRPr lang="ru-RU" dirty="0">
              <a:latin typeface="Arial Black" pitchFamily="34" charset="0"/>
              <a:ea typeface="Adobe Gothic Std B" pitchFamily="34" charset="-128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77A1D"/>
          </a:solidFill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Вставьте недостающие слова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Белая  …</a:t>
            </a:r>
            <a:br>
              <a:rPr lang="ru-RU" dirty="0" smtClean="0"/>
            </a:br>
            <a:r>
              <a:rPr lang="ru-RU" dirty="0" smtClean="0"/>
              <a:t>Под моим  …</a:t>
            </a:r>
            <a:br>
              <a:rPr lang="ru-RU" dirty="0" smtClean="0"/>
            </a:br>
            <a:r>
              <a:rPr lang="ru-RU" dirty="0" smtClean="0"/>
              <a:t>Принакрылась …..,</a:t>
            </a:r>
            <a:br>
              <a:rPr lang="ru-RU" dirty="0" smtClean="0"/>
            </a:br>
            <a:r>
              <a:rPr lang="ru-RU" dirty="0" smtClean="0"/>
              <a:t>Точно ….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пушистых …</a:t>
            </a:r>
            <a:br>
              <a:rPr lang="ru-RU" dirty="0" smtClean="0"/>
            </a:br>
            <a:r>
              <a:rPr lang="ru-RU" dirty="0" smtClean="0"/>
              <a:t>Снежною …</a:t>
            </a:r>
            <a:br>
              <a:rPr lang="ru-RU" dirty="0" smtClean="0"/>
            </a:br>
            <a:r>
              <a:rPr lang="ru-RU" dirty="0" smtClean="0"/>
              <a:t>Распустились …</a:t>
            </a:r>
            <a:br>
              <a:rPr lang="ru-RU" dirty="0" smtClean="0"/>
            </a:br>
            <a:r>
              <a:rPr lang="ru-RU" dirty="0" smtClean="0"/>
              <a:t>Белой  …..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 стоит …</a:t>
            </a:r>
            <a:br>
              <a:rPr lang="ru-RU" dirty="0" smtClean="0"/>
            </a:br>
            <a:r>
              <a:rPr lang="ru-RU" dirty="0" smtClean="0"/>
              <a:t>В сонной …,</a:t>
            </a:r>
            <a:br>
              <a:rPr lang="ru-RU" dirty="0" smtClean="0"/>
            </a:br>
            <a:r>
              <a:rPr lang="ru-RU" dirty="0" smtClean="0"/>
              <a:t>И горят …</a:t>
            </a:r>
            <a:br>
              <a:rPr lang="ru-RU" dirty="0" smtClean="0"/>
            </a:br>
            <a:r>
              <a:rPr lang="ru-RU" dirty="0" smtClean="0"/>
              <a:t>В золотом ….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 …, лениво</a:t>
            </a:r>
            <a:br>
              <a:rPr lang="ru-RU" dirty="0" smtClean="0"/>
            </a:br>
            <a:r>
              <a:rPr lang="ru-RU" dirty="0" smtClean="0"/>
              <a:t>Обходя кругом,</a:t>
            </a:r>
            <a:br>
              <a:rPr lang="ru-RU" dirty="0" smtClean="0"/>
            </a:br>
            <a:r>
              <a:rPr lang="ru-RU" dirty="0" smtClean="0"/>
              <a:t>Обсыпает …</a:t>
            </a:r>
            <a:br>
              <a:rPr lang="ru-RU" dirty="0" smtClean="0"/>
            </a:br>
            <a:r>
              <a:rPr lang="ru-RU" dirty="0" smtClean="0"/>
              <a:t>Новым …...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77A1D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Белая береза.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С. Есенин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8000" dirty="0" smtClean="0"/>
              <a:t>        Белая береза</a:t>
            </a:r>
            <a:br>
              <a:rPr lang="ru-RU" sz="8000" dirty="0" smtClean="0"/>
            </a:br>
            <a:r>
              <a:rPr lang="ru-RU" sz="8000" dirty="0" smtClean="0"/>
              <a:t>Под моим окном</a:t>
            </a:r>
            <a:br>
              <a:rPr lang="ru-RU" sz="8000" dirty="0" smtClean="0"/>
            </a:br>
            <a:r>
              <a:rPr lang="ru-RU" sz="8000" dirty="0" smtClean="0"/>
              <a:t>Принакрылась снегом,</a:t>
            </a:r>
            <a:br>
              <a:rPr lang="ru-RU" sz="8000" dirty="0" smtClean="0"/>
            </a:br>
            <a:r>
              <a:rPr lang="ru-RU" sz="8000" dirty="0" smtClean="0"/>
              <a:t>Точно серебром.</a:t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На пушистых ветках</a:t>
            </a:r>
            <a:br>
              <a:rPr lang="ru-RU" sz="8000" dirty="0" smtClean="0"/>
            </a:br>
            <a:r>
              <a:rPr lang="ru-RU" sz="8000" dirty="0" smtClean="0"/>
              <a:t>Снежною каймой</a:t>
            </a:r>
            <a:br>
              <a:rPr lang="ru-RU" sz="8000" dirty="0" smtClean="0"/>
            </a:br>
            <a:r>
              <a:rPr lang="ru-RU" sz="8000" dirty="0" smtClean="0"/>
              <a:t>Распустились кисти</a:t>
            </a:r>
            <a:br>
              <a:rPr lang="ru-RU" sz="8000" dirty="0" smtClean="0"/>
            </a:br>
            <a:r>
              <a:rPr lang="ru-RU" sz="8000" dirty="0" smtClean="0"/>
              <a:t>Белой бахромой.</a:t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И стоит береза</a:t>
            </a:r>
            <a:br>
              <a:rPr lang="ru-RU" sz="8000" dirty="0" smtClean="0"/>
            </a:br>
            <a:r>
              <a:rPr lang="ru-RU" sz="8000" dirty="0" smtClean="0"/>
              <a:t>В сонной тишине,</a:t>
            </a:r>
            <a:br>
              <a:rPr lang="ru-RU" sz="8000" dirty="0" smtClean="0"/>
            </a:br>
            <a:r>
              <a:rPr lang="ru-RU" sz="8000" dirty="0" smtClean="0"/>
              <a:t>И горят снежинки</a:t>
            </a:r>
            <a:br>
              <a:rPr lang="ru-RU" sz="8000" dirty="0" smtClean="0"/>
            </a:br>
            <a:r>
              <a:rPr lang="ru-RU" sz="8000" dirty="0" smtClean="0"/>
              <a:t>В золотом огне.</a:t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А заря, лениво</a:t>
            </a:r>
            <a:br>
              <a:rPr lang="ru-RU" sz="8000" dirty="0" smtClean="0"/>
            </a:br>
            <a:r>
              <a:rPr lang="ru-RU" sz="8000" dirty="0" smtClean="0"/>
              <a:t>Обходя кругом,</a:t>
            </a:r>
            <a:br>
              <a:rPr lang="ru-RU" sz="8000" dirty="0" smtClean="0"/>
            </a:br>
            <a:r>
              <a:rPr lang="ru-RU" sz="8000" dirty="0" smtClean="0"/>
              <a:t>обсыпает ветки</a:t>
            </a:r>
            <a:br>
              <a:rPr lang="ru-RU" sz="8000" dirty="0" smtClean="0"/>
            </a:br>
            <a:r>
              <a:rPr lang="ru-RU" sz="8000" dirty="0" smtClean="0"/>
              <a:t>Новым серебром.</a:t>
            </a:r>
          </a:p>
          <a:p>
            <a:pPr>
              <a:buNone/>
            </a:pPr>
            <a:r>
              <a:rPr lang="ru-RU" sz="8000" dirty="0" smtClean="0"/>
              <a:t>                          </a:t>
            </a:r>
            <a:endParaRPr lang="ru-RU" sz="8000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788024" y="1556792"/>
          <a:ext cx="4032448" cy="4752528"/>
        </p:xfrm>
        <a:graphic>
          <a:graphicData uri="http://schemas.openxmlformats.org/presentationml/2006/ole">
            <p:oleObj spid="_x0000_s1026" name="Документ" r:id="rId3" imgW="5975649" imgH="7144079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77A1D"/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Цели урока: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совершенствовать навыки правописания имен существительных, закрепить навыки аналитической работы со словом как частью речи;</a:t>
            </a:r>
          </a:p>
          <a:p>
            <a:r>
              <a:rPr lang="ru-RU" dirty="0" smtClean="0"/>
              <a:t>развивать познавательные навыки и умения студентов;</a:t>
            </a:r>
          </a:p>
          <a:p>
            <a:r>
              <a:rPr lang="ru-RU" dirty="0" smtClean="0"/>
              <a:t>воспитывать речевую грамотность и употребление имен существительных в речи.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77A1D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Постоянные признаки имён существительных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отнесенность к определенному лексико-грамматическому разряду </a:t>
            </a:r>
            <a:r>
              <a:rPr lang="ru-RU" dirty="0" smtClean="0"/>
              <a:t>(нарицательное/собственное/</a:t>
            </a:r>
            <a:r>
              <a:rPr lang="ru-RU" dirty="0" err="1" smtClean="0"/>
              <a:t>одушев</a:t>
            </a:r>
            <a:r>
              <a:rPr lang="en-US" dirty="0" smtClean="0"/>
              <a:t>-</a:t>
            </a:r>
            <a:r>
              <a:rPr lang="ru-RU" dirty="0" smtClean="0"/>
              <a:t>лённое/неодушевлённое/конкретное/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отвлечённое/собирательное/</a:t>
            </a:r>
            <a:r>
              <a:rPr lang="ru-RU" dirty="0" err="1" smtClean="0"/>
              <a:t>веществен-ное</a:t>
            </a:r>
            <a:r>
              <a:rPr lang="ru-RU" dirty="0" smtClean="0"/>
              <a:t>);</a:t>
            </a:r>
          </a:p>
          <a:p>
            <a:r>
              <a:rPr lang="ru-RU" b="1" dirty="0" smtClean="0"/>
              <a:t>род;</a:t>
            </a:r>
          </a:p>
          <a:p>
            <a:r>
              <a:rPr lang="ru-RU" b="1" dirty="0" smtClean="0"/>
              <a:t>склонение.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77A1D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Непостоянные признаки имён существительных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падеж;</a:t>
            </a:r>
          </a:p>
          <a:p>
            <a:pPr algn="ctr"/>
            <a:r>
              <a:rPr lang="ru-RU" sz="6000" b="1" dirty="0" smtClean="0"/>
              <a:t>число.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512</TotalTime>
  <Words>1048</Words>
  <Application>Microsoft Office PowerPoint</Application>
  <PresentationFormat>Экран (4:3)</PresentationFormat>
  <Paragraphs>129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Солнцестояние</vt:lpstr>
      <vt:lpstr>Документ</vt:lpstr>
      <vt:lpstr>Слайд 1</vt:lpstr>
      <vt:lpstr>Тема: «Имя существительное как часть речи».</vt:lpstr>
      <vt:lpstr>Словарный диктант</vt:lpstr>
      <vt:lpstr>Критерии оценки</vt:lpstr>
      <vt:lpstr>Вставьте недостающие слова</vt:lpstr>
      <vt:lpstr>Белая береза.  С. Есенин</vt:lpstr>
      <vt:lpstr>Цели урока:</vt:lpstr>
      <vt:lpstr>Постоянные признаки имён существительных</vt:lpstr>
      <vt:lpstr>Непостоянные признаки имён существительных</vt:lpstr>
      <vt:lpstr>Лексико-грамматические разряды имен существительных</vt:lpstr>
      <vt:lpstr>Лексико-грамматические разряды имен существительных</vt:lpstr>
      <vt:lpstr>В современном русском языке</vt:lpstr>
      <vt:lpstr>Лексико-грамматические разряды имен существительных</vt:lpstr>
      <vt:lpstr>Число имен существительных</vt:lpstr>
      <vt:lpstr>Склонение имен существительных</vt:lpstr>
      <vt:lpstr>Несклоняемые имена существительные </vt:lpstr>
      <vt:lpstr>Несклоняемые имена существительные </vt:lpstr>
      <vt:lpstr>Распределение несклоняемых имён существительных по родам </vt:lpstr>
      <vt:lpstr>Запомнить</vt:lpstr>
      <vt:lpstr>Синтаксическая роль имен существительных</vt:lpstr>
      <vt:lpstr>Закончите предложение или вставьте пропущенное слово</vt:lpstr>
      <vt:lpstr>Закончите предложение или вставьте пропущенное слово</vt:lpstr>
      <vt:lpstr>Домашнее задание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существительное как часть речи</dc:title>
  <dc:creator>Дима</dc:creator>
  <cp:lastModifiedBy>Дима</cp:lastModifiedBy>
  <cp:revision>54</cp:revision>
  <dcterms:created xsi:type="dcterms:W3CDTF">2015-10-13T16:07:27Z</dcterms:created>
  <dcterms:modified xsi:type="dcterms:W3CDTF">2015-11-08T12:28:24Z</dcterms:modified>
</cp:coreProperties>
</file>