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media/image14.jpg" ContentType="image/png"/>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88" r:id="rId2"/>
    <p:sldId id="281" r:id="rId3"/>
    <p:sldId id="265" r:id="rId4"/>
    <p:sldId id="269" r:id="rId5"/>
    <p:sldId id="279" r:id="rId6"/>
    <p:sldId id="278" r:id="rId7"/>
    <p:sldId id="280" r:id="rId8"/>
    <p:sldId id="273" r:id="rId9"/>
    <p:sldId id="259" r:id="rId10"/>
    <p:sldId id="267" r:id="rId11"/>
    <p:sldId id="257" r:id="rId12"/>
    <p:sldId id="270" r:id="rId13"/>
    <p:sldId id="275" r:id="rId14"/>
    <p:sldId id="282" r:id="rId15"/>
    <p:sldId id="266" r:id="rId16"/>
    <p:sldId id="258" r:id="rId17"/>
    <p:sldId id="277" r:id="rId18"/>
    <p:sldId id="285" r:id="rId19"/>
    <p:sldId id="286" r:id="rId20"/>
    <p:sldId id="283" r:id="rId21"/>
    <p:sldId id="272" r:id="rId22"/>
    <p:sldId id="284" r:id="rId23"/>
    <p:sldId id="276" r:id="rId24"/>
    <p:sldId id="274" r:id="rId2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EBE0"/>
    <a:srgbClr val="F9D5BD"/>
    <a:srgbClr val="231003"/>
    <a:srgbClr val="4D2307"/>
    <a:srgbClr val="1E1700"/>
    <a:srgbClr val="F1F5F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5923" autoAdjust="0"/>
  </p:normalViewPr>
  <p:slideViewPr>
    <p:cSldViewPr snapToGrid="0">
      <p:cViewPr varScale="1">
        <p:scale>
          <a:sx n="63" d="100"/>
          <a:sy n="63" d="100"/>
        </p:scale>
        <p:origin x="99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FBC352-F144-4025-82D1-C9BF871F7810}" type="datetimeFigureOut">
              <a:rPr lang="ru-RU" smtClean="0"/>
              <a:t>29.01.2018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8432E5-F094-4A0E-B79C-406887050E20}" type="slidenum">
              <a:rPr lang="ru-RU" smtClean="0"/>
              <a:t>‹#›</a:t>
            </a:fld>
            <a:endParaRPr lang="ru-RU"/>
          </a:p>
        </p:txBody>
      </p:sp>
    </p:spTree>
    <p:extLst>
      <p:ext uri="{BB962C8B-B14F-4D97-AF65-F5344CB8AC3E}">
        <p14:creationId xmlns:p14="http://schemas.microsoft.com/office/powerpoint/2010/main" val="35337639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0"/>
              </a:spcAft>
            </a:pP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       Цель </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познакомить студентов с особенностями организации и проведения литературных вечеров, досуга как одной из форм работы с книгой.</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       Задачи: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дать информацию о значении литературных праздников на развитие ребёнка; познакомить с традиционными с нетрадиционными формами литературных праздников для детей дошкольного возраста, с методикой проведения в разных возрастных группах детского сада.</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338432E5-F094-4A0E-B79C-406887050E20}" type="slidenum">
              <a:rPr lang="ru-RU" smtClean="0"/>
              <a:t>1</a:t>
            </a:fld>
            <a:endParaRPr lang="ru-RU"/>
          </a:p>
        </p:txBody>
      </p:sp>
    </p:spTree>
    <p:extLst>
      <p:ext uri="{BB962C8B-B14F-4D97-AF65-F5344CB8AC3E}">
        <p14:creationId xmlns:p14="http://schemas.microsoft.com/office/powerpoint/2010/main" val="5987951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80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Для проведения литературного вечера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необходимо</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200" b="1"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разработать сценарий </a:t>
            </a:r>
            <a:r>
              <a:rPr lang="ru-RU" sz="1200"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основу праздника, его план. </a:t>
            </a:r>
            <a:r>
              <a:rPr lang="ru-RU" sz="1200" b="1"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Сценарий</a:t>
            </a:r>
            <a:r>
              <a:rPr lang="ru-RU" sz="1200"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чаще всего пишется в форме прямой речи, он определяет последовательность сменяющихся действий (чтение, игры, представления и др.).</a:t>
            </a:r>
          </a:p>
          <a:p>
            <a:pPr algn="just">
              <a:lnSpc>
                <a:spcPct val="107000"/>
              </a:lnSpc>
              <a:spcAft>
                <a:spcPts val="800"/>
              </a:spcAft>
            </a:pPr>
            <a:r>
              <a:rPr lang="ru-RU" sz="1200"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100" dirty="0" smtClean="0">
                <a:effectLst/>
                <a:latin typeface="Times New Roman" panose="02020603050405020304" pitchFamily="18" charset="0"/>
                <a:ea typeface="Times New Roman" panose="02020603050405020304" pitchFamily="18" charset="0"/>
              </a:rPr>
              <a:t>При разработке сценария литературного вечера необходимо помнить, что он </a:t>
            </a:r>
            <a:r>
              <a:rPr lang="ru-RU" sz="1100" dirty="0" smtClean="0">
                <a:solidFill>
                  <a:srgbClr val="FF0000"/>
                </a:solidFill>
                <a:effectLst/>
                <a:latin typeface="Times New Roman" panose="02020603050405020304" pitchFamily="18" charset="0"/>
                <a:ea typeface="Times New Roman" panose="02020603050405020304" pitchFamily="18" charset="0"/>
              </a:rPr>
              <a:t>должен быть построен на максимальной творческой активности всех детей - участников утренника. Во время викторины воспитатель должен давать возможность отвечать детям фронтально, индивидуально, по самостоятельному выбору или по случайному выбору. Стараться, чтобы каждый стал участником раундов. Заранее просчитать количество вопросов, чтобы каждый из детей мог ответить. Обязательно </a:t>
            </a:r>
            <a:r>
              <a:rPr lang="ru-RU" sz="1100" dirty="0" err="1" smtClean="0">
                <a:solidFill>
                  <a:srgbClr val="FF0000"/>
                </a:solidFill>
                <a:effectLst/>
                <a:latin typeface="Times New Roman" panose="02020603050405020304" pitchFamily="18" charset="0"/>
                <a:ea typeface="Times New Roman" panose="02020603050405020304" pitchFamily="18" charset="0"/>
              </a:rPr>
              <a:t>проговарить</a:t>
            </a:r>
            <a:r>
              <a:rPr lang="ru-RU" sz="1100" dirty="0" smtClean="0">
                <a:solidFill>
                  <a:srgbClr val="FF0000"/>
                </a:solidFill>
                <a:effectLst/>
                <a:latin typeface="Times New Roman" panose="02020603050405020304" pitchFamily="18" charset="0"/>
                <a:ea typeface="Times New Roman" panose="02020603050405020304" pitchFamily="18" charset="0"/>
              </a:rPr>
              <a:t> правила в начале викторины. </a:t>
            </a:r>
          </a:p>
          <a:p>
            <a:pPr algn="just">
              <a:lnSpc>
                <a:spcPct val="107000"/>
              </a:lnSpc>
              <a:spcAft>
                <a:spcPts val="800"/>
              </a:spcAft>
            </a:pPr>
            <a:r>
              <a:rPr lang="ru-RU" sz="1100" dirty="0" smtClean="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100" b="1" dirty="0" smtClean="0">
                <a:effectLst/>
                <a:latin typeface="Times New Roman" panose="02020603050405020304" pitchFamily="18" charset="0"/>
                <a:ea typeface="Times New Roman" panose="02020603050405020304" pitchFamily="18" charset="0"/>
                <a:cs typeface="Times New Roman" panose="02020603050405020304" pitchFamily="18" charset="0"/>
              </a:rPr>
              <a:t>Важно, чтобы в сценарии </a:t>
            </a:r>
            <a:r>
              <a:rPr lang="ru-RU" sz="1100" b="1"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разумно сочетались разные виды детской активности: </a:t>
            </a:r>
            <a:r>
              <a:rPr lang="ru-RU" sz="1100"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физическая активность (действия, пляски, игры, аттракционы, чтение стихов и т.п.) и внутренняя умственная активность (слушание, просмотр, решение литературных задач, отгадывание загадок и др.). </a:t>
            </a:r>
            <a:r>
              <a:rPr lang="ru-RU" sz="1100" dirty="0" smtClean="0">
                <a:effectLst/>
                <a:latin typeface="Times New Roman" panose="02020603050405020304" pitchFamily="18" charset="0"/>
                <a:ea typeface="Times New Roman" panose="02020603050405020304" pitchFamily="18" charset="0"/>
                <a:cs typeface="Times New Roman" panose="02020603050405020304" pitchFamily="18" charset="0"/>
              </a:rPr>
              <a:t>При этом необходимо </a:t>
            </a:r>
            <a:r>
              <a:rPr lang="ru-RU" sz="1100"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чувство меры: большое количество элементов оформления, разнообразие внешней деятельности могут увести внимание от самого главного в литературном вечере - встречи с книгой. Художественное слово, творчество писателя обязательно должно быть в центре сюжета праздника.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1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1100" dirty="0" smtClean="0">
                <a:effectLst/>
                <a:latin typeface="Times New Roman" panose="02020603050405020304" pitchFamily="18" charset="0"/>
                <a:ea typeface="Calibri" panose="020F0502020204030204" pitchFamily="34" charset="0"/>
                <a:cs typeface="+mn-cs"/>
              </a:rPr>
              <a:t>П</a:t>
            </a:r>
            <a:r>
              <a:rPr lang="ru-RU" sz="1100" dirty="0" smtClean="0">
                <a:effectLst/>
                <a:latin typeface="Times New Roman" panose="02020603050405020304" pitchFamily="18" charset="0"/>
                <a:ea typeface="Times New Roman" panose="02020603050405020304" pitchFamily="18" charset="0"/>
              </a:rPr>
              <a:t>раздник не должен быть длительным по времени и перегружен различными видами детской деятельности.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338432E5-F094-4A0E-B79C-406887050E20}" type="slidenum">
              <a:rPr lang="ru-RU" smtClean="0"/>
              <a:t>10</a:t>
            </a:fld>
            <a:endParaRPr lang="ru-RU"/>
          </a:p>
        </p:txBody>
      </p:sp>
    </p:spTree>
    <p:extLst>
      <p:ext uri="{BB962C8B-B14F-4D97-AF65-F5344CB8AC3E}">
        <p14:creationId xmlns:p14="http://schemas.microsoft.com/office/powerpoint/2010/main" val="13213860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800"/>
              </a:spcAft>
            </a:pPr>
            <a:r>
              <a:rPr lang="ru-RU" sz="1200"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Художественное слово, творчество писателя обязательно должно быть в центре сюжета праздника. </a:t>
            </a: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Для некоторых праздников в старших группах (день сказок, праздник весны, лета, день птиц и др.) рекомендуется подбирать произведения различных жанров: стихи, загадки, рассказы, отрывки из сказок, а также пословицы, поговорки, которые в соответствующей ситуации употребит ведущий.</a:t>
            </a:r>
            <a:endParaRPr lang="ru-RU" sz="1200"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7000"/>
              </a:lnSpc>
              <a:spcAft>
                <a:spcPts val="800"/>
              </a:spcAft>
            </a:pPr>
            <a:r>
              <a:rPr lang="ru-RU" sz="1200"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Объединение разного вида искусств - музыки, художественной литературы, изобразительного искусства </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создает праздничную атмосферу литературного праздника </a:t>
            </a:r>
            <a:r>
              <a:rPr lang="ru-RU" sz="1200" baseline="0" dirty="0" smtClean="0">
                <a:effectLst/>
                <a:latin typeface="Times New Roman" panose="02020603050405020304" pitchFamily="18" charset="0"/>
                <a:ea typeface="Times New Roman" panose="02020603050405020304" pitchFamily="18" charset="0"/>
                <a:cs typeface="Times New Roman" panose="02020603050405020304" pitchFamily="18" charset="0"/>
              </a:rPr>
              <a:t> и включают в себя разные виды детской деятельности:</a:t>
            </a:r>
          </a:p>
          <a:p>
            <a:pPr algn="just">
              <a:lnSpc>
                <a:spcPct val="107000"/>
              </a:lnSpc>
              <a:spcAft>
                <a:spcPts val="800"/>
              </a:spcAft>
            </a:pPr>
            <a:r>
              <a:rPr lang="ru-RU" sz="1200" baseline="0" dirty="0" smtClean="0">
                <a:effectLst/>
                <a:latin typeface="Times New Roman" panose="02020603050405020304" pitchFamily="18" charset="0"/>
                <a:ea typeface="Times New Roman" panose="02020603050405020304" pitchFamily="18" charset="0"/>
                <a:cs typeface="Times New Roman" panose="02020603050405020304" pitchFamily="18" charset="0"/>
              </a:rPr>
              <a:t>· чтение и рассказывание;</a:t>
            </a:r>
          </a:p>
          <a:p>
            <a:pPr algn="just">
              <a:lnSpc>
                <a:spcPct val="107000"/>
              </a:lnSpc>
              <a:spcAft>
                <a:spcPts val="800"/>
              </a:spcAft>
            </a:pPr>
            <a:r>
              <a:rPr lang="ru-RU" sz="1200" baseline="0" dirty="0" smtClean="0">
                <a:effectLst/>
                <a:latin typeface="Times New Roman" panose="02020603050405020304" pitchFamily="18" charset="0"/>
                <a:ea typeface="Times New Roman" panose="02020603050405020304" pitchFamily="18" charset="0"/>
                <a:cs typeface="Times New Roman" panose="02020603050405020304" pitchFamily="18" charset="0"/>
              </a:rPr>
              <a:t>· пение и танцы;</a:t>
            </a:r>
          </a:p>
          <a:p>
            <a:pPr algn="just">
              <a:lnSpc>
                <a:spcPct val="107000"/>
              </a:lnSpc>
              <a:spcAft>
                <a:spcPts val="800"/>
              </a:spcAft>
            </a:pPr>
            <a:r>
              <a:rPr lang="ru-RU" sz="1200" baseline="0" dirty="0" smtClean="0">
                <a:effectLst/>
                <a:latin typeface="Times New Roman" panose="02020603050405020304" pitchFamily="18" charset="0"/>
                <a:ea typeface="Times New Roman" panose="02020603050405020304" pitchFamily="18" charset="0"/>
                <a:cs typeface="Times New Roman" panose="02020603050405020304" pitchFamily="18" charset="0"/>
              </a:rPr>
              <a:t>· слушание;</a:t>
            </a:r>
          </a:p>
          <a:p>
            <a:pPr algn="just">
              <a:lnSpc>
                <a:spcPct val="107000"/>
              </a:lnSpc>
              <a:spcAft>
                <a:spcPts val="800"/>
              </a:spcAft>
            </a:pPr>
            <a:r>
              <a:rPr lang="ru-RU" sz="1200" baseline="0" dirty="0" smtClean="0">
                <a:effectLst/>
                <a:latin typeface="Times New Roman" panose="02020603050405020304" pitchFamily="18" charset="0"/>
                <a:ea typeface="Times New Roman" panose="02020603050405020304" pitchFamily="18" charset="0"/>
                <a:cs typeface="Times New Roman" panose="02020603050405020304" pitchFamily="18" charset="0"/>
              </a:rPr>
              <a:t>· просмотры и инсценировки.</a:t>
            </a:r>
          </a:p>
        </p:txBody>
      </p:sp>
      <p:sp>
        <p:nvSpPr>
          <p:cNvPr id="4" name="Номер слайда 3"/>
          <p:cNvSpPr>
            <a:spLocks noGrp="1"/>
          </p:cNvSpPr>
          <p:nvPr>
            <p:ph type="sldNum" sz="quarter" idx="10"/>
          </p:nvPr>
        </p:nvSpPr>
        <p:spPr/>
        <p:txBody>
          <a:bodyPr/>
          <a:lstStyle/>
          <a:p>
            <a:fld id="{338432E5-F094-4A0E-B79C-406887050E20}" type="slidenum">
              <a:rPr lang="ru-RU" smtClean="0"/>
              <a:t>11</a:t>
            </a:fld>
            <a:endParaRPr lang="ru-RU"/>
          </a:p>
        </p:txBody>
      </p:sp>
    </p:spTree>
    <p:extLst>
      <p:ext uri="{BB962C8B-B14F-4D97-AF65-F5344CB8AC3E}">
        <p14:creationId xmlns:p14="http://schemas.microsoft.com/office/powerpoint/2010/main" val="3079913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800"/>
              </a:spcAft>
            </a:pPr>
            <a:r>
              <a:rPr lang="ru-RU" dirty="0" smtClean="0"/>
              <a:t>      </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Литературный вечер может </a:t>
            </a:r>
            <a:r>
              <a:rPr lang="ru-RU" sz="1200"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предусматривать различные </a:t>
            </a:r>
            <a:r>
              <a:rPr lang="ru-RU" sz="1200" b="1"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сюрпризные моменты, </a:t>
            </a:r>
            <a:r>
              <a:rPr lang="ru-RU" sz="1200"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например, исполнение желаний детей (по программе) с помощью лепестков цветика-семицветика; заранее, втайне от детей подготовленное выступление родителей с чтением любимых стихов Пушкина (на Пушкинском празднике), просмотр кукольного или теневого театра и т.п. Главное, чтобы литературный вечер ни в коем случае не напоминал речевое занятие. Яркая праздничность в сочетании с простотой, естественностью, непринужденностью в поведении каждого из участников - вот необходимые условия для создания нужной атмосферы на детском празднике. </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Доставить детям радость, дать возможность активно участвовать в празднике, посвященном сказке, любимому поэту или писателю, - значит ставить им долгую память о встрече с книгой.</a:t>
            </a:r>
          </a:p>
          <a:p>
            <a:pPr algn="just">
              <a:lnSpc>
                <a:spcPct val="107000"/>
              </a:lnSpc>
              <a:spcAft>
                <a:spcPts val="800"/>
              </a:spcAft>
            </a:pPr>
            <a:r>
              <a:rPr lang="ru-RU" sz="1100" dirty="0" smtClean="0">
                <a:effectLst/>
                <a:latin typeface="Calibri" panose="020F0502020204030204" pitchFamily="34" charset="0"/>
                <a:ea typeface="Calibri" panose="020F0502020204030204" pitchFamily="34" charset="0"/>
                <a:cs typeface="Times New Roman" panose="02020603050405020304" pitchFamily="18" charset="0"/>
              </a:rPr>
              <a:t>       Особое внимание нужно </a:t>
            </a:r>
            <a:r>
              <a:rPr lang="ru-RU" sz="1100" b="1" dirty="0" smtClean="0">
                <a:effectLst/>
                <a:latin typeface="Calibri" panose="020F0502020204030204" pitchFamily="34" charset="0"/>
                <a:ea typeface="Calibri" panose="020F0502020204030204" pitchFamily="34" charset="0"/>
                <a:cs typeface="Times New Roman" panose="02020603050405020304" pitchFamily="18" charset="0"/>
              </a:rPr>
              <a:t>уделить системе поощрения и оценке результата.</a:t>
            </a:r>
            <a:r>
              <a:rPr lang="ru-RU" sz="1100" dirty="0" smtClean="0">
                <a:effectLst/>
                <a:latin typeface="Calibri" panose="020F0502020204030204" pitchFamily="34" charset="0"/>
                <a:ea typeface="Calibri" panose="020F0502020204030204" pitchFamily="34" charset="0"/>
                <a:cs typeface="Times New Roman" panose="02020603050405020304" pitchFamily="18" charset="0"/>
              </a:rPr>
              <a:t> Наиболее распространенным способом, конечно, является зарабатывание жетонов. Но жетоны должны быть тоже интересными. Так, в игре по произведению «Волшебник Изумрудного города», дети получают жетоны в виде изумрудов, а в игре «Приключения Буратино или Золотой ключик» дети получают ключи. По произведению «Винни Пух и все, все, все…» жетоны были в виде бочонка с медом, ли просто с картинками героев. Иногда жетоны потом объединяем в какую-нибудь коллективную картину.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338432E5-F094-4A0E-B79C-406887050E20}" type="slidenum">
              <a:rPr lang="ru-RU" smtClean="0"/>
              <a:t>12</a:t>
            </a:fld>
            <a:endParaRPr lang="ru-RU"/>
          </a:p>
        </p:txBody>
      </p:sp>
    </p:spTree>
    <p:extLst>
      <p:ext uri="{BB962C8B-B14F-4D97-AF65-F5344CB8AC3E}">
        <p14:creationId xmlns:p14="http://schemas.microsoft.com/office/powerpoint/2010/main" val="11160235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Еще одно из важнейших условий успеха вечера - </a:t>
            </a:r>
            <a:r>
              <a:rPr lang="ru-RU" sz="1200"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правильный выбор ведущего или ведущих</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Ведущий на детском вечере не конферансье, объявляющий те или иные номера, а добрый хозяин, создающий атмосферу праздничности. От его артистичности, культуры, обаяния, умения легко общаться, видеть и вовлекать в действие всех присутствующих зависит успех встречи детей с искусством слова.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Часто ведущие и другие действующие лица на вечере выступают в каком-то образе. На вечере, посвященном устному народному творчеству, это могут быть сказочник и сказочные персонажи, </a:t>
            </a:r>
            <a:r>
              <a:rPr lang="ru-RU" sz="1200"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на вечере, посвященном творчеству С.Я. Маршака, - почтальон, пожарный, Человек рассеянный, творчеству К.И. Чуковского - доктор Айболит, Мойдодыр и др.</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Встреча с героем книги, его узнавание, непосредственный контакт с ним, обязательно предусмотренный сценарием, доставляют детям эстетическое наслаждение, побуждают к активному «общению» с литературным произведением.</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338432E5-F094-4A0E-B79C-406887050E20}" type="slidenum">
              <a:rPr lang="ru-RU" smtClean="0"/>
              <a:t>13</a:t>
            </a:fld>
            <a:endParaRPr lang="ru-RU"/>
          </a:p>
        </p:txBody>
      </p:sp>
    </p:spTree>
    <p:extLst>
      <p:ext uri="{BB962C8B-B14F-4D97-AF65-F5344CB8AC3E}">
        <p14:creationId xmlns:p14="http://schemas.microsoft.com/office/powerpoint/2010/main" val="404471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0"/>
              </a:spcAft>
            </a:pPr>
            <a:r>
              <a:rPr lang="ru-RU" dirty="0" smtClean="0"/>
              <a:t>      </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Планируя такой праздник, важно ориентироваться не только на имеющийся у детей уровень литературного развития, но и на определенную перспективу детского развития. Литературный праздник должен быть эмоциональным, ярким, красочным, захватывающим, включать интерактивные, игровые и занимательные формы детской деятельности. Литературные праздники, проводимые в детском саду в нетрадиционных формах, не ставят целью продемонстрировать определенные литературные знания и достижения детей дошкольного возраста. Напротив, своей неожиданностью и необычностью эти праздники должны способствовать развитию у детей интереса к художественной литературе, формировать у дошкольников желание как можно больше слушать литературных произведений, читать самостоятельно и делиться впечатлениями о прочитанном с окружающими. </a:t>
            </a:r>
            <a:r>
              <a:rPr lang="ru-RU" dirty="0" smtClean="0"/>
              <a:t> </a:t>
            </a:r>
          </a:p>
          <a:p>
            <a:pPr algn="just"/>
            <a:r>
              <a:rPr lang="ru-RU" b="1" dirty="0" smtClean="0"/>
              <a:t>       Структура литературного  вечера</a:t>
            </a:r>
            <a:r>
              <a:rPr lang="ru-RU" b="1" baseline="0" dirty="0" smtClean="0"/>
              <a:t> </a:t>
            </a:r>
            <a:r>
              <a:rPr lang="ru-RU" b="1" dirty="0" smtClean="0"/>
              <a:t> </a:t>
            </a:r>
            <a:r>
              <a:rPr lang="ru-RU" dirty="0" smtClean="0"/>
              <a:t>имеет много общего со структурой любого праздника: торжественное открытие, вступительное слово ведущего (в данном случае оно может быть более развернутым), старшим детям желательно поручать роль организаторов и ведущих;  осмотр праздничного оформления, выставки, концертные номера, связанные между собой объяснениями и рассказами ведущего, которые должны быть интересны и доступны детям.</a:t>
            </a:r>
            <a:endParaRPr lang="ru-RU" dirty="0"/>
          </a:p>
        </p:txBody>
      </p:sp>
      <p:sp>
        <p:nvSpPr>
          <p:cNvPr id="4" name="Номер слайда 3"/>
          <p:cNvSpPr>
            <a:spLocks noGrp="1"/>
          </p:cNvSpPr>
          <p:nvPr>
            <p:ph type="sldNum" sz="quarter" idx="10"/>
          </p:nvPr>
        </p:nvSpPr>
        <p:spPr/>
        <p:txBody>
          <a:bodyPr/>
          <a:lstStyle/>
          <a:p>
            <a:fld id="{338432E5-F094-4A0E-B79C-406887050E20}" type="slidenum">
              <a:rPr lang="ru-RU" smtClean="0"/>
              <a:t>17</a:t>
            </a:fld>
            <a:endParaRPr lang="ru-RU"/>
          </a:p>
        </p:txBody>
      </p:sp>
    </p:spTree>
    <p:extLst>
      <p:ext uri="{BB962C8B-B14F-4D97-AF65-F5344CB8AC3E}">
        <p14:creationId xmlns:p14="http://schemas.microsoft.com/office/powerpoint/2010/main" val="28521500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0"/>
              </a:spcAft>
            </a:pP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        В детском саду можно организовать просмотр инсценировок произведений, методически правильно подготовив к нему детей. Много художественных произведений инсценировано для дошкольников средствами кино (мультфильмы, кинофильмы). Например, неоднократно экранизировалась «Сказка о Военной Тайне...» А. Гайдара, созданы мультфильмы по произведениям «Мойдодыр» К. Чуковского, «Усатый-полосатый» С. Маршака и др.</a:t>
            </a:r>
          </a:p>
          <a:p>
            <a:pPr algn="just">
              <a:lnSpc>
                <a:spcPct val="107000"/>
              </a:lnSpc>
              <a:spcAft>
                <a:spcPts val="0"/>
              </a:spcAft>
            </a:pP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       В методике показа мультфильмов (он наиболее часто встречается в детских садах) важна предварительная подготовка детей к просмотру: чтение экранизированной сказки или другого произведения, близкого к ней по теме, рассматривание картин, близких по содержанию фильму, беседа с детьми. Эту работу проводят за несколько дней до показа. Перед демонстрацией мультфильма желательно вступительное слово воспитателя.</a:t>
            </a:r>
          </a:p>
          <a:p>
            <a:pPr algn="just">
              <a:lnSpc>
                <a:spcPct val="107000"/>
              </a:lnSpc>
              <a:spcAft>
                <a:spcPts val="0"/>
              </a:spcAft>
            </a:pP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       Эффективность зрелища будет выше, если воспитатель закрепит полученные впечатления в процессе рисования, лепки, в игре, беседе и т. д.</a:t>
            </a:r>
          </a:p>
          <a:p>
            <a:pPr algn="just">
              <a:lnSpc>
                <a:spcPct val="107000"/>
              </a:lnSpc>
              <a:spcAft>
                <a:spcPts val="0"/>
              </a:spcAft>
            </a:pP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       Каждый воспитатель должен владеть техникой и методикой показа детям кино и театральных спектаклей, твердо знать гигиенические нормы их проведения (длительность, посадка детей), соблюдать правила безопасности.</a:t>
            </a:r>
          </a:p>
          <a:p>
            <a:pPr algn="just">
              <a:lnSpc>
                <a:spcPct val="107000"/>
              </a:lnSpc>
              <a:spcAft>
                <a:spcPts val="0"/>
              </a:spcAft>
            </a:pP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       Показ театральных представлений и кинофильмов можно осуществлять в зале, в групповых комнатах, летом на участке, иногда объединяя одновозрастные группы. В зависимости от последнего устанавливают и время показа. В разных группах его лучше проводить в течение одного-двух дней, чтобы сэкономить время на установку ширмы, экрана, подготовку реквизита.</a:t>
            </a:r>
          </a:p>
          <a:p>
            <a:pPr algn="just">
              <a:lnSpc>
                <a:spcPct val="107000"/>
              </a:lnSpc>
              <a:spcAft>
                <a:spcPts val="0"/>
              </a:spcAft>
            </a:pP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       С инсценировками дети знакомятся, также слушая грамзаписи. Восприятие инсценировки на слух сложнее. Оно требует подготовительной работы (вступительное слово, напоминание и т. п.).</a:t>
            </a:r>
          </a:p>
          <a:p>
            <a:pPr algn="just">
              <a:lnSpc>
                <a:spcPct val="107000"/>
              </a:lnSpc>
              <a:spcAft>
                <a:spcPts val="0"/>
              </a:spcAft>
            </a:pP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       В настоящее время дошкольники широко знакомятся с литературным искусством благодаря телевидению.</a:t>
            </a:r>
            <a:endParaRPr lang="ru-RU" dirty="0"/>
          </a:p>
        </p:txBody>
      </p:sp>
      <p:sp>
        <p:nvSpPr>
          <p:cNvPr id="4" name="Номер слайда 3"/>
          <p:cNvSpPr>
            <a:spLocks noGrp="1"/>
          </p:cNvSpPr>
          <p:nvPr>
            <p:ph type="sldNum" sz="quarter" idx="10"/>
          </p:nvPr>
        </p:nvSpPr>
        <p:spPr/>
        <p:txBody>
          <a:bodyPr/>
          <a:lstStyle/>
          <a:p>
            <a:fld id="{338432E5-F094-4A0E-B79C-406887050E20}" type="slidenum">
              <a:rPr lang="ru-RU" smtClean="0"/>
              <a:t>18</a:t>
            </a:fld>
            <a:endParaRPr lang="ru-RU"/>
          </a:p>
        </p:txBody>
      </p:sp>
    </p:spTree>
    <p:extLst>
      <p:ext uri="{BB962C8B-B14F-4D97-AF65-F5344CB8AC3E}">
        <p14:creationId xmlns:p14="http://schemas.microsoft.com/office/powerpoint/2010/main" val="13528604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800"/>
              </a:spcAft>
            </a:pPr>
            <a:r>
              <a:rPr lang="ru-RU" dirty="0" smtClean="0"/>
              <a:t>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Для детей раннего и младшего дошкольного возраста</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подготовьте спектакль. Дети этого возраста в основном являются зрителями, сами они еще мало что могут. У них наглядно-образное и наглядно-действенное типы мышления преобладают над остальными, поэтому им все необходимо показывать. Театр игрушек представляет собой показ сказки на столе. Никакой ширмы нет, персонажи передвигаются по поверхности. Дети это видят. В качестве декорации можно использовать строительный материал. Для театра картинок найдите подходящие иллюстрации, распечатайте их на цветном принтере и наклейте на фланель или бархатную бумагу. Такие картинки во время рассказа появляются на фланелеграфе, и малышам это очень нравится. При наличии компьютера можно подобрать мультфильмы и устроить кинопросмотр. Он не должен быть слишком длинным, четверти часа вполне хватит.</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338432E5-F094-4A0E-B79C-406887050E20}" type="slidenum">
              <a:rPr lang="ru-RU" smtClean="0"/>
              <a:t>20</a:t>
            </a:fld>
            <a:endParaRPr lang="ru-RU"/>
          </a:p>
        </p:txBody>
      </p:sp>
    </p:spTree>
    <p:extLst>
      <p:ext uri="{BB962C8B-B14F-4D97-AF65-F5344CB8AC3E}">
        <p14:creationId xmlns:p14="http://schemas.microsoft.com/office/powerpoint/2010/main" val="13928615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800"/>
              </a:spcAft>
            </a:pPr>
            <a:r>
              <a:rPr lang="ru-RU" dirty="0" smtClean="0"/>
              <a:t>       </a:t>
            </a:r>
            <a:r>
              <a:rPr lang="ru-RU" b="1" dirty="0" smtClean="0"/>
              <a:t>Возможности детей среднего и старшего дошкольного возраста </a:t>
            </a:r>
            <a:r>
              <a:rPr lang="ru-RU" dirty="0" smtClean="0"/>
              <a:t>уже достаточно велики. </a:t>
            </a:r>
            <a:r>
              <a:rPr lang="ru-RU" sz="1200" b="1" dirty="0" smtClean="0">
                <a:effectLst/>
                <a:latin typeface="Calibri" panose="020F0502020204030204" pitchFamily="34" charset="0"/>
                <a:ea typeface="Calibri" panose="020F0502020204030204" pitchFamily="34" charset="0"/>
                <a:cs typeface="Times New Roman" panose="02020603050405020304" pitchFamily="18" charset="0"/>
              </a:rPr>
              <a:t>В подготовительных к школе группах</a:t>
            </a: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 используются своеобразные формы работы е художественной литературой: </a:t>
            </a:r>
            <a:r>
              <a:rPr lang="ru-RU" sz="1200" b="1" dirty="0" smtClean="0">
                <a:effectLst/>
                <a:latin typeface="Calibri" panose="020F0502020204030204" pitchFamily="34" charset="0"/>
                <a:ea typeface="Calibri" panose="020F0502020204030204" pitchFamily="34" charset="0"/>
                <a:cs typeface="Times New Roman" panose="02020603050405020304" pitchFamily="18" charset="0"/>
              </a:rPr>
              <a:t>литературные утренники</a:t>
            </a: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 и </a:t>
            </a:r>
            <a:r>
              <a:rPr lang="ru-RU" sz="1200" b="1" dirty="0" smtClean="0">
                <a:effectLst/>
                <a:latin typeface="Calibri" panose="020F0502020204030204" pitchFamily="34" charset="0"/>
                <a:ea typeface="Calibri" panose="020F0502020204030204" pitchFamily="34" charset="0"/>
                <a:cs typeface="Times New Roman" panose="02020603050405020304" pitchFamily="18" charset="0"/>
              </a:rPr>
              <a:t>самодеятельные литературные концерты </a:t>
            </a: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не только для детей шести-семи лет, но и для более младших.</a:t>
            </a:r>
          </a:p>
          <a:p>
            <a:pPr algn="just">
              <a:lnSpc>
                <a:spcPct val="107000"/>
              </a:lnSpc>
              <a:spcAft>
                <a:spcPts val="800"/>
              </a:spcAft>
            </a:pP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       Утренник может быть </a:t>
            </a:r>
            <a:r>
              <a:rPr lang="ru-RU" sz="1200" b="1" dirty="0" smtClean="0">
                <a:effectLst/>
                <a:latin typeface="Calibri" panose="020F0502020204030204" pitchFamily="34" charset="0"/>
                <a:ea typeface="Calibri" panose="020F0502020204030204" pitchFamily="34" charset="0"/>
                <a:cs typeface="Times New Roman" panose="02020603050405020304" pitchFamily="18" charset="0"/>
              </a:rPr>
              <a:t>посвящен юбилею или творчеству любимого детьми писателя</a:t>
            </a: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 Тема утренника может быть и такой: «Русские народные сказки», «Стихи поэтов — детям», «Зарубежные сказки» и т. д.</a:t>
            </a:r>
            <a:endParaRPr lang="ru-RU" dirty="0" smtClean="0"/>
          </a:p>
          <a:p>
            <a:pPr algn="just"/>
            <a:r>
              <a:rPr lang="ru-RU" dirty="0" smtClean="0"/>
              <a:t>       Разные виды театра по-прежнему можно использовать, но ребятишки из старшей и подготовительной групп уже могут показывать сказки и сами. Это обычно вызывает очень большой интерес. К тому же современные технические средства позволяют сделать очень многое. Например, </a:t>
            </a:r>
            <a:r>
              <a:rPr lang="ru-RU" b="1" dirty="0" smtClean="0"/>
              <a:t>можно поставить самый настоящий мюзикл, </a:t>
            </a:r>
            <a:r>
              <a:rPr lang="ru-RU" dirty="0" smtClean="0"/>
              <a:t>если в садике есть подходящая звуковая аппаратура. Во многих детских садах это делается. Дошколятам такие «профессиональные» спектакли очень нравятся.</a:t>
            </a:r>
          </a:p>
          <a:p>
            <a:pPr algn="just"/>
            <a:r>
              <a:rPr lang="ru-RU" baseline="0" dirty="0" smtClean="0"/>
              <a:t>       </a:t>
            </a:r>
            <a:r>
              <a:rPr lang="ru-RU" dirty="0" smtClean="0"/>
              <a:t>Не ограничивайтесь театром. Подготовьте, например, </a:t>
            </a:r>
            <a:r>
              <a:rPr lang="ru-RU" b="1" dirty="0" smtClean="0"/>
              <a:t>вечер, посвященный творчеству любимого писателя. </a:t>
            </a:r>
            <a:r>
              <a:rPr lang="ru-RU" dirty="0" smtClean="0"/>
              <a:t>В этом случае должна быть большая предварительная работа. Почитайте детям книжки, расскажите о жизни писателя, покажите его портрет. Можно дать задание нарисовать иллюстрации или сделать поделки по теме. Доступна дошкольникам и компьютерная презентация. С современными информационными технологиями многие дошколята уже знакомы. Подобрать нужные фотографии, рисунки и музыкальные произведения можно поручить кому-нибудь из родителей. Не забывайте о том, что дети не должны все время сидеть, поэтому необходимо сочетать разные виды деятельности. Например, в начале покажите презентацию, затем после танца или физкультминутки попросите кого-либо из детей почитать стихи. Закончить вечер развлечений можно драматизацией или подвижной игрой.</a:t>
            </a:r>
          </a:p>
          <a:p>
            <a:pPr algn="just"/>
            <a:r>
              <a:rPr lang="ru-RU" baseline="0" dirty="0" smtClean="0"/>
              <a:t>       </a:t>
            </a:r>
            <a:r>
              <a:rPr lang="ru-RU" dirty="0" smtClean="0"/>
              <a:t>Иногда </a:t>
            </a:r>
            <a:r>
              <a:rPr lang="ru-RU" b="1" dirty="0" smtClean="0"/>
              <a:t>проводите вечера досуга вместе с родителями</a:t>
            </a:r>
            <a:r>
              <a:rPr lang="ru-RU" dirty="0" smtClean="0"/>
              <a:t>. Можно предложить, например, подготовить рассказ о своей семье. Попросите родителей подобрать интересные фотографии и видеоматериалы. Пусть каждая семья подготовит короткий рассказ. Такую «презентацию» можно разбить на несколько вечеров </a:t>
            </a:r>
            <a:r>
              <a:rPr lang="ru-RU" b="0" dirty="0" smtClean="0"/>
              <a:t>или приурочить, скажем, к Дню именинника.</a:t>
            </a:r>
          </a:p>
          <a:p>
            <a:pPr algn="just"/>
            <a:r>
              <a:rPr lang="ru-RU" b="1" baseline="0" dirty="0" smtClean="0"/>
              <a:t>       </a:t>
            </a:r>
            <a:r>
              <a:rPr lang="ru-RU" b="1" dirty="0" smtClean="0"/>
              <a:t>Проведите виртуальную экскурсию. </a:t>
            </a:r>
            <a:r>
              <a:rPr lang="ru-RU" dirty="0" smtClean="0"/>
              <a:t>Детям можно предложить заранее расспросить бабушек и дедушек о самых интересных местах в вашем городе, об известных людях, которые здесь жили. Подберите видеофильм или сделайте флэш-анимацию. Таким же образом можно устроить экскурсию в музей.</a:t>
            </a:r>
          </a:p>
          <a:p>
            <a:pPr algn="just">
              <a:spcAft>
                <a:spcPts val="0"/>
              </a:spcAft>
            </a:pPr>
            <a:r>
              <a:rPr lang="ru-RU" dirty="0" smtClean="0"/>
              <a:t>       </a:t>
            </a:r>
            <a:r>
              <a:rPr lang="ru-RU" sz="1200" dirty="0" smtClean="0">
                <a:effectLst/>
                <a:latin typeface="Times New Roman" panose="02020603050405020304" pitchFamily="18" charset="0"/>
                <a:ea typeface="Times New Roman" panose="02020603050405020304" pitchFamily="18" charset="0"/>
              </a:rPr>
              <a:t>Исходя из наставлений В.А. Сухомлинского, что «чтение…не сводится к умению читать, этим умением оно только начинается», учитель должен стремиться не к чтению ради чтения, а к чтению, как самостоятельной деятельности ребенка в мире книг, с которого и начинается образование.</a:t>
            </a:r>
          </a:p>
          <a:p>
            <a:pPr algn="just">
              <a:spcAft>
                <a:spcPts val="0"/>
              </a:spcAft>
            </a:pPr>
            <a:r>
              <a:rPr lang="ru-RU" sz="1200" dirty="0" smtClean="0">
                <a:effectLst/>
                <a:latin typeface="Times New Roman" panose="02020603050405020304" pitchFamily="18" charset="0"/>
                <a:ea typeface="Times New Roman" panose="02020603050405020304" pitchFamily="18" charset="0"/>
              </a:rPr>
              <a:t>       От воспитателя ДОУ в значительной мере зависит, полюбят ли дети чтение или останутся равнодушными к литературе, станут ли они друзьями книги и постоянными читателями.</a:t>
            </a:r>
          </a:p>
          <a:p>
            <a:pPr algn="just"/>
            <a:endParaRPr lang="ru-RU" dirty="0"/>
          </a:p>
        </p:txBody>
      </p:sp>
      <p:sp>
        <p:nvSpPr>
          <p:cNvPr id="4" name="Номер слайда 3"/>
          <p:cNvSpPr>
            <a:spLocks noGrp="1"/>
          </p:cNvSpPr>
          <p:nvPr>
            <p:ph type="sldNum" sz="quarter" idx="10"/>
          </p:nvPr>
        </p:nvSpPr>
        <p:spPr/>
        <p:txBody>
          <a:bodyPr/>
          <a:lstStyle/>
          <a:p>
            <a:fld id="{338432E5-F094-4A0E-B79C-406887050E20}" type="slidenum">
              <a:rPr lang="ru-RU" smtClean="0"/>
              <a:t>21</a:t>
            </a:fld>
            <a:endParaRPr lang="ru-RU"/>
          </a:p>
        </p:txBody>
      </p:sp>
    </p:spTree>
    <p:extLst>
      <p:ext uri="{BB962C8B-B14F-4D97-AF65-F5344CB8AC3E}">
        <p14:creationId xmlns:p14="http://schemas.microsoft.com/office/powerpoint/2010/main" val="11833007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ru-RU" sz="14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ru-RU" sz="1400" b="0" i="0" u="none" strike="noStrike" kern="1200" cap="none" spc="0" normalizeH="0" baseline="0" noProof="0" dirty="0" smtClean="0">
                <a:ln>
                  <a:noFill/>
                </a:ln>
                <a:solidFill>
                  <a:srgbClr val="00206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Тьюторинг - лекционное занятие консультативного характера, на котором раскрываются основные вопросы подготовки к самостоятельной работе, тематической контрольной работе, а также к промежуточной и итоговой аттестации.</a:t>
            </a:r>
            <a:endParaRPr kumimoji="0" lang="ru-RU" sz="1400" b="0" i="0" u="none" strike="noStrike" kern="1200" cap="none" spc="0" normalizeH="0" baseline="0" noProof="0" dirty="0" smtClean="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338432E5-F094-4A0E-B79C-406887050E20}" type="slidenum">
              <a:rPr lang="ru-RU" smtClean="0"/>
              <a:t>22</a:t>
            </a:fld>
            <a:endParaRPr lang="ru-RU"/>
          </a:p>
        </p:txBody>
      </p:sp>
    </p:spTree>
    <p:extLst>
      <p:ext uri="{BB962C8B-B14F-4D97-AF65-F5344CB8AC3E}">
        <p14:creationId xmlns:p14="http://schemas.microsoft.com/office/powerpoint/2010/main" val="30205147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dirty="0" smtClean="0">
                <a:effectLst/>
                <a:latin typeface="Times New Roman" panose="02020603050405020304" pitchFamily="18" charset="0"/>
                <a:ea typeface="Times New Roman" panose="02020603050405020304" pitchFamily="18" charset="0"/>
              </a:rPr>
              <a:t>       Сегодня во всем мире наблюдается снижения интереса к чтению. В отечественной Национальной программе поддержки и развития чтения (2007–2020) отмечается, что «современная ситуация характеризуется как системный кризис читательской культуры, когда страна подошла к критическому пределу пренебрежения чтением. Такое положение сопряжено с большим социальным риском, поскольку чтение представляет собой важнейший способ освоения жизненно значимой информации, без него немыслима интеграция личности в многонациональную и многослойную российскую культуру, понимаемую как весь комплекс духовных, материальных, интеллектуальных и эмоциональных черт; образа жизни; основных прав человека; систем мировоззрения, т. е. ценностей, норм, традиций, образования, характеризующих общество…»; и далее «…главная задача заключается в том, чтобы вызвать у подрастающего поколения интерес к чтению…, обеспечить рост престижности чтения как культурной ценности…» [Национальная программа поддержки и развития чтения, с. 1]. Известно, что читательский опыт закладывается в детстве, поэтому важно развивать интерес к слушанию и чтению литературных произведений, начиная с раннего возраста. </a:t>
            </a:r>
          </a:p>
          <a:p>
            <a:pPr algn="just"/>
            <a:r>
              <a:rPr lang="ru-RU" sz="1200" dirty="0" smtClean="0">
                <a:effectLst/>
                <a:latin typeface="Times New Roman" panose="02020603050405020304" pitchFamily="18" charset="0"/>
                <a:ea typeface="Times New Roman" panose="02020603050405020304" pitchFamily="18" charset="0"/>
              </a:rPr>
              <a:t>       Особое место в творческом воспитании и развитии детей занимают литературные праздники.</a:t>
            </a:r>
          </a:p>
          <a:p>
            <a:pPr algn="just"/>
            <a:r>
              <a:rPr lang="ru-RU" sz="1200" dirty="0" smtClean="0">
                <a:effectLst/>
                <a:latin typeface="Times New Roman" panose="02020603050405020304" pitchFamily="18" charset="0"/>
                <a:ea typeface="Times New Roman" panose="02020603050405020304" pitchFamily="18" charset="0"/>
              </a:rPr>
              <a:t>       Литературному развитию детей способствуют утренники, вечера досуга, посвященные творчеству писателя или поэта, вечера сказок, загадок, литературные викторины (по народным сказкам, по произведениям одного автора, по хорошо знакомым книгам разных писателей). </a:t>
            </a:r>
            <a:endParaRPr lang="ru-RU" dirty="0"/>
          </a:p>
        </p:txBody>
      </p:sp>
      <p:sp>
        <p:nvSpPr>
          <p:cNvPr id="4" name="Номер слайда 3"/>
          <p:cNvSpPr>
            <a:spLocks noGrp="1"/>
          </p:cNvSpPr>
          <p:nvPr>
            <p:ph type="sldNum" sz="quarter" idx="10"/>
          </p:nvPr>
        </p:nvSpPr>
        <p:spPr/>
        <p:txBody>
          <a:bodyPr/>
          <a:lstStyle/>
          <a:p>
            <a:fld id="{338432E5-F094-4A0E-B79C-406887050E20}" type="slidenum">
              <a:rPr lang="ru-RU" smtClean="0"/>
              <a:t>2</a:t>
            </a:fld>
            <a:endParaRPr lang="ru-RU"/>
          </a:p>
        </p:txBody>
      </p:sp>
    </p:spTree>
    <p:extLst>
      <p:ext uri="{BB962C8B-B14F-4D97-AF65-F5344CB8AC3E}">
        <p14:creationId xmlns:p14="http://schemas.microsoft.com/office/powerpoint/2010/main" val="3469297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i="1" dirty="0" smtClean="0">
                <a:effectLst/>
                <a:latin typeface="Times New Roman" panose="02020603050405020304" pitchFamily="18" charset="0"/>
                <a:ea typeface="Times New Roman" panose="02020603050405020304" pitchFamily="18" charset="0"/>
              </a:rPr>
              <a:t>       Литературный праздник - </a:t>
            </a:r>
            <a:r>
              <a:rPr kumimoji="0" lang="ru-RU" sz="1200" b="0" i="0" u="none" strike="noStrike" kern="1200" cap="none" spc="0" normalizeH="0" baseline="0" noProof="0" dirty="0" smtClean="0">
                <a:ln>
                  <a:noFill/>
                </a:ln>
                <a:solidFill>
                  <a:prstClr val="black"/>
                </a:solidFill>
                <a:effectLst/>
                <a:uLnTx/>
                <a:uFillTx/>
                <a:latin typeface="Times New Roman" panose="02020603050405020304" pitchFamily="18" charset="0"/>
                <a:ea typeface="Times New Roman" panose="02020603050405020304" pitchFamily="18" charset="0"/>
                <a:cs typeface="+mn-cs"/>
              </a:rPr>
              <a:t>одно из средств, стимулирующих интерес к художественной литературе</a:t>
            </a:r>
            <a:r>
              <a:rPr lang="ru-RU" sz="1200" b="1" i="1" dirty="0" smtClean="0">
                <a:effectLst/>
                <a:latin typeface="Times New Roman" panose="02020603050405020304" pitchFamily="18" charset="0"/>
                <a:ea typeface="Times New Roman" panose="02020603050405020304" pitchFamily="18" charset="0"/>
              </a:rPr>
              <a:t>.</a:t>
            </a:r>
            <a:r>
              <a:rPr lang="ru-RU" sz="1200" dirty="0" smtClean="0">
                <a:effectLst/>
                <a:latin typeface="Times New Roman" panose="02020603050405020304" pitchFamily="18" charset="0"/>
                <a:ea typeface="Times New Roman" panose="02020603050405020304" pitchFamily="18" charset="0"/>
              </a:rPr>
              <a:t> Но, как показывает практика, подобные праздники в дошкольной образовательной организации сегодня проводятся редко и в основном в </a:t>
            </a:r>
            <a:r>
              <a:rPr lang="ru-RU" sz="1200" i="1" dirty="0" smtClean="0">
                <a:effectLst/>
                <a:latin typeface="Times New Roman" panose="02020603050405020304" pitchFamily="18" charset="0"/>
                <a:ea typeface="Times New Roman" panose="02020603050405020304" pitchFamily="18" charset="0"/>
              </a:rPr>
              <a:t>традиционных формах, таких как литературные утренники; вечера досуга, посвященные творчеству писателя или поэта; вечера сказок.</a:t>
            </a:r>
            <a:r>
              <a:rPr lang="ru-RU" sz="1200" dirty="0" smtClean="0">
                <a:effectLst/>
                <a:latin typeface="Times New Roman" panose="02020603050405020304" pitchFamily="18" charset="0"/>
                <a:ea typeface="Times New Roman" panose="02020603050405020304" pitchFamily="18" charset="0"/>
              </a:rPr>
              <a:t> Реже проводятся литературные викторины и литературные концерты, совсем редко — литературные гостиные.</a:t>
            </a:r>
            <a:endParaRPr lang="ru-RU" dirty="0"/>
          </a:p>
        </p:txBody>
      </p:sp>
      <p:sp>
        <p:nvSpPr>
          <p:cNvPr id="4" name="Номер слайда 3"/>
          <p:cNvSpPr>
            <a:spLocks noGrp="1"/>
          </p:cNvSpPr>
          <p:nvPr>
            <p:ph type="sldNum" sz="quarter" idx="10"/>
          </p:nvPr>
        </p:nvSpPr>
        <p:spPr/>
        <p:txBody>
          <a:bodyPr/>
          <a:lstStyle/>
          <a:p>
            <a:fld id="{338432E5-F094-4A0E-B79C-406887050E20}" type="slidenum">
              <a:rPr lang="ru-RU" smtClean="0"/>
              <a:t>3</a:t>
            </a:fld>
            <a:endParaRPr lang="ru-RU"/>
          </a:p>
        </p:txBody>
      </p:sp>
    </p:spTree>
    <p:extLst>
      <p:ext uri="{BB962C8B-B14F-4D97-AF65-F5344CB8AC3E}">
        <p14:creationId xmlns:p14="http://schemas.microsoft.com/office/powerpoint/2010/main" val="1179661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Вместе с тем, современные подходы к дошкольному образованию требуют, помимо прочего, использования в образовательном процессе инновационных нетрадиционных форм организации взаимодействия взрослых и детей, в т. ч. в плане проведения литературных праздников. Нетрадиционные формы совместной деятельности обеспечивают высокую творческую активность, прежде всего, самих воспитанников, что является важным стимулирующим фактором развития детского творческого потенциала и становления детской личности в целом. Нетрадиционные формы литературных праздников, надолго запоминаясь необычным проведением, способствуют тому, что дети стараются прочитать или послушать новые литературные произведения, чтобы затем снова принять активное участие в таких мероприятиях. Подобные праздники делают чтение (слушание) художественной литературы жизненной потребностью детей, создавая положительную эмоциональную атмосферу общения с книгой вместе с близкими им людьми: педагогами, сверстниками, родителями и другими членами семьи. Анализ научно-методической литературы по проблеме и собственный практический опыт свидетельствуют о том, что педагогами детских садов практически не разрабатываются </a:t>
            </a:r>
            <a:r>
              <a:rPr lang="ru-RU" sz="1200" i="1" dirty="0" smtClean="0">
                <a:effectLst/>
                <a:latin typeface="Times New Roman" panose="02020603050405020304" pitchFamily="18" charset="0"/>
                <a:ea typeface="Times New Roman" panose="02020603050405020304" pitchFamily="18" charset="0"/>
                <a:cs typeface="Times New Roman" panose="02020603050405020304" pitchFamily="18" charset="0"/>
              </a:rPr>
              <a:t>нетрадиционные формы проведения литературных праздников</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поэтому, с нашей точки зрения, целесообразно обратиться к опыту работы детских библиотек, в которых сегодня разработано множество различных инновационных форм привлечения к чтению детей и подростков. Нами проанализирован подобный опыт некоторых детских библиотек и представлены характеристики нетрадиционных форм привлечения детей к чтению, которые, по нашему мнению, могут быть использованы педагогами детских садов как формы проведения литературных праздников. </a:t>
            </a:r>
          </a:p>
          <a:p>
            <a:pPr algn="just">
              <a:lnSpc>
                <a:spcPct val="107000"/>
              </a:lnSpc>
              <a:spcAft>
                <a:spcPts val="0"/>
              </a:spcAft>
            </a:pP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       Игры в</a:t>
            </a:r>
            <a:r>
              <a:rPr lang="ru-RU" sz="1200" baseline="0" dirty="0" smtClean="0">
                <a:effectLst/>
                <a:latin typeface="Calibri" panose="020F0502020204030204" pitchFamily="34" charset="0"/>
                <a:ea typeface="Calibri" panose="020F0502020204030204" pitchFamily="34" charset="0"/>
                <a:cs typeface="Times New Roman" panose="02020603050405020304" pitchFamily="18" charset="0"/>
              </a:rPr>
              <a:t> ДОУ</a:t>
            </a: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 – прежде всего должны приковывать неустойчивое внимание ребенка к материалу, давать новые знания, заставляя его напряженно мыслить. Важной является и воспитательная сторона. Игра требует от детей сообразительности, внимания, учит выдержке, настойчивости, развивает у них воображение, умение быстро находить правильные решения и – что очень важно! – воспитывает чувство коллективизма. Дети с большим интересом передают чувства, мысли, стремления в своем творчестве. </a:t>
            </a:r>
            <a:endPar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7000"/>
              </a:lnSpc>
              <a:spcAft>
                <a:spcPts val="0"/>
              </a:spcAft>
            </a:pPr>
            <a:r>
              <a:rPr lang="ru-RU" sz="1100" b="1" dirty="0" smtClean="0">
                <a:effectLst/>
                <a:latin typeface="Times New Roman" panose="02020603050405020304" pitchFamily="18" charset="0"/>
                <a:ea typeface="Times New Roman" panose="02020603050405020304" pitchFamily="18" charset="0"/>
                <a:cs typeface="Times New Roman" panose="02020603050405020304" pitchFamily="18" charset="0"/>
              </a:rPr>
              <a:t>       Литературное лото</a:t>
            </a:r>
            <a:r>
              <a:rPr lang="ru-RU" sz="1100" dirty="0" smtClean="0">
                <a:effectLst/>
                <a:latin typeface="Times New Roman" panose="02020603050405020304" pitchFamily="18" charset="0"/>
                <a:ea typeface="Times New Roman" panose="02020603050405020304" pitchFamily="18" charset="0"/>
                <a:cs typeface="Times New Roman" panose="02020603050405020304" pitchFamily="18" charset="0"/>
              </a:rPr>
              <a:t> может стать частью литературного досуга или большого литературного праздника. Вообще лото представляет собой азартную игру с использованием особых карт, на которых напечатаны ряды чисел. При проведении литературного лото с детьми старшего дошкольного возраста используются карты, на которых в клетках игрового поля изображены цифры (с 1 по 9), обозначающие номера литературных вопросов. На разрезных карточках изображены ответы к вопросам. Это могут быть герои литературных произведений, сюжетные картинки по содержанию произведения, изображение места действия и т. п. Ведущий называет номер вопроса, озвучивает вопрос, дети выбирают из разрезных картинок «ответ» и закрывают на игровом поле клетку с номером вопроса. Побеждает участник (или команда участников), первым закрывший все клетки игрового поля. Игровое поле и разрезные карточки при наличии мультимедийных средств могут быть перенесены на интерактивную доску, в этом случае команды по очереди будут заполнять карточки с игровыми полями, перетаскивая картинки «мышкой». </a:t>
            </a:r>
          </a:p>
          <a:p>
            <a:pPr algn="just"/>
            <a:r>
              <a:rPr lang="ru-RU" sz="11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1050" dirty="0" smtClean="0">
                <a:effectLst/>
                <a:latin typeface="Times New Roman" panose="02020603050405020304" pitchFamily="18" charset="0"/>
                <a:ea typeface="Times New Roman" panose="02020603050405020304" pitchFamily="18" charset="0"/>
              </a:rPr>
              <a:t>Дети очень любят, когда литературные игры проходят в виде известных телепередач: «Звездный час», «Минута славы», «Поле чудес», «Счастливый случай», использую игры – «Крестики и нолики», «Волшебный квадрат», «Зигзаг удачи», «Морской бой» и др. Разнообразие игр дает детям возможность проявить себя. Чем интереснее, нагляднее и творчески проводится работа с книгой, тем прочнее формируется мировоззрение дошкольников.</a:t>
            </a:r>
          </a:p>
        </p:txBody>
      </p:sp>
      <p:sp>
        <p:nvSpPr>
          <p:cNvPr id="4" name="Номер слайда 3"/>
          <p:cNvSpPr>
            <a:spLocks noGrp="1"/>
          </p:cNvSpPr>
          <p:nvPr>
            <p:ph type="sldNum" sz="quarter" idx="10"/>
          </p:nvPr>
        </p:nvSpPr>
        <p:spPr/>
        <p:txBody>
          <a:bodyPr/>
          <a:lstStyle/>
          <a:p>
            <a:fld id="{338432E5-F094-4A0E-B79C-406887050E20}" type="slidenum">
              <a:rPr lang="ru-RU" smtClean="0"/>
              <a:t>4</a:t>
            </a:fld>
            <a:endParaRPr lang="ru-RU"/>
          </a:p>
        </p:txBody>
      </p:sp>
    </p:spTree>
    <p:extLst>
      <p:ext uri="{BB962C8B-B14F-4D97-AF65-F5344CB8AC3E}">
        <p14:creationId xmlns:p14="http://schemas.microsoft.com/office/powerpoint/2010/main" val="2675811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0"/>
              </a:spcAft>
            </a:pP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       Литературная ярмарка</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 одна из нетрадиционных форм организации литературного праздника, включающая комплекс небольших, разноплановых литературных мероприятий, проходящих одновременно. В ходе ярмарки могут проводиться литературные викторины и конкурсы; встречи с интересными людьми (поэтами, сказочниками, журналистами); номера художественной самодеятельности (чтение стихов, драматизации отрывков сказок, кукольное представление, интерактивные спектакли), развлекательный программы с участием аниматоров, розыгрыши призов и др. Особенностью литературной ярмарки является отсутствие единой выраженной тематики, т. к. мероприятия, проходящие на ярмарке, достаточно разнообразны; при этом обязательным является литературное наполнение содержания каждого мероприятия. Литературная ярмарка требует достаточно большого литературного детского опыта и сложна в плане подготовки и проведения, поэтому такую форму литературного праздника, с нашей точки зрения, целесообразно использовать в работе с детьми подготовительной к школе группы.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338432E5-F094-4A0E-B79C-406887050E20}" type="slidenum">
              <a:rPr lang="ru-RU" smtClean="0"/>
              <a:t>5</a:t>
            </a:fld>
            <a:endParaRPr lang="ru-RU"/>
          </a:p>
        </p:txBody>
      </p:sp>
    </p:spTree>
    <p:extLst>
      <p:ext uri="{BB962C8B-B14F-4D97-AF65-F5344CB8AC3E}">
        <p14:creationId xmlns:p14="http://schemas.microsoft.com/office/powerpoint/2010/main" val="2880961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Интересной нетрадиционной формой проведения литературного праздника является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литературная игра-путешествие,</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представляющая собой мероприятие в игровой форме на литературную тематику. При подготовке литературной игры — путешествия необходима стилизация дороги или путешествия в целом с обязательными остановками — станциями, домиками, дорогами, тропинками, опушками, островами и др. Подобная стилизация должна соответствовать теме путешествия. При наличии мультимедийных средств стилизация осуществляется средствами слайд-презентации или прокладыванием маршрута на интерактивной доске. Тематика литературных игр-путешествий достаточно разнообразна: это может быть виртуальное путешествие в дом-музей писателя (А. Н. Островский, усадьба Щелыково Костромской области, сказка «Снегурочка»); к местам происходящего действия, описанного в литературных произведениях (Уральские горы, сказы П. Бажова), на родину писателя (сказки Г. Х. Андерсена, Дания), экологическая игра-путешествие по рассказам о природе, морским рассказам и т. п.; путешествие с героями литературных произведений и др.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338432E5-F094-4A0E-B79C-406887050E20}" type="slidenum">
              <a:rPr lang="ru-RU" smtClean="0"/>
              <a:t>6</a:t>
            </a:fld>
            <a:endParaRPr lang="ru-RU"/>
          </a:p>
        </p:txBody>
      </p:sp>
    </p:spTree>
    <p:extLst>
      <p:ext uri="{BB962C8B-B14F-4D97-AF65-F5344CB8AC3E}">
        <p14:creationId xmlns:p14="http://schemas.microsoft.com/office/powerpoint/2010/main" val="29755595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С детьми старшего дошкольного возраста можно провести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литературный аукцион</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 своего рода литературную игру, где копируются правила настоящих аукционов: выигрывает тот, чей правильный ответ на предложенный вопрос будет последним и самым полным. В «торги» вступают «знатоки» литературных произведений (дети и взрослые: педагоги и члены семей воспитанников). Самые начитанные получают возможность «купить» книгу. Для проведения игры необходимо заготовить книги для «продажи», а также вопросы и задания, на которые будет предложено ответить участникам аукциона. Аукцион может быть тематическим и универсальным, когда задания посвящаются книгам разного содержания. На аукцион могут быть выставлены и «вещи» литературных героев, выполненные руками участников аукциона. В программу аукциона целесообразно включить разнообразные развивающие игры. Литературный аукцион может быть проведен и в другой форме. Каждая группа участников представляет содержание одной ранее прочитанной книги так, чтобы у присутствующих появилось желание её прочитать. Побеждает группа, набравшая наибольшее количество голосов участников. По окончании аукциона книга обязательно прочитывается в группе (группах) детского сада. В составе группы, участвующей в «аукционе», может быть семья воспитанника (или несколько семей), если праздник проводится в группе. В случае если планируется праздник для всех групп старшего дошкольного возраста, участниками литературного аукциона становится возрастная группа воспитанников, их родители и педагоги. Книги, которые должны быть прочитаны в семье или группе, заранее обговариваются. Целесообразно сделать подобный аукцион тематическим и разыгрывать сказки одного автора, сказки о животных (растениях, морских обитателях, труде людей, временах года и др.), сказки о гномах и маленьких человечках, веселые рассказы о детях, рассказы о животных, веселых приключениях, современные книги одного детского автора и т. п.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Одной из интересных нетрадиционных форм организации литературного праздника является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флэшбук</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в ходе которого проходит знакомство с интересными детскими книгами. Такое знакомство организуется с использованием отрывков, цитат, иллюстраций, конструктивных картинок, презентаций, драматизаций с помощью игрушек, личных переживаний и другой информации о книге.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       Литературный информ-дайджест</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предполагает подготовку кратких, ярких сообщений на литературные темы. Небольшая группа детей и взрослых готовит информацию о каком–либо одном заинтересовавшем их литературном событии. Это может быть интересный факт из жизни писателей, их творчества, написания книги; событие, касающееся мира литературы; краткое адаптированное для возраста изложение самых популярных детских книг и др.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r>
              <a:rPr lang="ru-RU" sz="1200" b="1" dirty="0" smtClean="0">
                <a:effectLst/>
                <a:latin typeface="Times New Roman" panose="02020603050405020304" pitchFamily="18" charset="0"/>
                <a:ea typeface="Times New Roman" panose="02020603050405020304" pitchFamily="18" charset="0"/>
              </a:rPr>
              <a:t>Литературный калейдоскоп</a:t>
            </a:r>
            <a:r>
              <a:rPr lang="ru-RU" sz="1200" dirty="0" smtClean="0">
                <a:effectLst/>
                <a:latin typeface="Times New Roman" panose="02020603050405020304" pitchFamily="18" charset="0"/>
                <a:ea typeface="Times New Roman" panose="02020603050405020304" pitchFamily="18" charset="0"/>
              </a:rPr>
              <a:t> включает демонстрацию фрагментов интересных мероприятий на литературную тему, сценки из детских книг, театрализованные фрагменты. Эту форму проведения литературного праздника отличает быстрая смена лиц, событий, связанных с героями книг. Итоговое литературное занятие или литературный досуговый вечер в форме литературного калейдоскопа рекомендует проводить В. В. Гербова. В младшем дошкольном возрасте литературный калейдоскоп проводится, по мнению автора, с целью порадовать малышей, прочитав им любимые литературные произведения, помочь вспомнить некоторые из них. В ходе литературного калейдоскопа дети отгадывают, отрывки из каких знакомых им литературных произведений звучат; ищут ответы на проблемные вопросы; участвуют в мини-драматизациях, разыгрывают сценки по содержанию произведения; играют, собирают пазлы, рисуют, слушают музыку и др. В старшем дошкольном возрасте автор рекомендует включать в литературный калейдоскоп викторины; подготовленные заранее детьми из других групп или младшими школьниками драматизации небольших отрывков из 1–2- произведений; выступления поющих героев произведений; чтение взрослыми отрывков из любимых детьми произведений; конкурс на лучшего исполнителя роли гнома, домового и др. </a:t>
            </a:r>
            <a:endParaRPr lang="ru-RU" dirty="0"/>
          </a:p>
        </p:txBody>
      </p:sp>
      <p:sp>
        <p:nvSpPr>
          <p:cNvPr id="4" name="Номер слайда 3"/>
          <p:cNvSpPr>
            <a:spLocks noGrp="1"/>
          </p:cNvSpPr>
          <p:nvPr>
            <p:ph type="sldNum" sz="quarter" idx="10"/>
          </p:nvPr>
        </p:nvSpPr>
        <p:spPr/>
        <p:txBody>
          <a:bodyPr/>
          <a:lstStyle/>
          <a:p>
            <a:fld id="{338432E5-F094-4A0E-B79C-406887050E20}" type="slidenum">
              <a:rPr lang="ru-RU" smtClean="0"/>
              <a:t>7</a:t>
            </a:fld>
            <a:endParaRPr lang="ru-RU"/>
          </a:p>
        </p:txBody>
      </p:sp>
    </p:spTree>
    <p:extLst>
      <p:ext uri="{BB962C8B-B14F-4D97-AF65-F5344CB8AC3E}">
        <p14:creationId xmlns:p14="http://schemas.microsoft.com/office/powerpoint/2010/main" val="33021840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Сегодня становится все более популярной нетрадиционная форма организации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литературного праздника — сторисек.</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«Сторисек» в переводе с английского языка означает «мешок историй». Это настоящий полотняный мешок, внутри которого находится хорошая художественная иллюстрированная детская книга с дополнительными материалами, используемыми для знакомства с содержанием книги. В качестве дополнительных материалов используются мягкие игрушки, реквизиты, научно — популярная книга по теме, аудиокассета или компакт-диск с записью текста книги, шпаргалки для родителей. В ходе знакомства с книгой проводятся различные развивающие игры.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В России сторисеку аналогичен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«волшебный рюкзачок» («Черный ящик» и т.д</a:t>
            </a:r>
            <a:r>
              <a:rPr lang="ru-RU" sz="1200" b="0" dirty="0" smtClean="0">
                <a:effectLst/>
                <a:latin typeface="Times New Roman" panose="02020603050405020304" pitchFamily="18" charset="0"/>
                <a:ea typeface="Times New Roman" panose="02020603050405020304" pitchFamily="18" charset="0"/>
                <a:cs typeface="Times New Roman" panose="02020603050405020304" pitchFamily="18" charset="0"/>
              </a:rPr>
              <a:t>.). Нужно догадаться какой предмет в сундучке, или из сундучка достаются вещи, которые принадлежат герою. Необходимо назвать героя. </a:t>
            </a:r>
            <a:endParaRPr lang="ru-RU" sz="1100" b="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Литературный праздник в детском саду может быть организован в форме </a:t>
            </a:r>
            <a:r>
              <a:rPr lang="ru-RU" sz="1200" b="1" dirty="0" smtClean="0">
                <a:effectLst/>
                <a:latin typeface="Times New Roman" panose="02020603050405020304" pitchFamily="18" charset="0"/>
                <a:ea typeface="Times New Roman" panose="02020603050405020304" pitchFamily="18" charset="0"/>
                <a:cs typeface="Times New Roman" panose="02020603050405020304" pitchFamily="18" charset="0"/>
              </a:rPr>
              <a:t>книжного дефиле - «Парад литературных героев»,</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включающего торжественный проход по подиуму участников в ярких, красивых костюмах литературных героев. В дефиле могут участвовать много детей — для каждого найдется герой литературного произведения. Модели для книжного дефиле подбираются под впечатлением сюжетов и образов художественной литературы и отражают творчество конкретного писателя или конкретное литературное произведение. </a:t>
            </a:r>
          </a:p>
          <a:p>
            <a:pPr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Дети - участники парада, заранее готовятся представлять избранного героя. Они должны приготовить для себя соответствующий костюм и изучить книгу о своем герое настолько, чтобы быть в состоянии по первому требованию рассказать характерный эпизод из его жизни и ответить на любой вопрос, касающийся героя. Чем больше количество детей изъявило желание участвовать в параде героев, тем лучше.</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338432E5-F094-4A0E-B79C-406887050E20}" type="slidenum">
              <a:rPr lang="ru-RU" smtClean="0"/>
              <a:t>8</a:t>
            </a:fld>
            <a:endParaRPr lang="ru-RU"/>
          </a:p>
        </p:txBody>
      </p:sp>
    </p:spTree>
    <p:extLst>
      <p:ext uri="{BB962C8B-B14F-4D97-AF65-F5344CB8AC3E}">
        <p14:creationId xmlns:p14="http://schemas.microsoft.com/office/powerpoint/2010/main" val="25314610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Литературные праздники как бы закрепляют и обобщают многообразные художественные впечатления, знания и умения детей, они включают в себя разные виды детской деятельности (чтение и рассказывание, пение и танцы, слушание, просмотры и инсценировки). Они - результат работы воспитателя, ее итог, «венец делу».</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Как лучше подготовить литературный праздник - утренник или вечер развлечений?</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270510" algn="just">
              <a:lnSpc>
                <a:spcPct val="107000"/>
              </a:lnSpc>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Прежде всего, необходимо очень точно </a:t>
            </a:r>
            <a:r>
              <a:rPr lang="ru-RU" sz="1200" i="1"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определить тему вечера, его конкретную цель</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Довольно часто, воспитатели организуют «</a:t>
            </a:r>
            <a:r>
              <a:rPr lang="ru-RU" sz="1200" dirty="0" err="1" smtClean="0">
                <a:effectLst/>
                <a:latin typeface="Times New Roman" panose="02020603050405020304" pitchFamily="18" charset="0"/>
                <a:ea typeface="Times New Roman" panose="02020603050405020304" pitchFamily="18" charset="0"/>
                <a:cs typeface="Times New Roman" panose="02020603050405020304" pitchFamily="18" charset="0"/>
              </a:rPr>
              <a:t>Книжкины</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 именины», «Праздники книги» в детском саду. Несмотря на большую затрату усилий воспитателей, детей, родителей на подготовку и оформление праздника, он иногда не приносит ожидаемого удовольствия, получается слишком утомительным, длинным, сумбурным. В чем причина неудачи? Прежде всего, в несоответствии темы возможностям детей дошкольного возраста. Тема, сформулированная как «Праздник книги», оказалась слишком широкой. На таком празднике говорилось, игралось, пелось обо всем: о народных сказках и сказках Пушкина, о Толстом и Горьком, Маршаке и Чуковском. Этот калейдоскоп больших имен и прекрасных произведений оглушил детей, не дал возможности сосредоточиться на содержании произведений, насладиться их восприятием и исполнением.</a:t>
            </a:r>
          </a:p>
          <a:p>
            <a:pPr algn="just">
              <a:lnSpc>
                <a:spcPct val="107000"/>
              </a:lnSpc>
              <a:spcAft>
                <a:spcPts val="800"/>
              </a:spcAft>
            </a:pPr>
            <a:r>
              <a:rPr lang="ru-RU" sz="1100" dirty="0" smtClean="0">
                <a:effectLst/>
                <a:latin typeface="Times New Roman" panose="02020603050405020304" pitchFamily="18" charset="0"/>
                <a:ea typeface="Times New Roman" panose="02020603050405020304" pitchFamily="18" charset="0"/>
                <a:cs typeface="Times New Roman" panose="02020603050405020304" pitchFamily="18" charset="0"/>
              </a:rPr>
              <a:t>       Наилучшим праздником в детском саду будет праздник с одним сюжетом (например, «Сказки А.С. Пушкина», «Книги про животных», «Сказки К.И. Чуковского» или др.). Подобная тема даст возможность точно определить цель утренника </a:t>
            </a:r>
            <a:r>
              <a:rPr lang="ru-RU" sz="1100"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(доставить детям радость от встречи с любимыми произведениями, расширить представление о творчестве писателя, вызвать интерес к теме и т.п.), сосредоточить внимание детей на содержательной стороне праздничного действия.</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338432E5-F094-4A0E-B79C-406887050E20}" type="slidenum">
              <a:rPr lang="ru-RU" smtClean="0"/>
              <a:t>9</a:t>
            </a:fld>
            <a:endParaRPr lang="ru-RU"/>
          </a:p>
        </p:txBody>
      </p:sp>
    </p:spTree>
    <p:extLst>
      <p:ext uri="{BB962C8B-B14F-4D97-AF65-F5344CB8AC3E}">
        <p14:creationId xmlns:p14="http://schemas.microsoft.com/office/powerpoint/2010/main" val="9008041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3323EA4-E839-45CD-A017-6120C60E3A50}" type="datetimeFigureOut">
              <a:rPr lang="ru-RU" smtClean="0"/>
              <a:t>29.01.2018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7B6CB6-0AD2-4EE4-AADC-952A5ACE02C2}" type="slidenum">
              <a:rPr lang="ru-RU" smtClean="0"/>
              <a:t>‹#›</a:t>
            </a:fld>
            <a:endParaRPr lang="ru-RU"/>
          </a:p>
        </p:txBody>
      </p:sp>
    </p:spTree>
    <p:extLst>
      <p:ext uri="{BB962C8B-B14F-4D97-AF65-F5344CB8AC3E}">
        <p14:creationId xmlns:p14="http://schemas.microsoft.com/office/powerpoint/2010/main" val="3289633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3323EA4-E839-45CD-A017-6120C60E3A50}" type="datetimeFigureOut">
              <a:rPr lang="ru-RU" smtClean="0"/>
              <a:t>29.01.2018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7B6CB6-0AD2-4EE4-AADC-952A5ACE02C2}" type="slidenum">
              <a:rPr lang="ru-RU" smtClean="0"/>
              <a:t>‹#›</a:t>
            </a:fld>
            <a:endParaRPr lang="ru-RU"/>
          </a:p>
        </p:txBody>
      </p:sp>
    </p:spTree>
    <p:extLst>
      <p:ext uri="{BB962C8B-B14F-4D97-AF65-F5344CB8AC3E}">
        <p14:creationId xmlns:p14="http://schemas.microsoft.com/office/powerpoint/2010/main" val="1224093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3323EA4-E839-45CD-A017-6120C60E3A50}" type="datetimeFigureOut">
              <a:rPr lang="ru-RU" smtClean="0"/>
              <a:t>29.01.2018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7B6CB6-0AD2-4EE4-AADC-952A5ACE02C2}" type="slidenum">
              <a:rPr lang="ru-RU" smtClean="0"/>
              <a:t>‹#›</a:t>
            </a:fld>
            <a:endParaRPr lang="ru-RU"/>
          </a:p>
        </p:txBody>
      </p:sp>
    </p:spTree>
    <p:extLst>
      <p:ext uri="{BB962C8B-B14F-4D97-AF65-F5344CB8AC3E}">
        <p14:creationId xmlns:p14="http://schemas.microsoft.com/office/powerpoint/2010/main" val="1784733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3323EA4-E839-45CD-A017-6120C60E3A50}" type="datetimeFigureOut">
              <a:rPr lang="ru-RU" smtClean="0"/>
              <a:t>29.01.2018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7B6CB6-0AD2-4EE4-AADC-952A5ACE02C2}" type="slidenum">
              <a:rPr lang="ru-RU" smtClean="0"/>
              <a:t>‹#›</a:t>
            </a:fld>
            <a:endParaRPr lang="ru-RU"/>
          </a:p>
        </p:txBody>
      </p:sp>
    </p:spTree>
    <p:extLst>
      <p:ext uri="{BB962C8B-B14F-4D97-AF65-F5344CB8AC3E}">
        <p14:creationId xmlns:p14="http://schemas.microsoft.com/office/powerpoint/2010/main" val="2035915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3323EA4-E839-45CD-A017-6120C60E3A50}" type="datetimeFigureOut">
              <a:rPr lang="ru-RU" smtClean="0"/>
              <a:t>29.01.2018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D7B6CB6-0AD2-4EE4-AADC-952A5ACE02C2}" type="slidenum">
              <a:rPr lang="ru-RU" smtClean="0"/>
              <a:t>‹#›</a:t>
            </a:fld>
            <a:endParaRPr lang="ru-RU"/>
          </a:p>
        </p:txBody>
      </p:sp>
    </p:spTree>
    <p:extLst>
      <p:ext uri="{BB962C8B-B14F-4D97-AF65-F5344CB8AC3E}">
        <p14:creationId xmlns:p14="http://schemas.microsoft.com/office/powerpoint/2010/main" val="2434082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3323EA4-E839-45CD-A017-6120C60E3A50}" type="datetimeFigureOut">
              <a:rPr lang="ru-RU" smtClean="0"/>
              <a:t>29.01.2018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7B6CB6-0AD2-4EE4-AADC-952A5ACE02C2}" type="slidenum">
              <a:rPr lang="ru-RU" smtClean="0"/>
              <a:t>‹#›</a:t>
            </a:fld>
            <a:endParaRPr lang="ru-RU"/>
          </a:p>
        </p:txBody>
      </p:sp>
    </p:spTree>
    <p:extLst>
      <p:ext uri="{BB962C8B-B14F-4D97-AF65-F5344CB8AC3E}">
        <p14:creationId xmlns:p14="http://schemas.microsoft.com/office/powerpoint/2010/main" val="36996972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3323EA4-E839-45CD-A017-6120C60E3A50}" type="datetimeFigureOut">
              <a:rPr lang="ru-RU" smtClean="0"/>
              <a:t>29.01.2018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D7B6CB6-0AD2-4EE4-AADC-952A5ACE02C2}" type="slidenum">
              <a:rPr lang="ru-RU" smtClean="0"/>
              <a:t>‹#›</a:t>
            </a:fld>
            <a:endParaRPr lang="ru-RU"/>
          </a:p>
        </p:txBody>
      </p:sp>
    </p:spTree>
    <p:extLst>
      <p:ext uri="{BB962C8B-B14F-4D97-AF65-F5344CB8AC3E}">
        <p14:creationId xmlns:p14="http://schemas.microsoft.com/office/powerpoint/2010/main" val="3972566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3323EA4-E839-45CD-A017-6120C60E3A50}" type="datetimeFigureOut">
              <a:rPr lang="ru-RU" smtClean="0"/>
              <a:t>29.01.2018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D7B6CB6-0AD2-4EE4-AADC-952A5ACE02C2}" type="slidenum">
              <a:rPr lang="ru-RU" smtClean="0"/>
              <a:t>‹#›</a:t>
            </a:fld>
            <a:endParaRPr lang="ru-RU"/>
          </a:p>
        </p:txBody>
      </p:sp>
    </p:spTree>
    <p:extLst>
      <p:ext uri="{BB962C8B-B14F-4D97-AF65-F5344CB8AC3E}">
        <p14:creationId xmlns:p14="http://schemas.microsoft.com/office/powerpoint/2010/main" val="226466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3323EA4-E839-45CD-A017-6120C60E3A50}" type="datetimeFigureOut">
              <a:rPr lang="ru-RU" smtClean="0"/>
              <a:t>29.01.2018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D7B6CB6-0AD2-4EE4-AADC-952A5ACE02C2}" type="slidenum">
              <a:rPr lang="ru-RU" smtClean="0"/>
              <a:t>‹#›</a:t>
            </a:fld>
            <a:endParaRPr lang="ru-RU"/>
          </a:p>
        </p:txBody>
      </p:sp>
    </p:spTree>
    <p:extLst>
      <p:ext uri="{BB962C8B-B14F-4D97-AF65-F5344CB8AC3E}">
        <p14:creationId xmlns:p14="http://schemas.microsoft.com/office/powerpoint/2010/main" val="992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3323EA4-E839-45CD-A017-6120C60E3A50}" type="datetimeFigureOut">
              <a:rPr lang="ru-RU" smtClean="0"/>
              <a:t>29.01.2018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7B6CB6-0AD2-4EE4-AADC-952A5ACE02C2}" type="slidenum">
              <a:rPr lang="ru-RU" smtClean="0"/>
              <a:t>‹#›</a:t>
            </a:fld>
            <a:endParaRPr lang="ru-RU"/>
          </a:p>
        </p:txBody>
      </p:sp>
    </p:spTree>
    <p:extLst>
      <p:ext uri="{BB962C8B-B14F-4D97-AF65-F5344CB8AC3E}">
        <p14:creationId xmlns:p14="http://schemas.microsoft.com/office/powerpoint/2010/main" val="24834453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3323EA4-E839-45CD-A017-6120C60E3A50}" type="datetimeFigureOut">
              <a:rPr lang="ru-RU" smtClean="0"/>
              <a:t>29.01.2018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D7B6CB6-0AD2-4EE4-AADC-952A5ACE02C2}" type="slidenum">
              <a:rPr lang="ru-RU" smtClean="0"/>
              <a:t>‹#›</a:t>
            </a:fld>
            <a:endParaRPr lang="ru-RU"/>
          </a:p>
        </p:txBody>
      </p:sp>
    </p:spTree>
    <p:extLst>
      <p:ext uri="{BB962C8B-B14F-4D97-AF65-F5344CB8AC3E}">
        <p14:creationId xmlns:p14="http://schemas.microsoft.com/office/powerpoint/2010/main" val="3428058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323EA4-E839-45CD-A017-6120C60E3A50}" type="datetimeFigureOut">
              <a:rPr lang="ru-RU" smtClean="0"/>
              <a:t>29.01.2018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7B6CB6-0AD2-4EE4-AADC-952A5ACE02C2}" type="slidenum">
              <a:rPr lang="ru-RU" smtClean="0"/>
              <a:t>‹#›</a:t>
            </a:fld>
            <a:endParaRPr lang="ru-RU"/>
          </a:p>
        </p:txBody>
      </p:sp>
    </p:spTree>
    <p:extLst>
      <p:ext uri="{BB962C8B-B14F-4D97-AF65-F5344CB8AC3E}">
        <p14:creationId xmlns:p14="http://schemas.microsoft.com/office/powerpoint/2010/main" val="2515053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9.jp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0.gif"/></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24.jpg"/><Relationship Id="rId5" Type="http://schemas.openxmlformats.org/officeDocument/2006/relationships/image" Target="../media/image23.gif"/><Relationship Id="rId4" Type="http://schemas.openxmlformats.org/officeDocument/2006/relationships/image" Target="../media/image22.gif"/></Relationships>
</file>

<file path=ppt/slides/_rels/slide15.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jp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29.jp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8.jpg"/><Relationship Id="rId5" Type="http://schemas.openxmlformats.org/officeDocument/2006/relationships/image" Target="../media/image27.jpe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32.jp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31.jpg"/><Relationship Id="rId5" Type="http://schemas.openxmlformats.org/officeDocument/2006/relationships/image" Target="../media/image30.jp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33.gif"/><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jpg"/><Relationship Id="rId5" Type="http://schemas.openxmlformats.org/officeDocument/2006/relationships/image" Target="../media/image8.jp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jp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7" name="TextBox 6"/>
          <p:cNvSpPr txBox="1"/>
          <p:nvPr/>
        </p:nvSpPr>
        <p:spPr>
          <a:xfrm>
            <a:off x="2119744" y="180109"/>
            <a:ext cx="9809019" cy="1569660"/>
          </a:xfrm>
          <a:prstGeom prst="rect">
            <a:avLst/>
          </a:prstGeom>
          <a:noFill/>
        </p:spPr>
        <p:txBody>
          <a:bodyPr wrap="square" rtlCol="0">
            <a:spAutoFit/>
          </a:bodyPr>
          <a:lstStyle/>
          <a:p>
            <a:pPr lvl="0" algn="ctr"/>
            <a:r>
              <a:rPr lang="ru-RU" sz="1200" b="1" i="1" dirty="0">
                <a:solidFill>
                  <a:srgbClr val="231003"/>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231003"/>
              </a:solidFill>
              <a:latin typeface="Times New Roman" panose="02020603050405020304" pitchFamily="18" charset="0"/>
              <a:ea typeface="Times New Roman" panose="02020603050405020304" pitchFamily="18" charset="0"/>
            </a:endParaRPr>
          </a:p>
          <a:p>
            <a:pPr lvl="0" algn="ctr"/>
            <a:r>
              <a:rPr lang="ru-RU" sz="1200" b="1" i="1" dirty="0">
                <a:solidFill>
                  <a:srgbClr val="231003"/>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231003"/>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231003"/>
                </a:solidFill>
                <a:latin typeface="Times New Roman" panose="02020603050405020304" pitchFamily="18" charset="0"/>
                <a:ea typeface="Times New Roman" panose="02020603050405020304" pitchFamily="18" charset="0"/>
              </a:rPr>
              <a:t> </a:t>
            </a:r>
            <a:endParaRPr lang="ru-RU" sz="1200" i="1" dirty="0">
              <a:solidFill>
                <a:srgbClr val="231003"/>
              </a:solidFill>
              <a:latin typeface="Times New Roman" panose="02020603050405020304" pitchFamily="18" charset="0"/>
              <a:ea typeface="Times New Roman" panose="02020603050405020304" pitchFamily="18" charset="0"/>
            </a:endParaRPr>
          </a:p>
          <a:p>
            <a:pPr lvl="0" algn="ctr"/>
            <a:r>
              <a:rPr lang="ru-RU" sz="1200" b="1" i="1" dirty="0">
                <a:solidFill>
                  <a:srgbClr val="231003"/>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231003"/>
              </a:solidFill>
              <a:latin typeface="Times New Roman" panose="02020603050405020304" pitchFamily="18" charset="0"/>
              <a:ea typeface="Times New Roman" panose="02020603050405020304" pitchFamily="18" charset="0"/>
            </a:endParaRPr>
          </a:p>
          <a:p>
            <a:pPr lvl="0" algn="ctr"/>
            <a:r>
              <a:rPr lang="ru-RU" sz="1200" b="1" i="1" dirty="0">
                <a:solidFill>
                  <a:srgbClr val="231003"/>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231003"/>
              </a:solidFill>
              <a:latin typeface="Times New Roman" panose="02020603050405020304" pitchFamily="18" charset="0"/>
              <a:ea typeface="Times New Roman" panose="02020603050405020304" pitchFamily="18" charset="0"/>
            </a:endParaRPr>
          </a:p>
          <a:p>
            <a:pPr lvl="0" algn="ctr"/>
            <a:r>
              <a:rPr lang="ru-RU" sz="1200" b="1" i="1" dirty="0">
                <a:solidFill>
                  <a:srgbClr val="231003"/>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231003"/>
              </a:solidFill>
              <a:latin typeface="Times New Roman" panose="02020603050405020304" pitchFamily="18" charset="0"/>
              <a:ea typeface="Times New Roman" panose="02020603050405020304" pitchFamily="18" charset="0"/>
            </a:endParaRPr>
          </a:p>
          <a:p>
            <a:pPr lvl="0" algn="ctr"/>
            <a:r>
              <a:rPr lang="ru-RU" sz="1200" b="1" i="1" dirty="0">
                <a:solidFill>
                  <a:srgbClr val="231003"/>
                </a:solidFill>
                <a:latin typeface="Times New Roman" panose="02020603050405020304" pitchFamily="18" charset="0"/>
                <a:ea typeface="Times New Roman" panose="02020603050405020304" pitchFamily="18" charset="0"/>
              </a:rPr>
              <a:t>(ГПОАУ АО АПК)</a:t>
            </a:r>
            <a:endParaRPr lang="ru-RU" sz="1200" b="1" i="1" dirty="0">
              <a:solidFill>
                <a:srgbClr val="231003"/>
              </a:solidFill>
              <a:latin typeface="Arial" pitchFamily="34" charset="0"/>
              <a:cs typeface="Arial" pitchFamily="34" charset="0"/>
            </a:endParaRPr>
          </a:p>
          <a:p>
            <a:pPr lvl="0" algn="ctr" fontAlgn="base">
              <a:spcBef>
                <a:spcPct val="0"/>
              </a:spcBef>
              <a:spcAft>
                <a:spcPct val="0"/>
              </a:spcAft>
            </a:pPr>
            <a:endParaRPr lang="ru-RU" sz="1200" b="1" i="1" dirty="0" smtClean="0">
              <a:solidFill>
                <a:srgbClr val="1E1700"/>
              </a:solidFill>
              <a:latin typeface="Times New Roman" pitchFamily="18" charset="0"/>
              <a:ea typeface="Calibri" pitchFamily="34" charset="0"/>
              <a:cs typeface="Times New Roman" pitchFamily="18" charset="0"/>
            </a:endParaRPr>
          </a:p>
        </p:txBody>
      </p:sp>
      <p:sp>
        <p:nvSpPr>
          <p:cNvPr id="8" name="TextBox 7"/>
          <p:cNvSpPr txBox="1"/>
          <p:nvPr/>
        </p:nvSpPr>
        <p:spPr>
          <a:xfrm>
            <a:off x="1386839" y="4687210"/>
            <a:ext cx="7119851" cy="646331"/>
          </a:xfrm>
          <a:prstGeom prst="rect">
            <a:avLst/>
          </a:prstGeom>
          <a:noFill/>
        </p:spPr>
        <p:txBody>
          <a:bodyPr wrap="square" rtlCol="0">
            <a:spAutoFit/>
          </a:bodyPr>
          <a:lstStyle/>
          <a:p>
            <a:pPr lvl="0"/>
            <a:r>
              <a:rPr lang="ru-RU" b="1" i="1" dirty="0">
                <a:solidFill>
                  <a:srgbClr val="231003"/>
                </a:solidFill>
                <a:latin typeface="Times New Roman" panose="02020603050405020304" pitchFamily="18" charset="0"/>
                <a:cs typeface="Times New Roman" panose="02020603050405020304" pitchFamily="18" charset="0"/>
              </a:rPr>
              <a:t>МДК 03.02 </a:t>
            </a:r>
            <a:r>
              <a:rPr lang="ru-RU" i="1" dirty="0">
                <a:solidFill>
                  <a:srgbClr val="231003"/>
                </a:solidFill>
                <a:latin typeface="Times New Roman" panose="02020603050405020304" pitchFamily="18" charset="0"/>
                <a:cs typeface="Times New Roman" panose="02020603050405020304" pitchFamily="18" charset="0"/>
              </a:rPr>
              <a:t>Теория и методика развития речи у детей</a:t>
            </a:r>
          </a:p>
          <a:p>
            <a:pPr lvl="0"/>
            <a:r>
              <a:rPr lang="ru-RU" b="1" i="1" dirty="0">
                <a:solidFill>
                  <a:srgbClr val="231003"/>
                </a:solidFill>
                <a:latin typeface="Times New Roman" panose="02020603050405020304" pitchFamily="18" charset="0"/>
                <a:cs typeface="Times New Roman" panose="02020603050405020304" pitchFamily="18" charset="0"/>
              </a:rPr>
              <a:t>Специальность:</a:t>
            </a:r>
            <a:r>
              <a:rPr lang="ru-RU" i="1" dirty="0">
                <a:solidFill>
                  <a:srgbClr val="231003"/>
                </a:solidFill>
                <a:latin typeface="Times New Roman" panose="02020603050405020304" pitchFamily="18" charset="0"/>
                <a:cs typeface="Times New Roman" panose="02020603050405020304" pitchFamily="18" charset="0"/>
              </a:rPr>
              <a:t>44. 02. 01  Дошкольное образование </a:t>
            </a:r>
          </a:p>
        </p:txBody>
      </p:sp>
      <p:sp>
        <p:nvSpPr>
          <p:cNvPr id="9" name="TextBox 8"/>
          <p:cNvSpPr txBox="1"/>
          <p:nvPr/>
        </p:nvSpPr>
        <p:spPr>
          <a:xfrm>
            <a:off x="3380849" y="5403273"/>
            <a:ext cx="5125841" cy="738664"/>
          </a:xfrm>
          <a:prstGeom prst="rect">
            <a:avLst/>
          </a:prstGeom>
          <a:noFill/>
        </p:spPr>
        <p:txBody>
          <a:bodyPr wrap="square" rtlCol="0">
            <a:spAutoFit/>
          </a:bodyPr>
          <a:lstStyle/>
          <a:p>
            <a:pPr lvl="0" algn="r"/>
            <a:r>
              <a:rPr lang="ru-RU" sz="2000" b="1" i="1" dirty="0">
                <a:solidFill>
                  <a:srgbClr val="231003"/>
                </a:solidFill>
                <a:latin typeface="Times New Roman" pitchFamily="18" charset="0"/>
                <a:cs typeface="Times New Roman" pitchFamily="18" charset="0"/>
              </a:rPr>
              <a:t>Преподаватель методики развития речи:</a:t>
            </a:r>
            <a:r>
              <a:rPr lang="ru-RU" sz="2400" i="1" dirty="0">
                <a:solidFill>
                  <a:srgbClr val="231003"/>
                </a:solidFill>
                <a:latin typeface="Times New Roman" pitchFamily="18" charset="0"/>
                <a:cs typeface="Times New Roman" pitchFamily="18" charset="0"/>
              </a:rPr>
              <a:t> </a:t>
            </a:r>
          </a:p>
          <a:p>
            <a:pPr lvl="0" algn="r"/>
            <a:r>
              <a:rPr lang="ru-RU" i="1" dirty="0">
                <a:solidFill>
                  <a:srgbClr val="231003"/>
                </a:solidFill>
                <a:latin typeface="Times New Roman" pitchFamily="18" charset="0"/>
                <a:cs typeface="Times New Roman" pitchFamily="18" charset="0"/>
              </a:rPr>
              <a:t>Гольская Оксана Геннадьевна</a:t>
            </a:r>
          </a:p>
        </p:txBody>
      </p:sp>
      <p:sp>
        <p:nvSpPr>
          <p:cNvPr id="10" name="TextBox 9"/>
          <p:cNvSpPr txBox="1"/>
          <p:nvPr/>
        </p:nvSpPr>
        <p:spPr>
          <a:xfrm>
            <a:off x="5611091" y="6289964"/>
            <a:ext cx="3519054" cy="400110"/>
          </a:xfrm>
          <a:prstGeom prst="rect">
            <a:avLst/>
          </a:prstGeom>
          <a:noFill/>
        </p:spPr>
        <p:txBody>
          <a:bodyPr wrap="square" rtlCol="0">
            <a:spAutoFit/>
          </a:bodyPr>
          <a:lstStyle/>
          <a:p>
            <a:pPr lvl="0"/>
            <a:r>
              <a:rPr lang="ru-RU" sz="2000" b="1" i="1" dirty="0">
                <a:solidFill>
                  <a:srgbClr val="1E1700"/>
                </a:solidFill>
                <a:latin typeface="Times New Roman" panose="02020603050405020304" pitchFamily="18" charset="0"/>
                <a:cs typeface="Times New Roman" panose="02020603050405020304" pitchFamily="18" charset="0"/>
              </a:rPr>
              <a:t>г. Благовещенск</a:t>
            </a:r>
          </a:p>
        </p:txBody>
      </p:sp>
      <p:sp>
        <p:nvSpPr>
          <p:cNvPr id="12" name="TextBox 11"/>
          <p:cNvSpPr txBox="1"/>
          <p:nvPr/>
        </p:nvSpPr>
        <p:spPr>
          <a:xfrm>
            <a:off x="1177636" y="1929878"/>
            <a:ext cx="10267604" cy="1077218"/>
          </a:xfrm>
          <a:prstGeom prst="rect">
            <a:avLst/>
          </a:prstGeom>
          <a:noFill/>
        </p:spPr>
        <p:txBody>
          <a:bodyPr wrap="square" rtlCol="0">
            <a:spAutoFit/>
          </a:bodyPr>
          <a:lstStyle/>
          <a:p>
            <a:pPr algn="ctr"/>
            <a:r>
              <a:rPr lang="ru-RU" sz="3200" b="1" i="1" dirty="0" smtClean="0">
                <a:solidFill>
                  <a:srgbClr val="231003"/>
                </a:solidFill>
                <a:latin typeface="Times New Roman" panose="02020603050405020304" pitchFamily="18" charset="0"/>
                <a:ea typeface="Times New Roman" panose="02020603050405020304" pitchFamily="18" charset="0"/>
              </a:rPr>
              <a:t>Методика организации литературных праздников (вечеров досуга) для детей дошкольного возраста</a:t>
            </a:r>
            <a:endParaRPr lang="ru-RU" sz="3200" b="1" i="1" dirty="0">
              <a:solidFill>
                <a:srgbClr val="231003"/>
              </a:solidFill>
            </a:endParaRPr>
          </a:p>
        </p:txBody>
      </p:sp>
      <p:pic>
        <p:nvPicPr>
          <p:cNvPr id="2" name="Рисунок 1"/>
          <p:cNvPicPr>
            <a:picLocks noChangeAspect="1"/>
          </p:cNvPicPr>
          <p:nvPr/>
        </p:nvPicPr>
        <p:blipFill>
          <a:blip r:embed="rId4"/>
          <a:stretch>
            <a:fillRect/>
          </a:stretch>
        </p:blipFill>
        <p:spPr>
          <a:xfrm>
            <a:off x="1911586" y="174660"/>
            <a:ext cx="1469263" cy="859611"/>
          </a:xfrm>
          <a:prstGeom prst="rect">
            <a:avLst/>
          </a:prstGeom>
        </p:spPr>
      </p:pic>
      <p:sp>
        <p:nvSpPr>
          <p:cNvPr id="3" name="TextBox 2"/>
          <p:cNvSpPr txBox="1"/>
          <p:nvPr/>
        </p:nvSpPr>
        <p:spPr>
          <a:xfrm>
            <a:off x="1911586" y="3072614"/>
            <a:ext cx="7003814" cy="1200329"/>
          </a:xfrm>
          <a:prstGeom prst="rect">
            <a:avLst/>
          </a:prstGeom>
          <a:noFill/>
        </p:spPr>
        <p:txBody>
          <a:bodyPr wrap="square" rtlCol="0">
            <a:spAutoFit/>
          </a:bodyPr>
          <a:lstStyle/>
          <a:p>
            <a:pPr algn="r"/>
            <a:r>
              <a:rPr lang="ru-RU" sz="2400" i="1" dirty="0">
                <a:latin typeface="Times New Roman" panose="02020603050405020304" pitchFamily="18" charset="0"/>
                <a:cs typeface="Times New Roman" panose="02020603050405020304" pitchFamily="18" charset="0"/>
              </a:rPr>
              <a:t>«чтение…не сводится к умению читать</a:t>
            </a:r>
            <a:r>
              <a:rPr lang="ru-RU" sz="2400" i="1" dirty="0" smtClean="0">
                <a:latin typeface="Times New Roman" panose="02020603050405020304" pitchFamily="18" charset="0"/>
                <a:cs typeface="Times New Roman" panose="02020603050405020304" pitchFamily="18" charset="0"/>
              </a:rPr>
              <a:t>,</a:t>
            </a:r>
          </a:p>
          <a:p>
            <a:pPr algn="r"/>
            <a:r>
              <a:rPr lang="ru-RU" sz="2400" i="1" dirty="0" smtClean="0">
                <a:latin typeface="Times New Roman" panose="02020603050405020304" pitchFamily="18" charset="0"/>
                <a:cs typeface="Times New Roman" panose="02020603050405020304" pitchFamily="18" charset="0"/>
              </a:rPr>
              <a:t> </a:t>
            </a:r>
            <a:r>
              <a:rPr lang="ru-RU" sz="2400" i="1" dirty="0">
                <a:latin typeface="Times New Roman" panose="02020603050405020304" pitchFamily="18" charset="0"/>
                <a:cs typeface="Times New Roman" panose="02020603050405020304" pitchFamily="18" charset="0"/>
              </a:rPr>
              <a:t>этим умением оно только начинается</a:t>
            </a:r>
            <a:r>
              <a:rPr lang="ru-RU" sz="2400" i="1" dirty="0" smtClean="0">
                <a:latin typeface="Times New Roman" panose="02020603050405020304" pitchFamily="18" charset="0"/>
                <a:cs typeface="Times New Roman" panose="02020603050405020304" pitchFamily="18" charset="0"/>
              </a:rPr>
              <a:t>»</a:t>
            </a:r>
          </a:p>
          <a:p>
            <a:pPr algn="r"/>
            <a:r>
              <a:rPr lang="ru-RU" sz="2400" i="1" dirty="0">
                <a:latin typeface="Times New Roman" panose="02020603050405020304" pitchFamily="18" charset="0"/>
                <a:cs typeface="Times New Roman" panose="02020603050405020304" pitchFamily="18" charset="0"/>
              </a:rPr>
              <a:t>В.А. </a:t>
            </a:r>
            <a:r>
              <a:rPr lang="ru-RU" sz="2400" i="1" dirty="0" smtClean="0">
                <a:latin typeface="Times New Roman" panose="02020603050405020304" pitchFamily="18" charset="0"/>
                <a:cs typeface="Times New Roman" panose="02020603050405020304" pitchFamily="18" charset="0"/>
              </a:rPr>
              <a:t>Сухомлинский</a:t>
            </a:r>
            <a:endParaRPr lang="ru-RU" sz="2400" i="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506689" y="3061262"/>
            <a:ext cx="3433393" cy="3461458"/>
          </a:xfrm>
          <a:prstGeom prst="rect">
            <a:avLst/>
          </a:prstGeom>
        </p:spPr>
      </p:pic>
    </p:spTree>
    <p:extLst>
      <p:ext uri="{BB962C8B-B14F-4D97-AF65-F5344CB8AC3E}">
        <p14:creationId xmlns:p14="http://schemas.microsoft.com/office/powerpoint/2010/main" val="5781953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0"/>
            <a:ext cx="12191999" cy="6858000"/>
          </a:xfrm>
          <a:prstGeom prst="rect">
            <a:avLst/>
          </a:prstGeom>
        </p:spPr>
      </p:pic>
      <p:sp>
        <p:nvSpPr>
          <p:cNvPr id="4" name="TextBox 3"/>
          <p:cNvSpPr txBox="1"/>
          <p:nvPr/>
        </p:nvSpPr>
        <p:spPr>
          <a:xfrm>
            <a:off x="1219200" y="124691"/>
            <a:ext cx="10764982" cy="1877437"/>
          </a:xfrm>
          <a:prstGeom prst="rect">
            <a:avLst/>
          </a:prstGeom>
          <a:noFill/>
        </p:spPr>
        <p:txBody>
          <a:bodyPr wrap="square" rtlCol="0">
            <a:spAutoFit/>
          </a:bodyPr>
          <a:lstStyle/>
          <a:p>
            <a:pPr lvl="0" algn="just"/>
            <a:r>
              <a:rPr lang="ru-RU" sz="3200" b="1" i="1" dirty="0" smtClean="0">
                <a:solidFill>
                  <a:srgbClr val="1E1700"/>
                </a:solidFill>
                <a:latin typeface="Times New Roman" panose="02020603050405020304" pitchFamily="18" charset="0"/>
                <a:cs typeface="Times New Roman" panose="02020603050405020304" pitchFamily="18" charset="0"/>
              </a:rPr>
              <a:t>Б). Разработка </a:t>
            </a:r>
            <a:r>
              <a:rPr lang="ru-RU" sz="3200" b="1" i="1" dirty="0">
                <a:solidFill>
                  <a:srgbClr val="1E1700"/>
                </a:solidFill>
                <a:latin typeface="Times New Roman" panose="02020603050405020304" pitchFamily="18" charset="0"/>
                <a:cs typeface="Times New Roman" panose="02020603050405020304" pitchFamily="18" charset="0"/>
              </a:rPr>
              <a:t>сценария </a:t>
            </a:r>
            <a:r>
              <a:rPr lang="ru-RU" sz="3200" i="1" dirty="0">
                <a:solidFill>
                  <a:srgbClr val="1E1700"/>
                </a:solidFill>
                <a:latin typeface="Times New Roman" panose="02020603050405020304" pitchFamily="18" charset="0"/>
                <a:cs typeface="Times New Roman" panose="02020603050405020304" pitchFamily="18" charset="0"/>
              </a:rPr>
              <a:t>- </a:t>
            </a:r>
            <a:r>
              <a:rPr lang="ru-RU" sz="2800" i="1" dirty="0">
                <a:solidFill>
                  <a:srgbClr val="1E1700"/>
                </a:solidFill>
                <a:latin typeface="Times New Roman" panose="02020603050405020304" pitchFamily="18" charset="0"/>
                <a:cs typeface="Times New Roman" panose="02020603050405020304" pitchFamily="18" charset="0"/>
              </a:rPr>
              <a:t>основы праздника, его план. Сценарий чаще всего пишется в форме прямой речи, он определяет последовательность сменяющихся действий (чтение, игры, представления и др</a:t>
            </a:r>
            <a:r>
              <a:rPr lang="ru-RU" sz="2800" i="1" dirty="0" smtClean="0">
                <a:solidFill>
                  <a:srgbClr val="1E1700"/>
                </a:solidFill>
                <a:latin typeface="Times New Roman" panose="02020603050405020304" pitchFamily="18" charset="0"/>
                <a:cs typeface="Times New Roman" panose="02020603050405020304" pitchFamily="18" charset="0"/>
              </a:rPr>
              <a:t>.).</a:t>
            </a:r>
          </a:p>
        </p:txBody>
      </p:sp>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98696" y="2355273"/>
            <a:ext cx="2785485" cy="4178229"/>
          </a:xfrm>
          <a:prstGeom prst="rect">
            <a:avLst/>
          </a:prstGeom>
        </p:spPr>
      </p:pic>
      <p:sp>
        <p:nvSpPr>
          <p:cNvPr id="9" name="TextBox 8"/>
          <p:cNvSpPr txBox="1"/>
          <p:nvPr/>
        </p:nvSpPr>
        <p:spPr>
          <a:xfrm>
            <a:off x="1219200" y="2002128"/>
            <a:ext cx="7827194" cy="4708981"/>
          </a:xfrm>
          <a:prstGeom prst="rect">
            <a:avLst/>
          </a:prstGeom>
          <a:noFill/>
        </p:spPr>
        <p:txBody>
          <a:bodyPr wrap="square" rtlCol="0">
            <a:spAutoFit/>
          </a:bodyPr>
          <a:lstStyle/>
          <a:p>
            <a:pPr algn="just"/>
            <a:r>
              <a:rPr lang="ru-RU" sz="2800" i="1" dirty="0">
                <a:solidFill>
                  <a:prstClr val="black"/>
                </a:solidFill>
                <a:latin typeface="Times New Roman" panose="02020603050405020304" pitchFamily="18" charset="0"/>
                <a:cs typeface="Times New Roman" panose="02020603050405020304" pitchFamily="18" charset="0"/>
              </a:rPr>
              <a:t> </a:t>
            </a:r>
            <a:r>
              <a:rPr lang="ru-RU" sz="3200" b="1" i="1" dirty="0">
                <a:solidFill>
                  <a:srgbClr val="1E1700"/>
                </a:solidFill>
                <a:latin typeface="Times New Roman" panose="02020603050405020304" pitchFamily="18" charset="0"/>
                <a:cs typeface="Times New Roman" panose="02020603050405020304" pitchFamily="18" charset="0"/>
              </a:rPr>
              <a:t>В</a:t>
            </a:r>
            <a:r>
              <a:rPr lang="ru-RU" sz="3200" b="1" i="1" dirty="0" smtClean="0">
                <a:solidFill>
                  <a:srgbClr val="1E1700"/>
                </a:solidFill>
                <a:latin typeface="Times New Roman" panose="02020603050405020304" pitchFamily="18" charset="0"/>
                <a:cs typeface="Times New Roman" panose="02020603050405020304" pitchFamily="18" charset="0"/>
              </a:rPr>
              <a:t>).</a:t>
            </a:r>
            <a:r>
              <a:rPr lang="ru-RU" sz="2800" i="1" dirty="0" smtClean="0">
                <a:solidFill>
                  <a:srgbClr val="1E1700"/>
                </a:solidFill>
                <a:latin typeface="Times New Roman" panose="02020603050405020304" pitchFamily="18" charset="0"/>
                <a:cs typeface="Times New Roman" panose="02020603050405020304" pitchFamily="18" charset="0"/>
              </a:rPr>
              <a:t> </a:t>
            </a:r>
            <a:r>
              <a:rPr lang="ru-RU" sz="3200" b="1" i="1" dirty="0">
                <a:solidFill>
                  <a:srgbClr val="1E1700"/>
                </a:solidFill>
                <a:latin typeface="Times New Roman" panose="02020603050405020304" pitchFamily="18" charset="0"/>
                <a:cs typeface="Times New Roman" panose="02020603050405020304" pitchFamily="18" charset="0"/>
              </a:rPr>
              <a:t>С</a:t>
            </a:r>
            <a:r>
              <a:rPr lang="ru-RU" sz="3200" b="1" i="1" dirty="0" smtClean="0">
                <a:solidFill>
                  <a:srgbClr val="1E1700"/>
                </a:solidFill>
                <a:latin typeface="Times New Roman" panose="02020603050405020304" pitchFamily="18" charset="0"/>
                <a:cs typeface="Times New Roman" panose="02020603050405020304" pitchFamily="18" charset="0"/>
              </a:rPr>
              <a:t>ценарий </a:t>
            </a:r>
            <a:r>
              <a:rPr lang="ru-RU" sz="3200" b="1" i="1" dirty="0">
                <a:solidFill>
                  <a:srgbClr val="1E1700"/>
                </a:solidFill>
                <a:latin typeface="Times New Roman" panose="02020603050405020304" pitchFamily="18" charset="0"/>
                <a:cs typeface="Times New Roman" panose="02020603050405020304" pitchFamily="18" charset="0"/>
              </a:rPr>
              <a:t>должен быть построен на максимальной творческой активности всех детей </a:t>
            </a:r>
            <a:r>
              <a:rPr lang="ru-RU" sz="2800" i="1" dirty="0">
                <a:solidFill>
                  <a:srgbClr val="1E1700"/>
                </a:solidFill>
                <a:latin typeface="Times New Roman" panose="02020603050405020304" pitchFamily="18" charset="0"/>
                <a:cs typeface="Times New Roman" panose="02020603050405020304" pitchFamily="18" charset="0"/>
              </a:rPr>
              <a:t>- участников </a:t>
            </a:r>
            <a:r>
              <a:rPr lang="ru-RU" sz="2800" i="1" dirty="0" smtClean="0">
                <a:solidFill>
                  <a:srgbClr val="1E1700"/>
                </a:solidFill>
                <a:latin typeface="Times New Roman" panose="02020603050405020304" pitchFamily="18" charset="0"/>
                <a:cs typeface="Times New Roman" panose="02020603050405020304" pitchFamily="18" charset="0"/>
              </a:rPr>
              <a:t>утренника.</a:t>
            </a:r>
          </a:p>
          <a:p>
            <a:pPr algn="just"/>
            <a:r>
              <a:rPr lang="ru-RU" sz="3200" b="1" i="1" dirty="0" smtClean="0">
                <a:solidFill>
                  <a:srgbClr val="1E1700"/>
                </a:solidFill>
                <a:latin typeface="Times New Roman" panose="02020603050405020304" pitchFamily="18" charset="0"/>
                <a:cs typeface="Times New Roman" panose="02020603050405020304" pitchFamily="18" charset="0"/>
              </a:rPr>
              <a:t>Г).</a:t>
            </a:r>
            <a:r>
              <a:rPr lang="ru-RU" sz="2800" i="1" dirty="0" smtClean="0">
                <a:solidFill>
                  <a:srgbClr val="1E1700"/>
                </a:solidFill>
                <a:latin typeface="Times New Roman" panose="02020603050405020304" pitchFamily="18" charset="0"/>
                <a:cs typeface="Times New Roman" panose="02020603050405020304" pitchFamily="18" charset="0"/>
              </a:rPr>
              <a:t> </a:t>
            </a:r>
            <a:r>
              <a:rPr lang="ru-RU" sz="3200" b="1" i="1" dirty="0" smtClean="0">
                <a:solidFill>
                  <a:srgbClr val="1E1700"/>
                </a:solidFill>
                <a:latin typeface="Times New Roman" panose="02020603050405020304" pitchFamily="18" charset="0"/>
                <a:cs typeface="Times New Roman" panose="02020603050405020304" pitchFamily="18" charset="0"/>
              </a:rPr>
              <a:t>Разумное сочетание разных видов </a:t>
            </a:r>
            <a:r>
              <a:rPr lang="ru-RU" sz="3200" b="1" i="1" dirty="0">
                <a:solidFill>
                  <a:srgbClr val="1E1700"/>
                </a:solidFill>
                <a:latin typeface="Times New Roman" panose="02020603050405020304" pitchFamily="18" charset="0"/>
                <a:cs typeface="Times New Roman" panose="02020603050405020304" pitchFamily="18" charset="0"/>
              </a:rPr>
              <a:t>детской активности: </a:t>
            </a:r>
            <a:r>
              <a:rPr lang="ru-RU" sz="2800" i="1" dirty="0">
                <a:solidFill>
                  <a:srgbClr val="1E1700"/>
                </a:solidFill>
                <a:latin typeface="Times New Roman" panose="02020603050405020304" pitchFamily="18" charset="0"/>
                <a:cs typeface="Times New Roman" panose="02020603050405020304" pitchFamily="18" charset="0"/>
              </a:rPr>
              <a:t>физическая активность (действия, пляски, игры, аттракционы, чтение стихов и т.п.) и внутренняя умственная активность (слушание, просмотр, решение литературных задач, отгадывание загадок и др</a:t>
            </a:r>
            <a:r>
              <a:rPr lang="ru-RU" sz="2800" i="1" dirty="0" smtClean="0">
                <a:solidFill>
                  <a:srgbClr val="1E1700"/>
                </a:solidFill>
                <a:latin typeface="Times New Roman" panose="02020603050405020304" pitchFamily="18" charset="0"/>
                <a:cs typeface="Times New Roman" panose="02020603050405020304" pitchFamily="18" charset="0"/>
              </a:rPr>
              <a:t>.). </a:t>
            </a:r>
            <a:endParaRPr lang="ru-RU" dirty="0">
              <a:solidFill>
                <a:srgbClr val="1E1700"/>
              </a:solidFill>
            </a:endParaRPr>
          </a:p>
        </p:txBody>
      </p:sp>
    </p:spTree>
    <p:extLst>
      <p:ext uri="{BB962C8B-B14F-4D97-AF65-F5344CB8AC3E}">
        <p14:creationId xmlns:p14="http://schemas.microsoft.com/office/powerpoint/2010/main" val="11235405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3" name="TextBox 2"/>
          <p:cNvSpPr txBox="1"/>
          <p:nvPr/>
        </p:nvSpPr>
        <p:spPr>
          <a:xfrm>
            <a:off x="1427017" y="2252225"/>
            <a:ext cx="5611092" cy="4278607"/>
          </a:xfrm>
          <a:prstGeom prst="rect">
            <a:avLst/>
          </a:prstGeom>
          <a:noFill/>
        </p:spPr>
        <p:txBody>
          <a:bodyPr wrap="square" rtlCol="0">
            <a:spAutoFit/>
          </a:bodyPr>
          <a:lstStyle/>
          <a:p>
            <a:pPr algn="just">
              <a:lnSpc>
                <a:spcPct val="107000"/>
              </a:lnSpc>
              <a:spcAft>
                <a:spcPts val="800"/>
              </a:spcAft>
            </a:pPr>
            <a:r>
              <a:rPr lang="ru-RU" sz="3200" b="1" i="1" dirty="0" smtClean="0">
                <a:solidFill>
                  <a:srgbClr val="1E1700"/>
                </a:solidFill>
                <a:latin typeface="Times New Roman" panose="02020603050405020304" pitchFamily="18" charset="0"/>
                <a:cs typeface="Times New Roman" panose="02020603050405020304" pitchFamily="18" charset="0"/>
              </a:rPr>
              <a:t>Е). </a:t>
            </a:r>
            <a:r>
              <a:rPr lang="ru-RU" sz="3200" b="1" i="1" dirty="0">
                <a:solidFill>
                  <a:srgbClr val="1E1700"/>
                </a:solidFill>
                <a:latin typeface="Times New Roman" panose="02020603050405020304" pitchFamily="18" charset="0"/>
                <a:cs typeface="Times New Roman" panose="02020603050405020304" pitchFamily="18" charset="0"/>
              </a:rPr>
              <a:t>Х</a:t>
            </a:r>
            <a:r>
              <a:rPr lang="ru-RU" sz="3200" b="1" i="1" dirty="0" smtClean="0">
                <a:solidFill>
                  <a:srgbClr val="1E1700"/>
                </a:solidFill>
                <a:latin typeface="Times New Roman" panose="02020603050405020304" pitchFamily="18" charset="0"/>
                <a:ea typeface="Times New Roman" panose="02020603050405020304" pitchFamily="18" charset="0"/>
                <a:cs typeface="Times New Roman" panose="02020603050405020304" pitchFamily="18" charset="0"/>
              </a:rPr>
              <a:t>удожественное </a:t>
            </a:r>
            <a:r>
              <a:rPr lang="ru-RU" sz="3200" b="1" i="1" dirty="0">
                <a:solidFill>
                  <a:srgbClr val="1E1700"/>
                </a:solidFill>
                <a:latin typeface="Times New Roman" panose="02020603050405020304" pitchFamily="18" charset="0"/>
                <a:ea typeface="Times New Roman" panose="02020603050405020304" pitchFamily="18" charset="0"/>
                <a:cs typeface="Times New Roman" panose="02020603050405020304" pitchFamily="18" charset="0"/>
              </a:rPr>
              <a:t>слово, творчество писателя обязательно должно быть в центре сюжета </a:t>
            </a:r>
            <a:r>
              <a:rPr lang="ru-RU" sz="3200" b="1" i="1" dirty="0" smtClean="0">
                <a:solidFill>
                  <a:srgbClr val="1E1700"/>
                </a:solidFill>
                <a:latin typeface="Times New Roman" panose="02020603050405020304" pitchFamily="18" charset="0"/>
                <a:ea typeface="Times New Roman" panose="02020603050405020304" pitchFamily="18" charset="0"/>
                <a:cs typeface="Times New Roman" panose="02020603050405020304" pitchFamily="18" charset="0"/>
              </a:rPr>
              <a:t>праздника.</a:t>
            </a:r>
          </a:p>
          <a:p>
            <a:pPr algn="just">
              <a:lnSpc>
                <a:spcPct val="107000"/>
              </a:lnSpc>
              <a:spcAft>
                <a:spcPts val="800"/>
              </a:spcAft>
            </a:pPr>
            <a:r>
              <a:rPr lang="ru-RU" sz="3200" b="1" i="1" dirty="0" smtClean="0">
                <a:solidFill>
                  <a:srgbClr val="1E1700"/>
                </a:solidFill>
                <a:latin typeface="Times New Roman" panose="02020603050405020304" pitchFamily="18" charset="0"/>
                <a:cs typeface="Times New Roman" panose="02020603050405020304" pitchFamily="18" charset="0"/>
              </a:rPr>
              <a:t>Ё). </a:t>
            </a:r>
            <a:r>
              <a:rPr lang="ru-RU" sz="3200" b="1" i="1" dirty="0">
                <a:solidFill>
                  <a:srgbClr val="1E1700"/>
                </a:solidFill>
                <a:latin typeface="Times New Roman" panose="02020603050405020304" pitchFamily="18" charset="0"/>
                <a:cs typeface="Times New Roman" panose="02020603050405020304" pitchFamily="18" charset="0"/>
              </a:rPr>
              <a:t>О</a:t>
            </a:r>
            <a:r>
              <a:rPr lang="ru-RU" sz="3200" b="1" i="1" dirty="0" smtClean="0">
                <a:solidFill>
                  <a:srgbClr val="1E1700"/>
                </a:solidFill>
                <a:latin typeface="Times New Roman" panose="02020603050405020304" pitchFamily="18" charset="0"/>
                <a:ea typeface="Calibri" panose="020F0502020204030204" pitchFamily="34" charset="0"/>
                <a:cs typeface="Times New Roman" panose="02020603050405020304" pitchFamily="18" charset="0"/>
              </a:rPr>
              <a:t>бъединение </a:t>
            </a:r>
            <a:r>
              <a:rPr lang="ru-RU" sz="3200" b="1" i="1" dirty="0">
                <a:solidFill>
                  <a:srgbClr val="1E1700"/>
                </a:solidFill>
                <a:latin typeface="Times New Roman" panose="02020603050405020304" pitchFamily="18" charset="0"/>
                <a:ea typeface="Calibri" panose="020F0502020204030204" pitchFamily="34" charset="0"/>
                <a:cs typeface="Times New Roman" panose="02020603050405020304" pitchFamily="18" charset="0"/>
              </a:rPr>
              <a:t>разного вида искусств </a:t>
            </a:r>
            <a:r>
              <a:rPr lang="ru-RU" sz="2800" i="1" dirty="0">
                <a:solidFill>
                  <a:srgbClr val="1E1700"/>
                </a:solidFill>
                <a:latin typeface="Times New Roman" panose="02020603050405020304" pitchFamily="18" charset="0"/>
                <a:ea typeface="Calibri" panose="020F0502020204030204" pitchFamily="34" charset="0"/>
                <a:cs typeface="Times New Roman" panose="02020603050405020304" pitchFamily="18" charset="0"/>
              </a:rPr>
              <a:t>- музыки, художественной литературы, изобразительного </a:t>
            </a:r>
            <a:r>
              <a:rPr lang="ru-RU" sz="2800" i="1" dirty="0" smtClean="0">
                <a:solidFill>
                  <a:srgbClr val="1E1700"/>
                </a:solidFill>
                <a:latin typeface="Times New Roman" panose="02020603050405020304" pitchFamily="18" charset="0"/>
                <a:ea typeface="Calibri" panose="020F0502020204030204" pitchFamily="34" charset="0"/>
                <a:cs typeface="Times New Roman" panose="02020603050405020304" pitchFamily="18" charset="0"/>
              </a:rPr>
              <a:t>искусства</a:t>
            </a:r>
            <a:r>
              <a:rPr lang="ru-RU" sz="2800" i="1" dirty="0" smtClean="0">
                <a:latin typeface="Times New Roman" panose="02020603050405020304" pitchFamily="18" charset="0"/>
                <a:ea typeface="Calibri" panose="020F0502020204030204" pitchFamily="34" charset="0"/>
                <a:cs typeface="Times New Roman" panose="02020603050405020304" pitchFamily="18" charset="0"/>
              </a:rPr>
              <a:t>. </a:t>
            </a:r>
            <a:endParaRPr lang="ru-RU" sz="2800" i="1"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09164" y="2113148"/>
            <a:ext cx="4322618" cy="4322618"/>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7" name="TextBox 6"/>
          <p:cNvSpPr txBox="1"/>
          <p:nvPr/>
        </p:nvSpPr>
        <p:spPr>
          <a:xfrm>
            <a:off x="1427018" y="207818"/>
            <a:ext cx="10277302" cy="2002343"/>
          </a:xfrm>
          <a:prstGeom prst="rect">
            <a:avLst/>
          </a:prstGeom>
          <a:noFill/>
        </p:spPr>
        <p:txBody>
          <a:bodyPr wrap="square" rtlCol="0">
            <a:spAutoFit/>
          </a:bodyPr>
          <a:lstStyle/>
          <a:p>
            <a:pPr lvl="0" algn="just">
              <a:lnSpc>
                <a:spcPct val="107000"/>
              </a:lnSpc>
              <a:spcAft>
                <a:spcPts val="800"/>
              </a:spcAft>
            </a:pPr>
            <a:r>
              <a:rPr lang="ru-RU" sz="3200" b="1" i="1" dirty="0" smtClean="0">
                <a:solidFill>
                  <a:srgbClr val="1E1700"/>
                </a:solidFill>
                <a:latin typeface="Times New Roman" panose="02020603050405020304" pitchFamily="18" charset="0"/>
                <a:cs typeface="Times New Roman" panose="02020603050405020304" pitchFamily="18" charset="0"/>
              </a:rPr>
              <a:t>Д). </a:t>
            </a:r>
            <a:r>
              <a:rPr lang="ru-RU" sz="3200" b="1" i="1" dirty="0">
                <a:solidFill>
                  <a:srgbClr val="1E1700"/>
                </a:solidFill>
                <a:latin typeface="Times New Roman" panose="02020603050405020304" pitchFamily="18" charset="0"/>
                <a:cs typeface="Times New Roman" panose="02020603050405020304" pitchFamily="18" charset="0"/>
              </a:rPr>
              <a:t>С</a:t>
            </a:r>
            <a:r>
              <a:rPr lang="ru-RU" sz="3200" b="1" i="1" dirty="0" smtClean="0">
                <a:solidFill>
                  <a:srgbClr val="1E1700"/>
                </a:solidFill>
                <a:latin typeface="Times New Roman" panose="02020603050405020304" pitchFamily="18" charset="0"/>
                <a:ea typeface="Times New Roman" panose="02020603050405020304" pitchFamily="18" charset="0"/>
                <a:cs typeface="Times New Roman" panose="02020603050405020304" pitchFamily="18" charset="0"/>
              </a:rPr>
              <a:t>облюдение </a:t>
            </a:r>
            <a:r>
              <a:rPr lang="ru-RU" sz="3200" b="1" i="1" dirty="0">
                <a:solidFill>
                  <a:srgbClr val="1E1700"/>
                </a:solidFill>
                <a:latin typeface="Times New Roman" panose="02020603050405020304" pitchFamily="18" charset="0"/>
                <a:ea typeface="Times New Roman" panose="02020603050405020304" pitchFamily="18" charset="0"/>
                <a:cs typeface="Times New Roman" panose="02020603050405020304" pitchFamily="18" charset="0"/>
              </a:rPr>
              <a:t>чувства меры: </a:t>
            </a:r>
            <a:r>
              <a:rPr lang="ru-RU" sz="2800" i="1" dirty="0">
                <a:solidFill>
                  <a:srgbClr val="1E1700"/>
                </a:solidFill>
                <a:latin typeface="Times New Roman" panose="02020603050405020304" pitchFamily="18" charset="0"/>
                <a:ea typeface="Times New Roman" panose="02020603050405020304" pitchFamily="18" charset="0"/>
                <a:cs typeface="Times New Roman" panose="02020603050405020304" pitchFamily="18" charset="0"/>
              </a:rPr>
              <a:t>большое количество элементов оформления, разнообразие внешней деятельности могут увести внимание от самого главного в литературном вечере - встречи с </a:t>
            </a:r>
            <a:r>
              <a:rPr lang="ru-RU" sz="2800" i="1" dirty="0" smtClean="0">
                <a:solidFill>
                  <a:srgbClr val="1E1700"/>
                </a:solidFill>
                <a:latin typeface="Times New Roman" panose="02020603050405020304" pitchFamily="18" charset="0"/>
                <a:ea typeface="Times New Roman" panose="02020603050405020304" pitchFamily="18" charset="0"/>
                <a:cs typeface="Times New Roman" panose="02020603050405020304" pitchFamily="18" charset="0"/>
              </a:rPr>
              <a:t>книгой. </a:t>
            </a:r>
            <a:endParaRPr lang="ru-RU" sz="2800" i="1" dirty="0">
              <a:solidFill>
                <a:srgbClr val="1E17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46493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2" name="TextBox 1"/>
          <p:cNvSpPr txBox="1"/>
          <p:nvPr/>
        </p:nvSpPr>
        <p:spPr>
          <a:xfrm>
            <a:off x="1630680" y="235527"/>
            <a:ext cx="10134600" cy="1077218"/>
          </a:xfrm>
          <a:prstGeom prst="rect">
            <a:avLst/>
          </a:prstGeom>
          <a:noFill/>
        </p:spPr>
        <p:txBody>
          <a:bodyPr wrap="square" rtlCol="0">
            <a:spAutoFit/>
          </a:bodyPr>
          <a:lstStyle/>
          <a:p>
            <a:pPr algn="just"/>
            <a:r>
              <a:rPr lang="ru-RU" sz="3200" b="1" i="1" dirty="0" smtClean="0">
                <a:solidFill>
                  <a:srgbClr val="1E1700"/>
                </a:solidFill>
                <a:latin typeface="Times New Roman" panose="02020603050405020304" pitchFamily="18" charset="0"/>
                <a:cs typeface="Times New Roman" panose="02020603050405020304" pitchFamily="18" charset="0"/>
              </a:rPr>
              <a:t>Ж). </a:t>
            </a:r>
            <a:r>
              <a:rPr lang="ru-RU" sz="3200" b="1" i="1" dirty="0" smtClean="0">
                <a:solidFill>
                  <a:srgbClr val="1E1700"/>
                </a:solidFill>
                <a:latin typeface="Times New Roman" panose="02020603050405020304" pitchFamily="18" charset="0"/>
              </a:rPr>
              <a:t>П</a:t>
            </a:r>
            <a:r>
              <a:rPr lang="ru-RU" sz="3200" b="1" i="1" dirty="0" smtClean="0">
                <a:solidFill>
                  <a:srgbClr val="1E1700"/>
                </a:solidFill>
                <a:latin typeface="Times New Roman" panose="02020603050405020304" pitchFamily="18" charset="0"/>
                <a:ea typeface="Times New Roman" panose="02020603050405020304" pitchFamily="18" charset="0"/>
              </a:rPr>
              <a:t>редусматривание различных сюрпризных моментов</a:t>
            </a:r>
            <a:r>
              <a:rPr lang="ru-RU" sz="2800" i="1" dirty="0" smtClean="0">
                <a:solidFill>
                  <a:srgbClr val="1E1700"/>
                </a:solidFill>
                <a:latin typeface="Times New Roman" panose="02020603050405020304" pitchFamily="18" charset="0"/>
                <a:ea typeface="Times New Roman" panose="02020603050405020304" pitchFamily="18" charset="0"/>
              </a:rPr>
              <a:t>, </a:t>
            </a:r>
            <a:endParaRPr lang="ru-RU" sz="2800" i="1" dirty="0">
              <a:solidFill>
                <a:srgbClr val="1E1700"/>
              </a:solidFill>
            </a:endParaRPr>
          </a:p>
        </p:txBody>
      </p:sp>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1840" y="2091846"/>
            <a:ext cx="4876799" cy="4339005"/>
          </a:xfrm>
          <a:prstGeom prst="rect">
            <a:avLst/>
          </a:prstGeom>
        </p:spPr>
      </p:pic>
      <p:sp>
        <p:nvSpPr>
          <p:cNvPr id="4" name="TextBox 3"/>
          <p:cNvSpPr txBox="1"/>
          <p:nvPr/>
        </p:nvSpPr>
        <p:spPr>
          <a:xfrm>
            <a:off x="1569720" y="1312745"/>
            <a:ext cx="4770120" cy="5262979"/>
          </a:xfrm>
          <a:prstGeom prst="rect">
            <a:avLst/>
          </a:prstGeom>
          <a:noFill/>
        </p:spPr>
        <p:txBody>
          <a:bodyPr wrap="square" rtlCol="0">
            <a:spAutoFit/>
          </a:bodyPr>
          <a:lstStyle/>
          <a:p>
            <a:pPr algn="just"/>
            <a:r>
              <a:rPr lang="ru-RU" sz="2800" i="1" dirty="0">
                <a:solidFill>
                  <a:srgbClr val="1E1700"/>
                </a:solidFill>
                <a:latin typeface="Times New Roman" panose="02020603050405020304" pitchFamily="18" charset="0"/>
                <a:ea typeface="Times New Roman" panose="02020603050405020304" pitchFamily="18" charset="0"/>
              </a:rPr>
              <a:t>например, исполнение желаний детей (по программе) с помощью лепестков цветика - семицветика; </a:t>
            </a:r>
            <a:endParaRPr lang="ru-RU" sz="2800" i="1" dirty="0" smtClean="0">
              <a:solidFill>
                <a:srgbClr val="1E1700"/>
              </a:solidFill>
              <a:latin typeface="Times New Roman" panose="02020603050405020304" pitchFamily="18" charset="0"/>
              <a:ea typeface="Times New Roman" panose="02020603050405020304" pitchFamily="18" charset="0"/>
            </a:endParaRPr>
          </a:p>
          <a:p>
            <a:pPr algn="just"/>
            <a:r>
              <a:rPr lang="ru-RU" sz="2800" i="1" dirty="0" smtClean="0">
                <a:solidFill>
                  <a:srgbClr val="1E1700"/>
                </a:solidFill>
                <a:latin typeface="Times New Roman" panose="02020603050405020304" pitchFamily="18" charset="0"/>
                <a:ea typeface="Times New Roman" panose="02020603050405020304" pitchFamily="18" charset="0"/>
              </a:rPr>
              <a:t>заранее</a:t>
            </a:r>
            <a:r>
              <a:rPr lang="ru-RU" sz="2800" i="1" dirty="0">
                <a:solidFill>
                  <a:srgbClr val="1E1700"/>
                </a:solidFill>
                <a:latin typeface="Times New Roman" panose="02020603050405020304" pitchFamily="18" charset="0"/>
                <a:ea typeface="Times New Roman" panose="02020603050405020304" pitchFamily="18" charset="0"/>
              </a:rPr>
              <a:t>, втайне от детей подготовленное выступление родителей с чтением любимых стихов Пушкина (на Пушкинском празднике), просмотр кукольного или теневого театра и т.п.</a:t>
            </a:r>
            <a:endParaRPr lang="ru-RU" dirty="0"/>
          </a:p>
        </p:txBody>
      </p:sp>
    </p:spTree>
    <p:extLst>
      <p:ext uri="{BB962C8B-B14F-4D97-AF65-F5344CB8AC3E}">
        <p14:creationId xmlns:p14="http://schemas.microsoft.com/office/powerpoint/2010/main" val="33064804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2" name="TextBox 1"/>
          <p:cNvSpPr txBox="1"/>
          <p:nvPr/>
        </p:nvSpPr>
        <p:spPr>
          <a:xfrm>
            <a:off x="1386841" y="950536"/>
            <a:ext cx="6327168" cy="5693866"/>
          </a:xfrm>
          <a:prstGeom prst="rect">
            <a:avLst/>
          </a:prstGeom>
          <a:noFill/>
        </p:spPr>
        <p:txBody>
          <a:bodyPr wrap="square" rtlCol="0">
            <a:spAutoFit/>
          </a:bodyPr>
          <a:lstStyle/>
          <a:p>
            <a:pPr algn="just"/>
            <a:r>
              <a:rPr lang="ru-RU" sz="2800" i="1" dirty="0" smtClean="0">
                <a:solidFill>
                  <a:srgbClr val="1E1700"/>
                </a:solidFill>
                <a:latin typeface="Times New Roman" panose="02020603050405020304" pitchFamily="18" charset="0"/>
                <a:cs typeface="Times New Roman" panose="02020603050405020304" pitchFamily="18" charset="0"/>
              </a:rPr>
              <a:t>(</a:t>
            </a:r>
            <a:r>
              <a:rPr lang="ru-RU" sz="2800" i="1" dirty="0">
                <a:solidFill>
                  <a:srgbClr val="1E1700"/>
                </a:solidFill>
                <a:latin typeface="Times New Roman" panose="02020603050405020304" pitchFamily="18" charset="0"/>
                <a:cs typeface="Times New Roman" panose="02020603050405020304" pitchFamily="18" charset="0"/>
              </a:rPr>
              <a:t>Часто ведущие и другие действующие лица на вечере выступают в каком-то </a:t>
            </a:r>
            <a:r>
              <a:rPr lang="ru-RU" sz="2800" i="1" dirty="0" smtClean="0">
                <a:solidFill>
                  <a:srgbClr val="1E1700"/>
                </a:solidFill>
                <a:latin typeface="Times New Roman" panose="02020603050405020304" pitchFamily="18" charset="0"/>
                <a:cs typeface="Times New Roman" panose="02020603050405020304" pitchFamily="18" charset="0"/>
              </a:rPr>
              <a:t>образе - </a:t>
            </a:r>
            <a:r>
              <a:rPr lang="ru-RU" sz="2800" i="1" dirty="0">
                <a:solidFill>
                  <a:srgbClr val="1E1700"/>
                </a:solidFill>
                <a:latin typeface="Times New Roman" panose="02020603050405020304" pitchFamily="18" charset="0"/>
                <a:cs typeface="Times New Roman" panose="02020603050405020304" pitchFamily="18" charset="0"/>
              </a:rPr>
              <a:t>это могут быть сказочник и сказочные персонажи; на вечере, посвященном творчеству С.Я. Маршака, - почтальон, пожарный, Человек рассеянный, творчеству К.И. Чуковского - доктор Айболит, Мойдодыр и др. </a:t>
            </a:r>
            <a:r>
              <a:rPr lang="ru-RU" sz="2800" i="1" dirty="0" smtClean="0">
                <a:solidFill>
                  <a:srgbClr val="1E1700"/>
                </a:solidFill>
                <a:latin typeface="Times New Roman" panose="02020603050405020304" pitchFamily="18" charset="0"/>
                <a:cs typeface="Times New Roman" panose="02020603050405020304" pitchFamily="18" charset="0"/>
              </a:rPr>
              <a:t>)</a:t>
            </a:r>
          </a:p>
          <a:p>
            <a:pPr algn="just"/>
            <a:r>
              <a:rPr lang="ru-RU" sz="2800" i="1" dirty="0">
                <a:solidFill>
                  <a:srgbClr val="1E1700"/>
                </a:solidFill>
                <a:latin typeface="Times New Roman" panose="02020603050405020304" pitchFamily="18" charset="0"/>
                <a:cs typeface="Times New Roman" panose="02020603050405020304" pitchFamily="18" charset="0"/>
              </a:rPr>
              <a:t>Ведущий - безусловно хозяин праздника, однако он не должен заслонять собой детей. Именно они - главные действующие лица любого праздника.</a:t>
            </a:r>
            <a:endParaRPr lang="ru-RU" sz="2800" i="1" dirty="0" smtClean="0">
              <a:solidFill>
                <a:srgbClr val="1E1700"/>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51301" y="1593273"/>
            <a:ext cx="4203405" cy="4903974"/>
          </a:xfrm>
          <a:prstGeom prst="rect">
            <a:avLst/>
          </a:prstGeom>
        </p:spPr>
      </p:pic>
      <p:sp>
        <p:nvSpPr>
          <p:cNvPr id="4" name="TextBox 3"/>
          <p:cNvSpPr txBox="1"/>
          <p:nvPr/>
        </p:nvSpPr>
        <p:spPr>
          <a:xfrm>
            <a:off x="1417320" y="182880"/>
            <a:ext cx="10363200" cy="584775"/>
          </a:xfrm>
          <a:prstGeom prst="rect">
            <a:avLst/>
          </a:prstGeom>
          <a:noFill/>
        </p:spPr>
        <p:txBody>
          <a:bodyPr wrap="square" rtlCol="0">
            <a:spAutoFit/>
          </a:bodyPr>
          <a:lstStyle/>
          <a:p>
            <a:r>
              <a:rPr lang="ru-RU" sz="3200" b="1" i="1">
                <a:solidFill>
                  <a:srgbClr val="1E1700"/>
                </a:solidFill>
                <a:latin typeface="Times New Roman" panose="02020603050405020304" pitchFamily="18" charset="0"/>
                <a:cs typeface="Times New Roman" panose="02020603050405020304" pitchFamily="18" charset="0"/>
              </a:rPr>
              <a:t>З). Правильный выбор ведущего или ведущих</a:t>
            </a:r>
            <a:endParaRPr lang="ru-RU" dirty="0"/>
          </a:p>
        </p:txBody>
      </p:sp>
    </p:spTree>
    <p:extLst>
      <p:ext uri="{BB962C8B-B14F-4D97-AF65-F5344CB8AC3E}">
        <p14:creationId xmlns:p14="http://schemas.microsoft.com/office/powerpoint/2010/main" val="16555961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2" name="TextBox 1"/>
          <p:cNvSpPr txBox="1"/>
          <p:nvPr/>
        </p:nvSpPr>
        <p:spPr>
          <a:xfrm>
            <a:off x="1295400" y="137160"/>
            <a:ext cx="10567036" cy="1077218"/>
          </a:xfrm>
          <a:prstGeom prst="rect">
            <a:avLst/>
          </a:prstGeom>
          <a:noFill/>
        </p:spPr>
        <p:txBody>
          <a:bodyPr wrap="square" rtlCol="0">
            <a:spAutoFit/>
          </a:bodyPr>
          <a:lstStyle/>
          <a:p>
            <a:pPr lvl="0" algn="just"/>
            <a:r>
              <a:rPr lang="ru-RU" sz="3200" b="1" i="1" dirty="0" smtClean="0">
                <a:solidFill>
                  <a:srgbClr val="1E1700"/>
                </a:solidFill>
                <a:latin typeface="Times New Roman" panose="02020603050405020304" pitchFamily="18" charset="0"/>
                <a:cs typeface="Times New Roman" panose="02020603050405020304" pitchFamily="18" charset="0"/>
              </a:rPr>
              <a:t>И). Подготовка дидактического материала, </a:t>
            </a:r>
            <a:r>
              <a:rPr lang="ru-RU" sz="3200" b="1" i="1" dirty="0" smtClean="0">
                <a:latin typeface="Times New Roman" panose="02020603050405020304" pitchFamily="18" charset="0"/>
                <a:ea typeface="Times New Roman" panose="02020603050405020304" pitchFamily="18" charset="0"/>
              </a:rPr>
              <a:t>технических средств:</a:t>
            </a:r>
            <a:endParaRPr lang="ru-RU" sz="2400" b="1" i="1" dirty="0"/>
          </a:p>
        </p:txBody>
      </p:sp>
      <p:sp>
        <p:nvSpPr>
          <p:cNvPr id="8" name="TextBox 7"/>
          <p:cNvSpPr txBox="1"/>
          <p:nvPr/>
        </p:nvSpPr>
        <p:spPr>
          <a:xfrm>
            <a:off x="1295400" y="1214378"/>
            <a:ext cx="10698480" cy="3081485"/>
          </a:xfrm>
          <a:prstGeom prst="rect">
            <a:avLst/>
          </a:prstGeom>
          <a:noFill/>
        </p:spPr>
        <p:txBody>
          <a:bodyPr wrap="square" rtlCol="0">
            <a:spAutoFit/>
          </a:bodyPr>
          <a:lstStyle/>
          <a:p>
            <a:pPr lvl="0" algn="just"/>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театр игрушки;</a:t>
            </a:r>
            <a:r>
              <a:rPr lang="ru-RU" sz="3200" i="1"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 </a:t>
            </a: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театр картинок;</a:t>
            </a:r>
            <a:r>
              <a:rPr lang="ru-RU" sz="3200" i="1"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 </a:t>
            </a: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теневой театр;</a:t>
            </a:r>
            <a:r>
              <a:rPr lang="ru-RU" sz="3200" i="1"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 </a:t>
            </a: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пальчиковый театр;</a:t>
            </a:r>
            <a:r>
              <a:rPr lang="ru-RU" sz="3200" i="1"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 </a:t>
            </a: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театр перчаточных кукол;</a:t>
            </a:r>
            <a:r>
              <a:rPr lang="ru-RU" sz="3200" i="1"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 </a:t>
            </a: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ширма;</a:t>
            </a:r>
            <a:r>
              <a:rPr lang="ru-RU" sz="3200" i="1"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 </a:t>
            </a: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стол;</a:t>
            </a:r>
            <a:r>
              <a:rPr lang="ru-RU" sz="3200" i="1"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 </a:t>
            </a: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компьютер;</a:t>
            </a:r>
            <a:r>
              <a:rPr lang="ru-RU" sz="3200" i="1"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 </a:t>
            </a: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мультимедийное оборудование;</a:t>
            </a:r>
            <a:r>
              <a:rPr lang="ru-RU" sz="3200" i="1"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 </a:t>
            </a: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«минусовки» детских песен и музыкальных спектаклей;</a:t>
            </a:r>
            <a:r>
              <a:rPr lang="ru-RU" sz="3200" i="1"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 </a:t>
            </a: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звуковое оборудование;</a:t>
            </a:r>
            <a:r>
              <a:rPr lang="ru-RU" sz="3200" i="1"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 </a:t>
            </a: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костюмы;</a:t>
            </a:r>
            <a:r>
              <a:rPr lang="ru-RU" sz="3200" i="1" dirty="0">
                <a:solidFill>
                  <a:prstClr val="black"/>
                </a:solidFill>
                <a:latin typeface="Calibri" panose="020F0502020204030204" pitchFamily="34" charset="0"/>
                <a:ea typeface="Times New Roman" panose="02020603050405020304" pitchFamily="18" charset="0"/>
                <a:cs typeface="Times New Roman" panose="02020603050405020304" pitchFamily="18" charset="0"/>
              </a:rPr>
              <a:t> </a:t>
            </a: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декорации;</a:t>
            </a:r>
            <a:endParaRPr lang="ru-RU" sz="3200" i="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lvl="0" algn="just">
              <a:lnSpc>
                <a:spcPct val="107000"/>
              </a:lnSpc>
            </a:pP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сценарии вечеров развлечений и спектаклей по сказкам.</a:t>
            </a:r>
            <a:endParaRPr lang="ru-RU" sz="3200" i="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p:txBody>
      </p:sp>
      <p:pic>
        <p:nvPicPr>
          <p:cNvPr id="10" name="Рисунок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12280" y="4389719"/>
            <a:ext cx="5181600" cy="2241043"/>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400" y="5482876"/>
            <a:ext cx="716280" cy="1147885"/>
          </a:xfrm>
          <a:prstGeom prst="rect">
            <a:avLst/>
          </a:prstGeom>
        </p:spPr>
      </p:pic>
      <p:pic>
        <p:nvPicPr>
          <p:cNvPr id="4" name="Рисунок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43201" y="4592952"/>
            <a:ext cx="2087880" cy="417576"/>
          </a:xfrm>
          <a:prstGeom prst="rect">
            <a:avLst/>
          </a:prstGeom>
        </p:spPr>
      </p:pic>
      <p:pic>
        <p:nvPicPr>
          <p:cNvPr id="5" name="Рисунок 4"/>
          <p:cNvPicPr>
            <a:picLocks noChangeAspect="1"/>
          </p:cNvPicPr>
          <p:nvPr/>
        </p:nvPicPr>
        <p:blipFill rotWithShape="1">
          <a:blip r:embed="rId6" cstate="print">
            <a:extLst>
              <a:ext uri="{28A0092B-C50C-407E-A947-70E740481C1C}">
                <a14:useLocalDpi xmlns:a14="http://schemas.microsoft.com/office/drawing/2010/main" val="0"/>
              </a:ext>
            </a:extLst>
          </a:blip>
          <a:srcRect r="2570" b="3618"/>
          <a:stretch/>
        </p:blipFill>
        <p:spPr>
          <a:xfrm>
            <a:off x="4198720" y="4592952"/>
            <a:ext cx="2087679" cy="2008173"/>
          </a:xfrm>
          <a:prstGeom prst="rect">
            <a:avLst/>
          </a:prstGeom>
        </p:spPr>
      </p:pic>
    </p:spTree>
    <p:extLst>
      <p:ext uri="{BB962C8B-B14F-4D97-AF65-F5344CB8AC3E}">
        <p14:creationId xmlns:p14="http://schemas.microsoft.com/office/powerpoint/2010/main" val="29627114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2" name="TextBox 1"/>
          <p:cNvSpPr txBox="1"/>
          <p:nvPr/>
        </p:nvSpPr>
        <p:spPr>
          <a:xfrm>
            <a:off x="1280160" y="121920"/>
            <a:ext cx="10698479" cy="3847207"/>
          </a:xfrm>
          <a:prstGeom prst="rect">
            <a:avLst/>
          </a:prstGeom>
          <a:noFill/>
        </p:spPr>
        <p:txBody>
          <a:bodyPr wrap="square" rtlCol="0">
            <a:spAutoFit/>
          </a:bodyPr>
          <a:lstStyle/>
          <a:p>
            <a:pPr algn="just"/>
            <a:r>
              <a:rPr lang="ru-RU" sz="3200" b="1" i="1" dirty="0">
                <a:solidFill>
                  <a:srgbClr val="1E1700"/>
                </a:solidFill>
                <a:latin typeface="Times New Roman" panose="02020603050405020304" pitchFamily="18" charset="0"/>
                <a:cs typeface="Times New Roman" panose="02020603050405020304" pitchFamily="18" charset="0"/>
              </a:rPr>
              <a:t>К</a:t>
            </a:r>
            <a:r>
              <a:rPr lang="ru-RU" sz="3200" b="1" i="1" dirty="0" smtClean="0">
                <a:solidFill>
                  <a:srgbClr val="1E1700"/>
                </a:solidFill>
                <a:latin typeface="Times New Roman" panose="02020603050405020304" pitchFamily="18" charset="0"/>
                <a:cs typeface="Times New Roman" panose="02020603050405020304" pitchFamily="18" charset="0"/>
              </a:rPr>
              <a:t>). </a:t>
            </a:r>
            <a:r>
              <a:rPr lang="ru-RU" sz="3200" b="1" i="1" dirty="0">
                <a:solidFill>
                  <a:srgbClr val="1E1700"/>
                </a:solidFill>
                <a:latin typeface="Times New Roman" panose="02020603050405020304" pitchFamily="18" charset="0"/>
                <a:cs typeface="Times New Roman" panose="02020603050405020304" pitchFamily="18" charset="0"/>
              </a:rPr>
              <a:t>Необходимо предусмотреть участие большинства </a:t>
            </a:r>
            <a:r>
              <a:rPr lang="ru-RU" sz="3200" b="1" i="1" dirty="0" smtClean="0">
                <a:solidFill>
                  <a:srgbClr val="1E1700"/>
                </a:solidFill>
                <a:latin typeface="Times New Roman" panose="02020603050405020304" pitchFamily="18" charset="0"/>
                <a:cs typeface="Times New Roman" panose="02020603050405020304" pitchFamily="18" charset="0"/>
              </a:rPr>
              <a:t>детей, </a:t>
            </a:r>
            <a:r>
              <a:rPr lang="ru-RU" sz="3200" b="1" i="1" dirty="0">
                <a:solidFill>
                  <a:srgbClr val="1E1700"/>
                </a:solidFill>
                <a:latin typeface="Times New Roman" panose="02020603050405020304" pitchFamily="18" charset="0"/>
                <a:cs typeface="Times New Roman" panose="02020603050405020304" pitchFamily="18" charset="0"/>
              </a:rPr>
              <a:t>учитывая их возрастные возможности и индивидуальные особенности. </a:t>
            </a:r>
          </a:p>
          <a:p>
            <a:pPr algn="just"/>
            <a:r>
              <a:rPr lang="ru-RU" sz="3200" b="1" i="1" dirty="0" smtClean="0">
                <a:solidFill>
                  <a:srgbClr val="1E1700"/>
                </a:solidFill>
                <a:latin typeface="Times New Roman" panose="02020603050405020304" pitchFamily="18" charset="0"/>
                <a:cs typeface="Times New Roman" panose="02020603050405020304" pitchFamily="18" charset="0"/>
              </a:rPr>
              <a:t>Л) Главное</a:t>
            </a:r>
            <a:r>
              <a:rPr lang="ru-RU" sz="3200" b="1" i="1" dirty="0">
                <a:solidFill>
                  <a:srgbClr val="1E1700"/>
                </a:solidFill>
                <a:latin typeface="Times New Roman" panose="02020603050405020304" pitchFamily="18" charset="0"/>
                <a:cs typeface="Times New Roman" panose="02020603050405020304" pitchFamily="18" charset="0"/>
              </a:rPr>
              <a:t>, чтобы литературный вечер ни в коем случае не напоминал речевое занятие</a:t>
            </a:r>
            <a:r>
              <a:rPr lang="ru-RU" sz="3200" i="1" dirty="0">
                <a:solidFill>
                  <a:srgbClr val="1E1700"/>
                </a:solidFill>
                <a:latin typeface="Times New Roman" panose="02020603050405020304" pitchFamily="18" charset="0"/>
                <a:cs typeface="Times New Roman" panose="02020603050405020304" pitchFamily="18" charset="0"/>
              </a:rPr>
              <a:t>. </a:t>
            </a:r>
            <a:r>
              <a:rPr lang="ru-RU" sz="2800" i="1" dirty="0">
                <a:solidFill>
                  <a:srgbClr val="1E1700"/>
                </a:solidFill>
                <a:latin typeface="Times New Roman" panose="02020603050405020304" pitchFamily="18" charset="0"/>
                <a:cs typeface="Times New Roman" panose="02020603050405020304" pitchFamily="18" charset="0"/>
              </a:rPr>
              <a:t>Яркая праздничность в сочетании с простотой, естественностью, непринужденностью в поведении каждого из участников - вот необходимые условия для создания нужной атмосферы на детском празднике. </a:t>
            </a: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2238" y="4084015"/>
            <a:ext cx="6654962" cy="25482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1768401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4618" y="141758"/>
            <a:ext cx="622574" cy="687796"/>
          </a:xfrm>
          <a:prstGeom prst="rect">
            <a:avLst/>
          </a:prstGeom>
        </p:spPr>
      </p:pic>
      <p:sp>
        <p:nvSpPr>
          <p:cNvPr id="2" name="TextBox 1"/>
          <p:cNvSpPr txBox="1"/>
          <p:nvPr/>
        </p:nvSpPr>
        <p:spPr>
          <a:xfrm>
            <a:off x="2022763" y="141759"/>
            <a:ext cx="9476509" cy="584775"/>
          </a:xfrm>
          <a:prstGeom prst="rect">
            <a:avLst/>
          </a:prstGeom>
          <a:noFill/>
        </p:spPr>
        <p:txBody>
          <a:bodyPr wrap="square" rtlCol="0">
            <a:spAutoFit/>
          </a:bodyPr>
          <a:lstStyle/>
          <a:p>
            <a:pPr algn="ctr"/>
            <a:r>
              <a:rPr lang="ru-RU" sz="3200" b="1" i="1" dirty="0" smtClean="0">
                <a:latin typeface="Times New Roman" panose="02020603050405020304" pitchFamily="18" charset="0"/>
                <a:cs typeface="Times New Roman" panose="02020603050405020304" pitchFamily="18" charset="0"/>
              </a:rPr>
              <a:t>Предварительная работа с детьми включает:</a:t>
            </a:r>
            <a:endParaRPr lang="ru-RU" sz="3200" b="1" i="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1274618" y="829554"/>
            <a:ext cx="10681855" cy="5898624"/>
          </a:xfrm>
          <a:prstGeom prst="rect">
            <a:avLst/>
          </a:prstGeom>
          <a:noFill/>
        </p:spPr>
        <p:txBody>
          <a:bodyPr wrap="square" rtlCol="0">
            <a:spAutoFit/>
          </a:bodyPr>
          <a:lstStyle/>
          <a:p>
            <a:pPr marL="457200" indent="-457200" algn="just">
              <a:buFont typeface="Wingdings" panose="05000000000000000000" pitchFamily="2" charset="2"/>
              <a:buChar char="ü"/>
            </a:pPr>
            <a:r>
              <a:rPr lang="ru-RU" sz="3200" i="1" dirty="0">
                <a:latin typeface="Times New Roman" panose="02020603050405020304" pitchFamily="18" charset="0"/>
                <a:ea typeface="Times New Roman" panose="02020603050405020304" pitchFamily="18" charset="0"/>
              </a:rPr>
              <a:t>ч</a:t>
            </a:r>
            <a:r>
              <a:rPr lang="ru-RU" sz="3200" i="1" dirty="0" smtClean="0">
                <a:latin typeface="Times New Roman" panose="02020603050405020304" pitchFamily="18" charset="0"/>
                <a:ea typeface="Times New Roman" panose="02020603050405020304" pitchFamily="18" charset="0"/>
              </a:rPr>
              <a:t>тение (рассказывание) воспитателем </a:t>
            </a:r>
            <a:r>
              <a:rPr lang="ru-RU" sz="3200" i="1" dirty="0">
                <a:latin typeface="Times New Roman" panose="02020603050405020304" pitchFamily="18" charset="0"/>
                <a:ea typeface="Times New Roman" panose="02020603050405020304" pitchFamily="18" charset="0"/>
              </a:rPr>
              <a:t>детям </a:t>
            </a:r>
            <a:r>
              <a:rPr lang="ru-RU" sz="3200" i="1" dirty="0" smtClean="0">
                <a:latin typeface="Times New Roman" panose="02020603050405020304" pitchFamily="18" charset="0"/>
                <a:ea typeface="Times New Roman" panose="02020603050405020304" pitchFamily="18" charset="0"/>
              </a:rPr>
              <a:t>литературных произведений; </a:t>
            </a:r>
          </a:p>
          <a:p>
            <a:pPr marL="457200" indent="-457200" algn="just">
              <a:buFont typeface="Wingdings" panose="05000000000000000000" pitchFamily="2" charset="2"/>
              <a:buChar char="ü"/>
            </a:pPr>
            <a:r>
              <a:rPr lang="ru-RU" sz="3200" i="1" dirty="0">
                <a:latin typeface="Times New Roman" panose="02020603050405020304" pitchFamily="18" charset="0"/>
                <a:ea typeface="Times New Roman" panose="02020603050405020304" pitchFamily="18" charset="0"/>
              </a:rPr>
              <a:t>р</a:t>
            </a:r>
            <a:r>
              <a:rPr lang="ru-RU" sz="3200" i="1" dirty="0" smtClean="0">
                <a:latin typeface="Times New Roman" panose="02020603050405020304" pitchFamily="18" charset="0"/>
                <a:ea typeface="Times New Roman" panose="02020603050405020304" pitchFamily="18" charset="0"/>
              </a:rPr>
              <a:t>ассказ воспитателя </a:t>
            </a:r>
            <a:r>
              <a:rPr lang="ru-RU" sz="3200" i="1" dirty="0">
                <a:latin typeface="Times New Roman" panose="02020603050405020304" pitchFamily="18" charset="0"/>
                <a:ea typeface="Times New Roman" panose="02020603050405020304" pitchFamily="18" charset="0"/>
              </a:rPr>
              <a:t>о жизни </a:t>
            </a:r>
            <a:r>
              <a:rPr lang="ru-RU" sz="3200" i="1" dirty="0" smtClean="0">
                <a:latin typeface="Times New Roman" panose="02020603050405020304" pitchFamily="18" charset="0"/>
                <a:ea typeface="Times New Roman" panose="02020603050405020304" pitchFamily="18" charset="0"/>
              </a:rPr>
              <a:t>писателя, показ </a:t>
            </a:r>
            <a:r>
              <a:rPr lang="ru-RU" sz="3200" i="1" dirty="0">
                <a:latin typeface="Times New Roman" panose="02020603050405020304" pitchFamily="18" charset="0"/>
                <a:ea typeface="Times New Roman" panose="02020603050405020304" pitchFamily="18" charset="0"/>
              </a:rPr>
              <a:t>его </a:t>
            </a:r>
            <a:r>
              <a:rPr lang="ru-RU" sz="3200" i="1" dirty="0" smtClean="0">
                <a:latin typeface="Times New Roman" panose="02020603050405020304" pitchFamily="18" charset="0"/>
                <a:ea typeface="Times New Roman" panose="02020603050405020304" pitchFamily="18" charset="0"/>
              </a:rPr>
              <a:t>портрета; </a:t>
            </a:r>
          </a:p>
          <a:p>
            <a:pPr marL="457200" indent="-457200" algn="just">
              <a:buFont typeface="Wingdings" panose="05000000000000000000" pitchFamily="2" charset="2"/>
              <a:buChar char="ü"/>
            </a:pPr>
            <a:r>
              <a:rPr lang="ru-RU" sz="3200" i="1" dirty="0" smtClean="0">
                <a:latin typeface="Times New Roman" panose="02020603050405020304" pitchFamily="18" charset="0"/>
                <a:ea typeface="Times New Roman" panose="02020603050405020304" pitchFamily="18" charset="0"/>
              </a:rPr>
              <a:t> </a:t>
            </a:r>
            <a:r>
              <a:rPr lang="ru-RU" sz="3200" i="1" dirty="0">
                <a:latin typeface="Times New Roman" panose="02020603050405020304" pitchFamily="18" charset="0"/>
                <a:ea typeface="Times New Roman" panose="02020603050405020304" pitchFamily="18" charset="0"/>
              </a:rPr>
              <a:t>задание нарисовать иллюстрации или сделать поделки по </a:t>
            </a:r>
            <a:r>
              <a:rPr lang="ru-RU" sz="3200" i="1" dirty="0" smtClean="0">
                <a:latin typeface="Times New Roman" panose="02020603050405020304" pitchFamily="18" charset="0"/>
                <a:ea typeface="Times New Roman" panose="02020603050405020304" pitchFamily="18" charset="0"/>
              </a:rPr>
              <a:t>теме;</a:t>
            </a:r>
          </a:p>
          <a:p>
            <a:pPr marL="457200" indent="-457200" algn="just">
              <a:buFont typeface="Wingdings" panose="05000000000000000000" pitchFamily="2" charset="2"/>
              <a:buChar char="ü"/>
            </a:pPr>
            <a:r>
              <a:rPr lang="ru-RU" sz="3200" i="1" dirty="0" smtClean="0">
                <a:latin typeface="Times New Roman" panose="02020603050405020304" pitchFamily="18" charset="0"/>
              </a:rPr>
              <a:t>драматизацию детьми отрывков литературных произведений, привлечение детей к показу театров (теневого, настольного, би – ба – бо и т.п.);</a:t>
            </a:r>
          </a:p>
          <a:p>
            <a:pPr marL="457200" indent="-457200" algn="just">
              <a:buFont typeface="Wingdings" panose="05000000000000000000" pitchFamily="2" charset="2"/>
              <a:buChar char="ü"/>
            </a:pPr>
            <a:r>
              <a:rPr lang="ru-RU" sz="3200" i="1" dirty="0">
                <a:latin typeface="Times New Roman" panose="02020603050405020304" pitchFamily="18" charset="0"/>
              </a:rPr>
              <a:t>о</a:t>
            </a:r>
            <a:r>
              <a:rPr lang="ru-RU" sz="3200" i="1" dirty="0" smtClean="0">
                <a:latin typeface="Times New Roman" panose="02020603050405020304" pitchFamily="18" charset="0"/>
              </a:rPr>
              <a:t>рганизацию дидактических игр на закрепление знаний о литературных произведениях </a:t>
            </a:r>
            <a:r>
              <a:rPr lang="ru-RU" sz="2800" i="1" dirty="0" smtClean="0">
                <a:latin typeface="Times New Roman" panose="02020603050405020304" pitchFamily="18" charset="0"/>
              </a:rPr>
              <a:t>(писателях, художниках - иллюстраторов).</a:t>
            </a:r>
            <a:endParaRPr lang="ru-RU" sz="2800" i="1" dirty="0"/>
          </a:p>
        </p:txBody>
      </p:sp>
    </p:spTree>
    <p:extLst>
      <p:ext uri="{BB962C8B-B14F-4D97-AF65-F5344CB8AC3E}">
        <p14:creationId xmlns:p14="http://schemas.microsoft.com/office/powerpoint/2010/main" val="39028480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2" name="TextBox 1"/>
          <p:cNvSpPr txBox="1"/>
          <p:nvPr/>
        </p:nvSpPr>
        <p:spPr>
          <a:xfrm>
            <a:off x="2788919" y="193965"/>
            <a:ext cx="7741921" cy="584775"/>
          </a:xfrm>
          <a:prstGeom prst="rect">
            <a:avLst/>
          </a:prstGeom>
          <a:noFill/>
        </p:spPr>
        <p:txBody>
          <a:bodyPr wrap="square" rtlCol="0">
            <a:spAutoFit/>
          </a:bodyPr>
          <a:lstStyle/>
          <a:p>
            <a:pPr algn="ctr"/>
            <a:endParaRPr lang="ru-RU" sz="3200" b="1" i="1" dirty="0">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3546603439"/>
              </p:ext>
            </p:extLst>
          </p:nvPr>
        </p:nvGraphicFramePr>
        <p:xfrm>
          <a:off x="1097280" y="56805"/>
          <a:ext cx="10972800" cy="6694514"/>
        </p:xfrm>
        <a:graphic>
          <a:graphicData uri="http://schemas.openxmlformats.org/drawingml/2006/table">
            <a:tbl>
              <a:tblPr firstRow="1" bandRow="1">
                <a:tableStyleId>{5C22544A-7EE6-4342-B048-85BDC9FD1C3A}</a:tableStyleId>
              </a:tblPr>
              <a:tblGrid>
                <a:gridCol w="878441">
                  <a:extLst>
                    <a:ext uri="{9D8B030D-6E8A-4147-A177-3AD203B41FA5}">
                      <a16:colId xmlns:a16="http://schemas.microsoft.com/office/drawing/2014/main" val="1636716380"/>
                    </a:ext>
                  </a:extLst>
                </a:gridCol>
                <a:gridCol w="10094359">
                  <a:extLst>
                    <a:ext uri="{9D8B030D-6E8A-4147-A177-3AD203B41FA5}">
                      <a16:colId xmlns:a16="http://schemas.microsoft.com/office/drawing/2014/main" val="3796833143"/>
                    </a:ext>
                  </a:extLst>
                </a:gridCol>
              </a:tblGrid>
              <a:tr h="892780">
                <a:tc gridSpan="2">
                  <a:txBody>
                    <a:bodyPr/>
                    <a:lstStyle/>
                    <a:p>
                      <a:pPr algn="ctr"/>
                      <a:r>
                        <a:rPr lang="ru-RU" sz="3200" i="1" dirty="0" smtClean="0">
                          <a:latin typeface="Times New Roman" panose="02020603050405020304" pitchFamily="18" charset="0"/>
                          <a:cs typeface="Times New Roman" panose="02020603050405020304" pitchFamily="18" charset="0"/>
                        </a:rPr>
                        <a:t>Структура литературной</a:t>
                      </a:r>
                      <a:r>
                        <a:rPr lang="ru-RU" sz="3200" i="1" baseline="0" dirty="0" smtClean="0">
                          <a:latin typeface="Times New Roman" panose="02020603050405020304" pitchFamily="18" charset="0"/>
                          <a:cs typeface="Times New Roman" panose="02020603050405020304" pitchFamily="18" charset="0"/>
                        </a:rPr>
                        <a:t> </a:t>
                      </a:r>
                      <a:r>
                        <a:rPr lang="ru-RU" sz="3200" i="1" dirty="0" smtClean="0">
                          <a:latin typeface="Times New Roman" panose="02020603050405020304" pitchFamily="18" charset="0"/>
                          <a:cs typeface="Times New Roman" panose="02020603050405020304" pitchFamily="18" charset="0"/>
                        </a:rPr>
                        <a:t> викторины (вечера досуга) </a:t>
                      </a:r>
                    </a:p>
                  </a:txBody>
                  <a:tcPr>
                    <a:solidFill>
                      <a:srgbClr val="231003"/>
                    </a:solidFill>
                  </a:tcPr>
                </a:tc>
                <a:tc hMerge="1">
                  <a:txBody>
                    <a:bodyPr/>
                    <a:lstStyle/>
                    <a:p>
                      <a:endParaRPr lang="ru-RU" sz="3200" i="1" dirty="0">
                        <a:latin typeface="Times New Roman" panose="02020603050405020304" pitchFamily="18" charset="0"/>
                        <a:cs typeface="Times New Roman" panose="02020603050405020304" pitchFamily="18" charset="0"/>
                      </a:endParaRPr>
                    </a:p>
                  </a:txBody>
                  <a:tcPr>
                    <a:solidFill>
                      <a:srgbClr val="231003"/>
                    </a:solidFill>
                  </a:tcPr>
                </a:tc>
                <a:extLst>
                  <a:ext uri="{0D108BD9-81ED-4DB2-BD59-A6C34878D82A}">
                    <a16:rowId xmlns:a16="http://schemas.microsoft.com/office/drawing/2014/main" val="825388409"/>
                  </a:ext>
                </a:extLst>
              </a:tr>
              <a:tr h="662384">
                <a:tc>
                  <a:txBody>
                    <a:bodyPr/>
                    <a:lstStyle/>
                    <a:p>
                      <a:pPr algn="ctr"/>
                      <a:r>
                        <a:rPr lang="en-US" sz="3200" b="1" i="1" dirty="0" smtClean="0">
                          <a:solidFill>
                            <a:schemeClr val="tx1"/>
                          </a:solidFill>
                          <a:latin typeface="Times New Roman" panose="02020603050405020304" pitchFamily="18" charset="0"/>
                          <a:cs typeface="Times New Roman" panose="02020603050405020304" pitchFamily="18" charset="0"/>
                        </a:rPr>
                        <a:t>I.</a:t>
                      </a:r>
                      <a:endParaRPr lang="en-US" sz="3200" b="1" i="1" dirty="0">
                        <a:solidFill>
                          <a:schemeClr val="tx1"/>
                        </a:solidFill>
                        <a:latin typeface="Times New Roman" panose="02020603050405020304" pitchFamily="18" charset="0"/>
                        <a:cs typeface="Times New Roman" panose="02020603050405020304" pitchFamily="18" charset="0"/>
                      </a:endParaRPr>
                    </a:p>
                  </a:txBody>
                  <a:tcPr>
                    <a:solidFill>
                      <a:srgbClr val="F9D5BD"/>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3200" b="1" i="1" u="none" strike="noStrike" kern="1200" cap="none" spc="0" normalizeH="0" baseline="0" noProof="0" dirty="0" smtClean="0">
                          <a:ln>
                            <a:noFill/>
                          </a:ln>
                          <a:solidFill>
                            <a:schemeClr val="tx1"/>
                          </a:solidFill>
                          <a:effectLst/>
                          <a:uLnTx/>
                          <a:uFillTx/>
                          <a:latin typeface="Times New Roman" panose="02020603050405020304" pitchFamily="18" charset="0"/>
                          <a:ea typeface="Calibri" panose="020F0502020204030204" pitchFamily="34" charset="0"/>
                          <a:cs typeface="Times New Roman" panose="02020603050405020304" pitchFamily="18" charset="0"/>
                        </a:rPr>
                        <a:t>Торжественное открытие.</a:t>
                      </a:r>
                      <a:endParaRPr kumimoji="0" lang="ru-RU" sz="3200" b="1" i="1" u="none" strike="noStrike" kern="1200" cap="none" spc="0" normalizeH="0" baseline="0" noProof="0" dirty="0">
                        <a:ln>
                          <a:noFill/>
                        </a:ln>
                        <a:solidFill>
                          <a:schemeClr val="tx1"/>
                        </a:solidFill>
                        <a:effectLst/>
                        <a:uLnTx/>
                        <a:uFillTx/>
                        <a:latin typeface="Times New Roman" panose="02020603050405020304" pitchFamily="18" charset="0"/>
                        <a:ea typeface="+mn-ea"/>
                        <a:cs typeface="Times New Roman" panose="02020603050405020304" pitchFamily="18" charset="0"/>
                      </a:endParaRPr>
                    </a:p>
                  </a:txBody>
                  <a:tcPr>
                    <a:solidFill>
                      <a:srgbClr val="F9D5BD"/>
                    </a:solidFill>
                  </a:tcPr>
                </a:tc>
                <a:extLst>
                  <a:ext uri="{0D108BD9-81ED-4DB2-BD59-A6C34878D82A}">
                    <a16:rowId xmlns:a16="http://schemas.microsoft.com/office/drawing/2014/main" val="1912900253"/>
                  </a:ext>
                </a:extLst>
              </a:tr>
              <a:tr h="5139350">
                <a:tc>
                  <a:txBody>
                    <a:bodyPr/>
                    <a:lstStyle/>
                    <a:p>
                      <a:r>
                        <a:rPr lang="ru-RU" sz="3200" b="0" i="1" dirty="0" smtClean="0">
                          <a:latin typeface="Times New Roman" panose="02020603050405020304" pitchFamily="18" charset="0"/>
                          <a:cs typeface="Times New Roman" panose="02020603050405020304" pitchFamily="18" charset="0"/>
                        </a:rPr>
                        <a:t>1.1.</a:t>
                      </a:r>
                    </a:p>
                    <a:p>
                      <a:endParaRPr lang="ru-RU" sz="3200" b="1" i="1" dirty="0" smtClean="0">
                        <a:latin typeface="Times New Roman" panose="02020603050405020304" pitchFamily="18" charset="0"/>
                        <a:cs typeface="Times New Roman" panose="02020603050405020304" pitchFamily="18" charset="0"/>
                      </a:endParaRPr>
                    </a:p>
                    <a:p>
                      <a:endParaRPr lang="ru-RU" sz="3200" b="1" i="1" dirty="0" smtClean="0">
                        <a:latin typeface="Times New Roman" panose="02020603050405020304" pitchFamily="18" charset="0"/>
                        <a:cs typeface="Times New Roman" panose="02020603050405020304" pitchFamily="18" charset="0"/>
                      </a:endParaRPr>
                    </a:p>
                    <a:p>
                      <a:endParaRPr lang="ru-RU" sz="3200" b="0" i="1" dirty="0" smtClean="0">
                        <a:latin typeface="Times New Roman" panose="02020603050405020304" pitchFamily="18" charset="0"/>
                        <a:cs typeface="Times New Roman" panose="02020603050405020304" pitchFamily="18" charset="0"/>
                      </a:endParaRPr>
                    </a:p>
                    <a:p>
                      <a:endParaRPr lang="ru-RU" sz="3200" b="0" i="1" dirty="0" smtClean="0">
                        <a:latin typeface="Times New Roman" panose="02020603050405020304" pitchFamily="18" charset="0"/>
                        <a:cs typeface="Times New Roman" panose="02020603050405020304" pitchFamily="18" charset="0"/>
                      </a:endParaRPr>
                    </a:p>
                    <a:p>
                      <a:endParaRPr lang="ru-RU" sz="3200" b="0" i="1" dirty="0" smtClean="0">
                        <a:latin typeface="Times New Roman" panose="02020603050405020304" pitchFamily="18" charset="0"/>
                        <a:cs typeface="Times New Roman" panose="02020603050405020304" pitchFamily="18" charset="0"/>
                      </a:endParaRPr>
                    </a:p>
                    <a:p>
                      <a:r>
                        <a:rPr lang="ru-RU" sz="3200" b="0" i="1" dirty="0" smtClean="0">
                          <a:latin typeface="Times New Roman" panose="02020603050405020304" pitchFamily="18" charset="0"/>
                          <a:cs typeface="Times New Roman" panose="02020603050405020304" pitchFamily="18" charset="0"/>
                        </a:rPr>
                        <a:t>1.2.</a:t>
                      </a:r>
                    </a:p>
                    <a:p>
                      <a:endParaRPr lang="ru-RU" sz="3200" b="1" i="1" dirty="0">
                        <a:latin typeface="Times New Roman" panose="02020603050405020304" pitchFamily="18" charset="0"/>
                        <a:cs typeface="Times New Roman" panose="02020603050405020304" pitchFamily="18" charset="0"/>
                      </a:endParaRPr>
                    </a:p>
                  </a:txBody>
                  <a:tcPr>
                    <a:solidFill>
                      <a:srgbClr val="FCEBE0"/>
                    </a:solidFill>
                  </a:tcPr>
                </a:tc>
                <a:tc>
                  <a:txBody>
                    <a:bodyPr/>
                    <a:lstStyle/>
                    <a:p>
                      <a:pPr algn="just"/>
                      <a:endParaRPr lang="ru-RU" sz="3200" i="1" dirty="0">
                        <a:solidFill>
                          <a:schemeClr val="tx1"/>
                        </a:solidFill>
                        <a:latin typeface="Times New Roman" panose="02020603050405020304" pitchFamily="18" charset="0"/>
                        <a:cs typeface="Times New Roman" panose="02020603050405020304" pitchFamily="18" charset="0"/>
                      </a:endParaRPr>
                    </a:p>
                  </a:txBody>
                  <a:tcPr>
                    <a:solidFill>
                      <a:srgbClr val="FCEBE0"/>
                    </a:solidFill>
                  </a:tcPr>
                </a:tc>
                <a:extLst>
                  <a:ext uri="{0D108BD9-81ED-4DB2-BD59-A6C34878D82A}">
                    <a16:rowId xmlns:a16="http://schemas.microsoft.com/office/drawing/2014/main" val="3626673477"/>
                  </a:ext>
                </a:extLst>
              </a:tr>
            </a:tbl>
          </a:graphicData>
        </a:graphic>
      </p:graphicFrame>
      <p:sp>
        <p:nvSpPr>
          <p:cNvPr id="8" name="TextBox 7"/>
          <p:cNvSpPr txBox="1"/>
          <p:nvPr/>
        </p:nvSpPr>
        <p:spPr>
          <a:xfrm>
            <a:off x="2255520" y="1645920"/>
            <a:ext cx="5334000" cy="3539430"/>
          </a:xfrm>
          <a:prstGeom prst="rect">
            <a:avLst/>
          </a:prstGeom>
          <a:noFill/>
        </p:spPr>
        <p:txBody>
          <a:bodyPr wrap="square" rtlCol="0">
            <a:spAutoFit/>
          </a:bodyPr>
          <a:lstStyle/>
          <a:p>
            <a:pPr lvl="0" algn="just"/>
            <a:r>
              <a:rPr lang="ru-RU" sz="3200" i="1" dirty="0">
                <a:solidFill>
                  <a:prstClr val="black"/>
                </a:solidFill>
                <a:latin typeface="Times New Roman" panose="02020603050405020304" pitchFamily="18" charset="0"/>
                <a:cs typeface="Times New Roman" panose="02020603050405020304" pitchFamily="18" charset="0"/>
              </a:rPr>
              <a:t>Вступительное слово ведущего (оно может быть более развернутым), осмотр праздничного оформления, выставки, концертные номера и т.п.</a:t>
            </a:r>
          </a:p>
          <a:p>
            <a:pPr lvl="0" algn="just"/>
            <a:r>
              <a:rPr lang="ru-RU" sz="3200" i="1" dirty="0">
                <a:solidFill>
                  <a:prstClr val="black"/>
                </a:solidFill>
                <a:latin typeface="Times New Roman" panose="02020603050405020304" pitchFamily="18" charset="0"/>
                <a:cs typeface="Times New Roman" panose="02020603050405020304" pitchFamily="18" charset="0"/>
              </a:rPr>
              <a:t>«Антракт». </a:t>
            </a:r>
          </a:p>
        </p:txBody>
      </p:sp>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34400" y="1422802"/>
            <a:ext cx="3329546" cy="4947518"/>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4585960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graphicFrame>
        <p:nvGraphicFramePr>
          <p:cNvPr id="4" name="Таблица 3"/>
          <p:cNvGraphicFramePr>
            <a:graphicFrameLocks noGrp="1"/>
          </p:cNvGraphicFramePr>
          <p:nvPr>
            <p:extLst>
              <p:ext uri="{D42A27DB-BD31-4B8C-83A1-F6EECF244321}">
                <p14:modId xmlns:p14="http://schemas.microsoft.com/office/powerpoint/2010/main" val="1142477071"/>
              </p:ext>
            </p:extLst>
          </p:nvPr>
        </p:nvGraphicFramePr>
        <p:xfrm>
          <a:off x="1127759" y="121920"/>
          <a:ext cx="10942321" cy="6583680"/>
        </p:xfrm>
        <a:graphic>
          <a:graphicData uri="http://schemas.openxmlformats.org/drawingml/2006/table">
            <a:tbl>
              <a:tblPr firstRow="1" bandRow="1">
                <a:tableStyleId>{5C22544A-7EE6-4342-B048-85BDC9FD1C3A}</a:tableStyleId>
              </a:tblPr>
              <a:tblGrid>
                <a:gridCol w="876001">
                  <a:extLst>
                    <a:ext uri="{9D8B030D-6E8A-4147-A177-3AD203B41FA5}">
                      <a16:colId xmlns:a16="http://schemas.microsoft.com/office/drawing/2014/main" val="1636716380"/>
                    </a:ext>
                  </a:extLst>
                </a:gridCol>
                <a:gridCol w="10066320">
                  <a:extLst>
                    <a:ext uri="{9D8B030D-6E8A-4147-A177-3AD203B41FA5}">
                      <a16:colId xmlns:a16="http://schemas.microsoft.com/office/drawing/2014/main" val="3796833143"/>
                    </a:ext>
                  </a:extLst>
                </a:gridCol>
              </a:tblGrid>
              <a:tr h="646008">
                <a:tc>
                  <a:txBody>
                    <a:bodyPr/>
                    <a:lstStyle/>
                    <a:p>
                      <a:pPr algn="ctr"/>
                      <a:r>
                        <a:rPr kumimoji="0" lang="en-US" sz="3200" b="1" i="1" u="none" strike="noStrike" kern="1200" cap="none" spc="0" normalizeH="0" baseline="0" noProof="0" dirty="0" smtClean="0">
                          <a:ln>
                            <a:noFill/>
                          </a:ln>
                          <a:solidFill>
                            <a:schemeClr val="tx1"/>
                          </a:solidFill>
                          <a:effectLst/>
                          <a:uLnTx/>
                          <a:uFillTx/>
                          <a:latin typeface="Times New Roman" panose="02020603050405020304" pitchFamily="18" charset="0"/>
                          <a:ea typeface="+mn-ea"/>
                          <a:cs typeface="Times New Roman" panose="02020603050405020304" pitchFamily="18" charset="0"/>
                        </a:rPr>
                        <a:t>I</a:t>
                      </a:r>
                      <a:r>
                        <a:rPr lang="en-US" sz="3200" i="1" dirty="0" smtClean="0">
                          <a:solidFill>
                            <a:schemeClr val="tx1"/>
                          </a:solidFill>
                          <a:latin typeface="Times New Roman" panose="02020603050405020304" pitchFamily="18" charset="0"/>
                          <a:cs typeface="Times New Roman" panose="02020603050405020304" pitchFamily="18" charset="0"/>
                        </a:rPr>
                        <a:t>I.</a:t>
                      </a:r>
                      <a:endParaRPr lang="en-US" sz="3200" i="1" dirty="0">
                        <a:solidFill>
                          <a:schemeClr val="tx1"/>
                        </a:solidFill>
                        <a:latin typeface="Times New Roman" panose="02020603050405020304" pitchFamily="18" charset="0"/>
                        <a:cs typeface="Times New Roman" panose="02020603050405020304" pitchFamily="18" charset="0"/>
                      </a:endParaRPr>
                    </a:p>
                  </a:txBody>
                  <a:tcPr>
                    <a:solidFill>
                      <a:srgbClr val="F9D5BD"/>
                    </a:solidFill>
                  </a:tcPr>
                </a:tc>
                <a:tc>
                  <a:txBody>
                    <a:bodyPr/>
                    <a:lstStyle/>
                    <a:p>
                      <a:pPr algn="just"/>
                      <a:r>
                        <a:rPr lang="ru-RU" sz="3200" i="1" dirty="0" smtClean="0">
                          <a:solidFill>
                            <a:schemeClr val="tx1"/>
                          </a:solidFill>
                          <a:latin typeface="Times New Roman" panose="02020603050405020304" pitchFamily="18" charset="0"/>
                          <a:cs typeface="Times New Roman" panose="02020603050405020304" pitchFamily="18" charset="0"/>
                        </a:rPr>
                        <a:t>Основная часть</a:t>
                      </a:r>
                      <a:r>
                        <a:rPr lang="ru-RU" sz="3200" i="1" baseline="0" dirty="0" smtClean="0">
                          <a:solidFill>
                            <a:schemeClr val="tx1"/>
                          </a:solidFill>
                          <a:latin typeface="Times New Roman" panose="02020603050405020304" pitchFamily="18" charset="0"/>
                          <a:cs typeface="Times New Roman" panose="02020603050405020304" pitchFamily="18" charset="0"/>
                        </a:rPr>
                        <a:t> </a:t>
                      </a:r>
                      <a:r>
                        <a:rPr lang="ru-RU" sz="2800" b="0" i="1" dirty="0" smtClean="0">
                          <a:solidFill>
                            <a:schemeClr val="tx1"/>
                          </a:solidFill>
                          <a:latin typeface="Times New Roman" panose="02020603050405020304" pitchFamily="18" charset="0"/>
                          <a:cs typeface="Times New Roman" panose="02020603050405020304" pitchFamily="18" charset="0"/>
                        </a:rPr>
                        <a:t>(личный или командный турнир).</a:t>
                      </a:r>
                      <a:endParaRPr lang="ru-RU" sz="2800" b="0" i="1" dirty="0">
                        <a:solidFill>
                          <a:schemeClr val="tx1"/>
                        </a:solidFill>
                        <a:latin typeface="Times New Roman" panose="02020603050405020304" pitchFamily="18" charset="0"/>
                        <a:cs typeface="Times New Roman" panose="02020603050405020304" pitchFamily="18" charset="0"/>
                      </a:endParaRPr>
                    </a:p>
                  </a:txBody>
                  <a:tcPr>
                    <a:solidFill>
                      <a:srgbClr val="F9D5BD"/>
                    </a:solidFill>
                  </a:tcPr>
                </a:tc>
                <a:extLst>
                  <a:ext uri="{0D108BD9-81ED-4DB2-BD59-A6C34878D82A}">
                    <a16:rowId xmlns:a16="http://schemas.microsoft.com/office/drawing/2014/main" val="825388409"/>
                  </a:ext>
                </a:extLst>
              </a:tr>
              <a:tr h="5937672">
                <a:tc>
                  <a:txBody>
                    <a:bodyPr/>
                    <a:lstStyle/>
                    <a:p>
                      <a:r>
                        <a:rPr lang="ru-RU" sz="3200" b="0" i="1" dirty="0" smtClean="0">
                          <a:latin typeface="Times New Roman" panose="02020603050405020304" pitchFamily="18" charset="0"/>
                          <a:cs typeface="Times New Roman" panose="02020603050405020304" pitchFamily="18" charset="0"/>
                        </a:rPr>
                        <a:t>2.1.</a:t>
                      </a:r>
                      <a:endParaRPr lang="ru-RU" sz="3200" b="0" i="1" dirty="0">
                        <a:latin typeface="Times New Roman" panose="02020603050405020304" pitchFamily="18" charset="0"/>
                        <a:cs typeface="Times New Roman" panose="02020603050405020304" pitchFamily="18" charset="0"/>
                      </a:endParaRPr>
                    </a:p>
                  </a:txBody>
                  <a:tcPr>
                    <a:solidFill>
                      <a:srgbClr val="FCEBE0"/>
                    </a:solidFill>
                  </a:tcPr>
                </a:tc>
                <a:tc>
                  <a:txBody>
                    <a:bodyPr/>
                    <a:lstStyle/>
                    <a:p>
                      <a:pPr algn="just"/>
                      <a:r>
                        <a:rPr lang="ru-RU" sz="3200" i="1" dirty="0" smtClean="0">
                          <a:latin typeface="Times New Roman" panose="02020603050405020304" pitchFamily="18" charset="0"/>
                          <a:cs typeface="Times New Roman" panose="02020603050405020304" pitchFamily="18" charset="0"/>
                        </a:rPr>
                        <a:t>Раунды в вопросно-ответной форме </a:t>
                      </a:r>
                      <a:r>
                        <a:rPr lang="ru-RU" sz="2800" i="1" dirty="0" smtClean="0">
                          <a:latin typeface="Times New Roman" panose="02020603050405020304" pitchFamily="18" charset="0"/>
                          <a:cs typeface="Times New Roman" panose="02020603050405020304" pitchFamily="18" charset="0"/>
                        </a:rPr>
                        <a:t>(количество раундов зависит от содержания раунда, возраста детей), например:</a:t>
                      </a:r>
                    </a:p>
                    <a:p>
                      <a:pPr algn="just"/>
                      <a:endParaRPr lang="ru-RU" sz="2800" i="1" dirty="0" smtClean="0">
                        <a:latin typeface="Times New Roman" panose="02020603050405020304" pitchFamily="18" charset="0"/>
                        <a:cs typeface="Times New Roman" panose="02020603050405020304" pitchFamily="18" charset="0"/>
                      </a:endParaRPr>
                    </a:p>
                    <a:p>
                      <a:pPr marL="457200" indent="-457200" algn="just">
                        <a:buFontTx/>
                        <a:buChar char="-"/>
                      </a:pPr>
                      <a:r>
                        <a:rPr lang="ru-RU" sz="2800" i="1" dirty="0" smtClean="0">
                          <a:latin typeface="Times New Roman" panose="02020603050405020304" pitchFamily="18" charset="0"/>
                          <a:cs typeface="Times New Roman" panose="02020603050405020304" pitchFamily="18" charset="0"/>
                        </a:rPr>
                        <a:t>раунд «Узнай по описанию»</a:t>
                      </a:r>
                      <a:r>
                        <a:rPr lang="ru-RU" sz="2800" i="1" baseline="0" dirty="0" smtClean="0">
                          <a:latin typeface="Times New Roman" panose="02020603050405020304" pitchFamily="18" charset="0"/>
                          <a:cs typeface="Times New Roman" panose="02020603050405020304" pitchFamily="18" charset="0"/>
                        </a:rPr>
                        <a:t> </a:t>
                      </a:r>
                      <a:r>
                        <a:rPr lang="ru-RU" sz="2800" i="1" dirty="0" smtClean="0">
                          <a:latin typeface="Times New Roman" panose="02020603050405020304" pitchFamily="18" charset="0"/>
                          <a:cs typeface="Times New Roman" panose="02020603050405020304" pitchFamily="18" charset="0"/>
                        </a:rPr>
                        <a:t>(подведение итогов);</a:t>
                      </a:r>
                    </a:p>
                    <a:p>
                      <a:pPr marL="457200" indent="-457200" algn="just">
                        <a:buFontTx/>
                        <a:buChar char="-"/>
                      </a:pPr>
                      <a:r>
                        <a:rPr lang="ru-RU" sz="2800" i="1" dirty="0" smtClean="0">
                          <a:latin typeface="Times New Roman" panose="02020603050405020304" pitchFamily="18" charset="0"/>
                          <a:cs typeface="Times New Roman" panose="02020603050405020304" pitchFamily="18" charset="0"/>
                        </a:rPr>
                        <a:t>раунд «Волшебный сундучок» (подведение итогов);</a:t>
                      </a:r>
                    </a:p>
                    <a:p>
                      <a:pPr marL="457200" indent="-457200" algn="just">
                        <a:buFontTx/>
                        <a:buChar char="-"/>
                      </a:pPr>
                      <a:r>
                        <a:rPr lang="ru-RU" sz="2800" i="1" dirty="0" smtClean="0">
                          <a:latin typeface="Times New Roman" panose="02020603050405020304" pitchFamily="18" charset="0"/>
                          <a:cs typeface="Times New Roman" panose="02020603050405020304" pitchFamily="18" charset="0"/>
                        </a:rPr>
                        <a:t>раунд «Мозаика» </a:t>
                      </a:r>
                      <a:r>
                        <a:rPr kumimoji="0" lang="ru-RU" sz="2800" b="0"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(подведение итогов);</a:t>
                      </a:r>
                      <a:r>
                        <a:rPr lang="ru-RU" sz="2800" i="1" dirty="0" smtClean="0">
                          <a:latin typeface="Times New Roman" panose="02020603050405020304" pitchFamily="18" charset="0"/>
                          <a:cs typeface="Times New Roman" panose="02020603050405020304" pitchFamily="18" charset="0"/>
                        </a:rPr>
                        <a:t> </a:t>
                      </a:r>
                    </a:p>
                    <a:p>
                      <a:pPr marL="457200" indent="-457200" algn="just">
                        <a:buFontTx/>
                        <a:buChar char="-"/>
                      </a:pPr>
                      <a:r>
                        <a:rPr kumimoji="0" lang="ru-RU" sz="2800" b="0"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раунд </a:t>
                      </a:r>
                      <a:r>
                        <a:rPr lang="ru-RU" sz="2800" i="1" dirty="0" smtClean="0">
                          <a:latin typeface="Times New Roman" panose="02020603050405020304" pitchFamily="18" charset="0"/>
                          <a:cs typeface="Times New Roman" panose="02020603050405020304" pitchFamily="18" charset="0"/>
                        </a:rPr>
                        <a:t>«Узнай сказку по иллюстрации» </a:t>
                      </a:r>
                      <a:r>
                        <a:rPr kumimoji="0" lang="ru-RU" sz="2800" b="0"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(подведение итогов)</a:t>
                      </a:r>
                      <a:r>
                        <a:rPr lang="ru-RU" sz="2800" i="1" dirty="0" smtClean="0">
                          <a:latin typeface="Times New Roman" panose="02020603050405020304" pitchFamily="18" charset="0"/>
                          <a:cs typeface="Times New Roman" panose="02020603050405020304" pitchFamily="18" charset="0"/>
                        </a:rPr>
                        <a:t>;</a:t>
                      </a:r>
                    </a:p>
                    <a:p>
                      <a:pPr marL="457200" indent="-457200" algn="just">
                        <a:buFontTx/>
                        <a:buChar char="-"/>
                      </a:pPr>
                      <a:r>
                        <a:rPr kumimoji="0" lang="ru-RU" sz="2800" b="0"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раунд </a:t>
                      </a:r>
                      <a:r>
                        <a:rPr lang="ru-RU" sz="2800" i="1" dirty="0" smtClean="0">
                          <a:latin typeface="Times New Roman" panose="02020603050405020304" pitchFamily="18" charset="0"/>
                          <a:cs typeface="Times New Roman" panose="02020603050405020304" pitchFamily="18" charset="0"/>
                        </a:rPr>
                        <a:t>«Кроссворд» </a:t>
                      </a:r>
                      <a:r>
                        <a:rPr kumimoji="0" lang="ru-RU" sz="2800" b="0"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(подведение итогов)</a:t>
                      </a:r>
                      <a:r>
                        <a:rPr lang="ru-RU" sz="2800" i="1" dirty="0" smtClean="0">
                          <a:latin typeface="Times New Roman" panose="02020603050405020304" pitchFamily="18" charset="0"/>
                          <a:cs typeface="Times New Roman" panose="02020603050405020304" pitchFamily="18" charset="0"/>
                        </a:rPr>
                        <a:t>;</a:t>
                      </a:r>
                    </a:p>
                    <a:p>
                      <a:pPr marL="457200" indent="-457200" algn="just">
                        <a:buFontTx/>
                        <a:buChar char="-"/>
                      </a:pPr>
                      <a:r>
                        <a:rPr kumimoji="0" lang="ru-RU" sz="2800" b="0"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раунд </a:t>
                      </a:r>
                      <a:r>
                        <a:rPr lang="ru-RU" sz="2800" i="1" dirty="0" smtClean="0">
                          <a:latin typeface="Times New Roman" panose="02020603050405020304" pitchFamily="18" charset="0"/>
                          <a:cs typeface="Times New Roman" panose="02020603050405020304" pitchFamily="18" charset="0"/>
                        </a:rPr>
                        <a:t>«Выставки поделок детей по произведениям» </a:t>
                      </a:r>
                      <a:r>
                        <a:rPr kumimoji="0" lang="ru-RU" sz="2800" b="0"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(подведение итогов)</a:t>
                      </a:r>
                      <a:r>
                        <a:rPr lang="ru-RU" sz="2800" i="1" dirty="0" smtClean="0">
                          <a:latin typeface="Times New Roman" panose="02020603050405020304" pitchFamily="18" charset="0"/>
                          <a:cs typeface="Times New Roman" panose="02020603050405020304" pitchFamily="18" charset="0"/>
                        </a:rPr>
                        <a:t>;</a:t>
                      </a:r>
                    </a:p>
                    <a:p>
                      <a:pPr marL="457200" indent="-457200" algn="just">
                        <a:buFontTx/>
                        <a:buChar char="-"/>
                      </a:pPr>
                      <a:r>
                        <a:rPr kumimoji="0" lang="ru-RU" sz="2800" b="0"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раунд </a:t>
                      </a:r>
                      <a:r>
                        <a:rPr lang="ru-RU" sz="2800" i="1" dirty="0" smtClean="0">
                          <a:latin typeface="Times New Roman" panose="02020603050405020304" pitchFamily="18" charset="0"/>
                          <a:cs typeface="Times New Roman" panose="02020603050405020304" pitchFamily="18" charset="0"/>
                        </a:rPr>
                        <a:t>«Инсценирование» (подведение итогов);</a:t>
                      </a:r>
                    </a:p>
                    <a:p>
                      <a:pPr marL="457200" indent="-457200" algn="just">
                        <a:buFontTx/>
                        <a:buChar char="-"/>
                      </a:pPr>
                      <a:r>
                        <a:rPr kumimoji="0" lang="ru-RU" sz="2800" b="0"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раунд </a:t>
                      </a:r>
                      <a:r>
                        <a:rPr lang="ru-RU" sz="2800" i="1" dirty="0" smtClean="0">
                          <a:latin typeface="Times New Roman" panose="02020603050405020304" pitchFamily="18" charset="0"/>
                          <a:cs typeface="Times New Roman" panose="02020603050405020304" pitchFamily="18" charset="0"/>
                        </a:rPr>
                        <a:t>«Загадки» (подведение итогов);</a:t>
                      </a:r>
                    </a:p>
                    <a:p>
                      <a:pPr marL="457200" indent="-457200" algn="just">
                        <a:buFontTx/>
                        <a:buChar char="-"/>
                      </a:pPr>
                      <a:r>
                        <a:rPr kumimoji="0" lang="ru-RU" sz="2800" b="0"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раунд </a:t>
                      </a:r>
                      <a:r>
                        <a:rPr lang="ru-RU" sz="2800" i="1" dirty="0" smtClean="0">
                          <a:latin typeface="Times New Roman" panose="02020603050405020304" pitchFamily="18" charset="0"/>
                          <a:cs typeface="Times New Roman" panose="02020603050405020304" pitchFamily="18" charset="0"/>
                        </a:rPr>
                        <a:t>«Веселая раскраска» (подведение итогов);</a:t>
                      </a:r>
                    </a:p>
                  </a:txBody>
                  <a:tcPr>
                    <a:solidFill>
                      <a:srgbClr val="FCEBE0"/>
                    </a:solidFill>
                  </a:tcPr>
                </a:tc>
                <a:extLst>
                  <a:ext uri="{0D108BD9-81ED-4DB2-BD59-A6C34878D82A}">
                    <a16:rowId xmlns:a16="http://schemas.microsoft.com/office/drawing/2014/main" val="3626673477"/>
                  </a:ext>
                </a:extLst>
              </a:tr>
            </a:tbl>
          </a:graphicData>
        </a:graphic>
      </p:graphicFrame>
    </p:spTree>
    <p:extLst>
      <p:ext uri="{BB962C8B-B14F-4D97-AF65-F5344CB8AC3E}">
        <p14:creationId xmlns:p14="http://schemas.microsoft.com/office/powerpoint/2010/main" val="2772989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graphicFrame>
        <p:nvGraphicFramePr>
          <p:cNvPr id="4" name="Таблица 3"/>
          <p:cNvGraphicFramePr>
            <a:graphicFrameLocks noGrp="1"/>
          </p:cNvGraphicFramePr>
          <p:nvPr>
            <p:extLst>
              <p:ext uri="{D42A27DB-BD31-4B8C-83A1-F6EECF244321}">
                <p14:modId xmlns:p14="http://schemas.microsoft.com/office/powerpoint/2010/main" val="437706647"/>
              </p:ext>
            </p:extLst>
          </p:nvPr>
        </p:nvGraphicFramePr>
        <p:xfrm>
          <a:off x="1127759" y="121920"/>
          <a:ext cx="10942321" cy="2011680"/>
        </p:xfrm>
        <a:graphic>
          <a:graphicData uri="http://schemas.openxmlformats.org/drawingml/2006/table">
            <a:tbl>
              <a:tblPr firstRow="1" bandRow="1">
                <a:tableStyleId>{5C22544A-7EE6-4342-B048-85BDC9FD1C3A}</a:tableStyleId>
              </a:tblPr>
              <a:tblGrid>
                <a:gridCol w="876001">
                  <a:extLst>
                    <a:ext uri="{9D8B030D-6E8A-4147-A177-3AD203B41FA5}">
                      <a16:colId xmlns:a16="http://schemas.microsoft.com/office/drawing/2014/main" val="1636716380"/>
                    </a:ext>
                  </a:extLst>
                </a:gridCol>
                <a:gridCol w="10066320">
                  <a:extLst>
                    <a:ext uri="{9D8B030D-6E8A-4147-A177-3AD203B41FA5}">
                      <a16:colId xmlns:a16="http://schemas.microsoft.com/office/drawing/2014/main" val="3796833143"/>
                    </a:ext>
                  </a:extLst>
                </a:gridCol>
              </a:tblGrid>
              <a:tr h="2011680">
                <a:tc>
                  <a:txBody>
                    <a:bodyPr/>
                    <a:lstStyle/>
                    <a:p>
                      <a:endParaRPr lang="ru-RU" sz="3200" b="0" i="1" dirty="0">
                        <a:latin typeface="Times New Roman" panose="02020603050405020304" pitchFamily="18" charset="0"/>
                        <a:cs typeface="Times New Roman" panose="02020603050405020304" pitchFamily="18" charset="0"/>
                      </a:endParaRPr>
                    </a:p>
                  </a:txBody>
                  <a:tcPr>
                    <a:solidFill>
                      <a:srgbClr val="FCEBE0"/>
                    </a:solidFill>
                  </a:tcPr>
                </a:tc>
                <a:tc>
                  <a:txBody>
                    <a:bodyPr/>
                    <a:lstStyle/>
                    <a:p>
                      <a:pPr algn="just"/>
                      <a:r>
                        <a:rPr lang="ru-RU" sz="2800" b="0" i="1" dirty="0" smtClean="0">
                          <a:solidFill>
                            <a:schemeClr val="tx1"/>
                          </a:solidFill>
                          <a:latin typeface="Times New Roman" panose="02020603050405020304" pitchFamily="18" charset="0"/>
                          <a:cs typeface="Times New Roman" panose="02020603050405020304" pitchFamily="18" charset="0"/>
                        </a:rPr>
                        <a:t>-  раунд «Путешествие с героем» (подведение итогов);</a:t>
                      </a:r>
                    </a:p>
                    <a:p>
                      <a:pPr algn="just"/>
                      <a:r>
                        <a:rPr lang="ru-RU" sz="2800" b="0" i="1" dirty="0" smtClean="0">
                          <a:solidFill>
                            <a:schemeClr val="tx1"/>
                          </a:solidFill>
                          <a:latin typeface="Times New Roman" panose="02020603050405020304" pitchFamily="18" charset="0"/>
                          <a:cs typeface="Times New Roman" panose="02020603050405020304" pitchFamily="18" charset="0"/>
                        </a:rPr>
                        <a:t>- раунд «Потерянные или найденные вещи» (подведение итогов);</a:t>
                      </a:r>
                    </a:p>
                    <a:p>
                      <a:pPr algn="just"/>
                      <a:r>
                        <a:rPr lang="ru-RU" sz="2800" b="0" i="1" dirty="0" smtClean="0">
                          <a:solidFill>
                            <a:schemeClr val="tx1"/>
                          </a:solidFill>
                          <a:latin typeface="Times New Roman" panose="02020603050405020304" pitchFamily="18" charset="0"/>
                          <a:cs typeface="Times New Roman" panose="02020603050405020304" pitchFamily="18" charset="0"/>
                        </a:rPr>
                        <a:t>- раунд «Парад литературных героев» (подведение итогов). </a:t>
                      </a:r>
                      <a:endParaRPr lang="ru-RU" sz="2800" b="0" i="1" dirty="0">
                        <a:solidFill>
                          <a:schemeClr val="tx1"/>
                        </a:solidFill>
                        <a:latin typeface="Times New Roman" panose="02020603050405020304" pitchFamily="18" charset="0"/>
                        <a:cs typeface="Times New Roman" panose="02020603050405020304" pitchFamily="18" charset="0"/>
                      </a:endParaRPr>
                    </a:p>
                  </a:txBody>
                  <a:tcPr>
                    <a:solidFill>
                      <a:srgbClr val="FCEBE0"/>
                    </a:solidFill>
                  </a:tcPr>
                </a:tc>
                <a:extLst>
                  <a:ext uri="{0D108BD9-81ED-4DB2-BD59-A6C34878D82A}">
                    <a16:rowId xmlns:a16="http://schemas.microsoft.com/office/drawing/2014/main" val="3626673477"/>
                  </a:ext>
                </a:extLst>
              </a:tr>
            </a:tbl>
          </a:graphicData>
        </a:graphic>
      </p:graphicFrame>
      <p:graphicFrame>
        <p:nvGraphicFramePr>
          <p:cNvPr id="2" name="Таблица 1"/>
          <p:cNvGraphicFramePr>
            <a:graphicFrameLocks noGrp="1"/>
          </p:cNvGraphicFramePr>
          <p:nvPr>
            <p:extLst>
              <p:ext uri="{D42A27DB-BD31-4B8C-83A1-F6EECF244321}">
                <p14:modId xmlns:p14="http://schemas.microsoft.com/office/powerpoint/2010/main" val="3812726941"/>
              </p:ext>
            </p:extLst>
          </p:nvPr>
        </p:nvGraphicFramePr>
        <p:xfrm>
          <a:off x="1127758" y="2133600"/>
          <a:ext cx="10942322" cy="4632960"/>
        </p:xfrm>
        <a:graphic>
          <a:graphicData uri="http://schemas.openxmlformats.org/drawingml/2006/table">
            <a:tbl>
              <a:tblPr firstRow="1" bandRow="1">
                <a:tableStyleId>{5C22544A-7EE6-4342-B048-85BDC9FD1C3A}</a:tableStyleId>
              </a:tblPr>
              <a:tblGrid>
                <a:gridCol w="883922">
                  <a:extLst>
                    <a:ext uri="{9D8B030D-6E8A-4147-A177-3AD203B41FA5}">
                      <a16:colId xmlns:a16="http://schemas.microsoft.com/office/drawing/2014/main" val="2643951824"/>
                    </a:ext>
                  </a:extLst>
                </a:gridCol>
                <a:gridCol w="10058400">
                  <a:extLst>
                    <a:ext uri="{9D8B030D-6E8A-4147-A177-3AD203B41FA5}">
                      <a16:colId xmlns:a16="http://schemas.microsoft.com/office/drawing/2014/main" val="1889744791"/>
                    </a:ext>
                  </a:extLst>
                </a:gridCol>
              </a:tblGrid>
              <a:tr h="6400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III.</a:t>
                      </a:r>
                    </a:p>
                  </a:txBody>
                  <a:tcPr>
                    <a:solidFill>
                      <a:srgbClr val="F9D5BD"/>
                    </a:solidFill>
                  </a:tcPr>
                </a:tc>
                <a:tc>
                  <a:txBody>
                    <a:bodyPr/>
                    <a:lstStyle/>
                    <a:p>
                      <a:r>
                        <a:rPr kumimoji="0" lang="ru-RU" sz="32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Заключительная часть. </a:t>
                      </a:r>
                      <a:endParaRPr lang="ru-RU" dirty="0">
                        <a:solidFill>
                          <a:srgbClr val="F9D5BD"/>
                        </a:solidFill>
                      </a:endParaRPr>
                    </a:p>
                  </a:txBody>
                  <a:tcPr>
                    <a:solidFill>
                      <a:srgbClr val="F9D5BD"/>
                    </a:solidFill>
                  </a:tcPr>
                </a:tc>
                <a:extLst>
                  <a:ext uri="{0D108BD9-81ED-4DB2-BD59-A6C34878D82A}">
                    <a16:rowId xmlns:a16="http://schemas.microsoft.com/office/drawing/2014/main" val="4229154634"/>
                  </a:ext>
                </a:extLst>
              </a:tr>
              <a:tr h="3308943">
                <a:tc>
                  <a:txBody>
                    <a:bodyPr/>
                    <a:lstStyle/>
                    <a:p>
                      <a:pPr algn="ctr"/>
                      <a:r>
                        <a:rPr lang="ru-RU" sz="3200" b="0" i="1" dirty="0" smtClean="0">
                          <a:solidFill>
                            <a:schemeClr val="tx1"/>
                          </a:solidFill>
                          <a:latin typeface="Times New Roman" panose="02020603050405020304" pitchFamily="18" charset="0"/>
                          <a:cs typeface="Times New Roman" panose="02020603050405020304" pitchFamily="18" charset="0"/>
                        </a:rPr>
                        <a:t>3.1.</a:t>
                      </a:r>
                    </a:p>
                    <a:p>
                      <a:pPr algn="ctr"/>
                      <a:endParaRPr lang="ru-RU" sz="3200" b="0" i="1" dirty="0" smtClean="0">
                        <a:solidFill>
                          <a:schemeClr val="tx1"/>
                        </a:solidFill>
                        <a:latin typeface="Times New Roman" panose="02020603050405020304" pitchFamily="18" charset="0"/>
                        <a:cs typeface="Times New Roman" panose="02020603050405020304" pitchFamily="18" charset="0"/>
                      </a:endParaRPr>
                    </a:p>
                    <a:p>
                      <a:pPr algn="ctr"/>
                      <a:endParaRPr lang="ru-RU" sz="3200" b="0" i="1" dirty="0" smtClean="0">
                        <a:solidFill>
                          <a:schemeClr val="tx1"/>
                        </a:solidFill>
                        <a:latin typeface="Times New Roman" panose="02020603050405020304" pitchFamily="18" charset="0"/>
                        <a:cs typeface="Times New Roman" panose="02020603050405020304" pitchFamily="18" charset="0"/>
                      </a:endParaRPr>
                    </a:p>
                    <a:p>
                      <a:pPr algn="ctr"/>
                      <a:r>
                        <a:rPr lang="ru-RU" sz="3200" b="0" i="1" dirty="0" smtClean="0">
                          <a:solidFill>
                            <a:schemeClr val="tx1"/>
                          </a:solidFill>
                          <a:latin typeface="Times New Roman" panose="02020603050405020304" pitchFamily="18" charset="0"/>
                          <a:cs typeface="Times New Roman" panose="02020603050405020304" pitchFamily="18" charset="0"/>
                        </a:rPr>
                        <a:t>3.2.</a:t>
                      </a:r>
                    </a:p>
                    <a:p>
                      <a:pPr algn="ctr"/>
                      <a:endParaRPr lang="ru-RU" sz="3200" b="0" i="1" dirty="0" smtClean="0">
                        <a:solidFill>
                          <a:schemeClr val="tx1"/>
                        </a:solidFill>
                        <a:latin typeface="Times New Roman" panose="02020603050405020304" pitchFamily="18" charset="0"/>
                        <a:cs typeface="Times New Roman" panose="02020603050405020304" pitchFamily="18" charset="0"/>
                      </a:endParaRPr>
                    </a:p>
                    <a:p>
                      <a:pPr algn="ctr"/>
                      <a:r>
                        <a:rPr lang="ru-RU" sz="3200" b="0" i="1" dirty="0" smtClean="0">
                          <a:solidFill>
                            <a:schemeClr val="tx1"/>
                          </a:solidFill>
                          <a:latin typeface="Times New Roman" panose="02020603050405020304" pitchFamily="18" charset="0"/>
                          <a:cs typeface="Times New Roman" panose="02020603050405020304" pitchFamily="18" charset="0"/>
                        </a:rPr>
                        <a:t>3.3.</a:t>
                      </a:r>
                    </a:p>
                    <a:p>
                      <a:pPr algn="ctr"/>
                      <a:endParaRPr lang="ru-RU" sz="3200" b="0" i="1" dirty="0" smtClean="0">
                        <a:solidFill>
                          <a:schemeClr val="tx1"/>
                        </a:solidFill>
                        <a:latin typeface="Times New Roman" panose="02020603050405020304" pitchFamily="18" charset="0"/>
                        <a:cs typeface="Times New Roman" panose="02020603050405020304" pitchFamily="18" charset="0"/>
                      </a:endParaRPr>
                    </a:p>
                    <a:p>
                      <a:endParaRPr lang="ru-RU" sz="3200" b="0" i="1" dirty="0">
                        <a:solidFill>
                          <a:schemeClr val="tx1"/>
                        </a:solidFill>
                        <a:latin typeface="Times New Roman" panose="02020603050405020304" pitchFamily="18" charset="0"/>
                        <a:cs typeface="Times New Roman" panose="02020603050405020304" pitchFamily="18" charset="0"/>
                      </a:endParaRPr>
                    </a:p>
                  </a:txBody>
                  <a:tcPr>
                    <a:solidFill>
                      <a:srgbClr val="FCEBE0"/>
                    </a:solidFill>
                  </a:tcPr>
                </a:tc>
                <a:tc>
                  <a:txBody>
                    <a:bodyPr/>
                    <a:lstStyle/>
                    <a:p>
                      <a:pPr algn="just"/>
                      <a:r>
                        <a:rPr lang="ru-RU" sz="3200" i="1" dirty="0" smtClean="0">
                          <a:solidFill>
                            <a:schemeClr val="tx1"/>
                          </a:solidFill>
                          <a:latin typeface="Times New Roman" panose="02020603050405020304" pitchFamily="18" charset="0"/>
                          <a:cs typeface="Times New Roman" panose="02020603050405020304" pitchFamily="18" charset="0"/>
                        </a:rPr>
                        <a:t>Подведение итогов: </a:t>
                      </a:r>
                    </a:p>
                    <a:p>
                      <a:pPr marL="457200" indent="-457200" algn="just">
                        <a:buFontTx/>
                        <a:buChar char="-"/>
                      </a:pPr>
                      <a:r>
                        <a:rPr lang="ru-RU" sz="3200" i="1" dirty="0" smtClean="0">
                          <a:solidFill>
                            <a:schemeClr val="tx1"/>
                          </a:solidFill>
                          <a:latin typeface="Times New Roman" panose="02020603050405020304" pitchFamily="18" charset="0"/>
                          <a:cs typeface="Times New Roman" panose="02020603050405020304" pitchFamily="18" charset="0"/>
                        </a:rPr>
                        <a:t>выбор команды победителя;</a:t>
                      </a:r>
                      <a:r>
                        <a:rPr lang="ru-RU" sz="3200" i="1" baseline="0" dirty="0" smtClean="0">
                          <a:solidFill>
                            <a:schemeClr val="tx1"/>
                          </a:solidFill>
                          <a:latin typeface="Times New Roman" panose="02020603050405020304" pitchFamily="18" charset="0"/>
                          <a:cs typeface="Times New Roman" panose="02020603050405020304" pitchFamily="18" charset="0"/>
                        </a:rPr>
                        <a:t> </a:t>
                      </a:r>
                    </a:p>
                    <a:p>
                      <a:pPr marL="457200" indent="-457200" algn="just">
                        <a:buFontTx/>
                        <a:buChar char="-"/>
                      </a:pPr>
                      <a:r>
                        <a:rPr lang="ru-RU" sz="3200" i="1" baseline="0" dirty="0" smtClean="0">
                          <a:solidFill>
                            <a:schemeClr val="tx1"/>
                          </a:solidFill>
                          <a:latin typeface="Times New Roman" panose="02020603050405020304" pitchFamily="18" charset="0"/>
                          <a:cs typeface="Times New Roman" panose="02020603050405020304" pitchFamily="18" charset="0"/>
                        </a:rPr>
                        <a:t>выбор лучших участников в каждой команде. </a:t>
                      </a:r>
                    </a:p>
                    <a:p>
                      <a:pPr marL="0" indent="0" algn="just">
                        <a:buFontTx/>
                        <a:buNone/>
                      </a:pPr>
                      <a:r>
                        <a:rPr lang="ru-RU" sz="3200" i="1" baseline="0" dirty="0" smtClean="0">
                          <a:solidFill>
                            <a:schemeClr val="tx1"/>
                          </a:solidFill>
                          <a:latin typeface="Times New Roman" panose="02020603050405020304" pitchFamily="18" charset="0"/>
                          <a:cs typeface="Times New Roman" panose="02020603050405020304" pitchFamily="18" charset="0"/>
                        </a:rPr>
                        <a:t>Вручение подарков команде победителей и подарков проигравшей команде за участие.</a:t>
                      </a:r>
                    </a:p>
                    <a:p>
                      <a:pPr marL="0" indent="0" algn="just">
                        <a:buFontTx/>
                        <a:buNone/>
                      </a:pPr>
                      <a:r>
                        <a:rPr lang="ru-RU" sz="3200" i="1" baseline="0" dirty="0" smtClean="0">
                          <a:solidFill>
                            <a:schemeClr val="tx1"/>
                          </a:solidFill>
                          <a:latin typeface="Times New Roman" panose="02020603050405020304" pitchFamily="18" charset="0"/>
                          <a:cs typeface="Times New Roman" panose="02020603050405020304" pitchFamily="18" charset="0"/>
                        </a:rPr>
                        <a:t>Благодарственное слово родителям – участникам викторины.</a:t>
                      </a:r>
                      <a:endParaRPr lang="ru-RU" sz="3200" i="1" dirty="0">
                        <a:solidFill>
                          <a:schemeClr val="tx1"/>
                        </a:solidFill>
                        <a:latin typeface="Times New Roman" panose="02020603050405020304" pitchFamily="18" charset="0"/>
                        <a:cs typeface="Times New Roman" panose="02020603050405020304" pitchFamily="18" charset="0"/>
                      </a:endParaRPr>
                    </a:p>
                  </a:txBody>
                  <a:tcPr>
                    <a:solidFill>
                      <a:srgbClr val="FCEBE0"/>
                    </a:solidFill>
                  </a:tcPr>
                </a:tc>
                <a:extLst>
                  <a:ext uri="{0D108BD9-81ED-4DB2-BD59-A6C34878D82A}">
                    <a16:rowId xmlns:a16="http://schemas.microsoft.com/office/drawing/2014/main" val="4200297340"/>
                  </a:ext>
                </a:extLst>
              </a:tr>
            </a:tbl>
          </a:graphicData>
        </a:graphic>
      </p:graphicFrame>
    </p:spTree>
    <p:extLst>
      <p:ext uri="{BB962C8B-B14F-4D97-AF65-F5344CB8AC3E}">
        <p14:creationId xmlns:p14="http://schemas.microsoft.com/office/powerpoint/2010/main" val="31253173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1504" y="201793"/>
            <a:ext cx="622574" cy="687796"/>
          </a:xfrm>
          <a:prstGeom prst="rect">
            <a:avLst/>
          </a:prstGeom>
        </p:spPr>
      </p:pic>
      <p:pic>
        <p:nvPicPr>
          <p:cNvPr id="4" name="Рисунок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77769" y="545691"/>
            <a:ext cx="5128639" cy="5737121"/>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
        <p:nvSpPr>
          <p:cNvPr id="5" name="TextBox 4"/>
          <p:cNvSpPr txBox="1"/>
          <p:nvPr/>
        </p:nvSpPr>
        <p:spPr>
          <a:xfrm>
            <a:off x="1661160" y="545692"/>
            <a:ext cx="4968240" cy="4524315"/>
          </a:xfrm>
          <a:prstGeom prst="rect">
            <a:avLst/>
          </a:prstGeom>
          <a:noFill/>
        </p:spPr>
        <p:txBody>
          <a:bodyPr wrap="square" rtlCol="0">
            <a:spAutoFit/>
          </a:bodyPr>
          <a:lstStyle/>
          <a:p>
            <a:pPr algn="ctr"/>
            <a:r>
              <a:rPr lang="ru-RU" sz="3200" b="1" i="1" dirty="0" smtClean="0">
                <a:solidFill>
                  <a:srgbClr val="231003"/>
                </a:solidFill>
                <a:latin typeface="Times New Roman" panose="02020603050405020304" pitchFamily="18" charset="0"/>
                <a:ea typeface="Times New Roman" panose="02020603050405020304" pitchFamily="18" charset="0"/>
              </a:rPr>
              <a:t>Литературные праздники (вечера досуга) – </a:t>
            </a:r>
          </a:p>
          <a:p>
            <a:pPr algn="ctr"/>
            <a:r>
              <a:rPr lang="ru-RU" sz="3200" b="1" i="1" dirty="0" smtClean="0">
                <a:solidFill>
                  <a:srgbClr val="231003"/>
                </a:solidFill>
                <a:latin typeface="Times New Roman" panose="02020603050405020304" pitchFamily="18" charset="0"/>
                <a:ea typeface="Times New Roman" panose="02020603050405020304" pitchFamily="18" charset="0"/>
              </a:rPr>
              <a:t>средство </a:t>
            </a:r>
            <a:r>
              <a:rPr lang="ru-RU" sz="3200" b="1" i="1" dirty="0" smtClean="0">
                <a:latin typeface="Times New Roman" panose="02020603050405020304" pitchFamily="18" charset="0"/>
                <a:ea typeface="Times New Roman" panose="02020603050405020304" pitchFamily="18" charset="0"/>
              </a:rPr>
              <a:t>развития </a:t>
            </a:r>
            <a:r>
              <a:rPr lang="ru-RU" sz="3200" b="1" i="1" dirty="0" smtClean="0">
                <a:solidFill>
                  <a:srgbClr val="231003"/>
                </a:solidFill>
                <a:latin typeface="Times New Roman" panose="02020603050405020304" pitchFamily="18" charset="0"/>
                <a:ea typeface="Times New Roman" panose="02020603050405020304" pitchFamily="18" charset="0"/>
              </a:rPr>
              <a:t>интереса и</a:t>
            </a:r>
          </a:p>
          <a:p>
            <a:pPr algn="ctr"/>
            <a:r>
              <a:rPr lang="ru-RU" sz="3200" b="1" i="1" dirty="0" smtClean="0">
                <a:solidFill>
                  <a:srgbClr val="231003"/>
                </a:solidFill>
                <a:latin typeface="Times New Roman" panose="02020603050405020304" pitchFamily="18" charset="0"/>
                <a:ea typeface="Times New Roman" panose="02020603050405020304" pitchFamily="18" charset="0"/>
              </a:rPr>
              <a:t> воспитания любви к </a:t>
            </a:r>
            <a:r>
              <a:rPr lang="ru-RU" sz="3200" b="1" i="1" dirty="0" smtClean="0">
                <a:latin typeface="Times New Roman" panose="02020603050405020304" pitchFamily="18" charset="0"/>
                <a:ea typeface="Times New Roman" panose="02020603050405020304" pitchFamily="18" charset="0"/>
              </a:rPr>
              <a:t>художественной </a:t>
            </a:r>
            <a:r>
              <a:rPr lang="ru-RU" sz="3200" b="1" i="1" dirty="0">
                <a:latin typeface="Times New Roman" panose="02020603050405020304" pitchFamily="18" charset="0"/>
                <a:ea typeface="Times New Roman" panose="02020603050405020304" pitchFamily="18" charset="0"/>
              </a:rPr>
              <a:t>литературе</a:t>
            </a:r>
            <a:r>
              <a:rPr lang="ru-RU" sz="3200" b="1" i="1" dirty="0" smtClean="0">
                <a:solidFill>
                  <a:srgbClr val="231003"/>
                </a:solidFill>
                <a:latin typeface="Times New Roman" panose="02020603050405020304" pitchFamily="18" charset="0"/>
                <a:ea typeface="Times New Roman" panose="02020603050405020304" pitchFamily="18" charset="0"/>
              </a:rPr>
              <a:t>, </a:t>
            </a:r>
          </a:p>
          <a:p>
            <a:pPr algn="ctr"/>
            <a:r>
              <a:rPr lang="ru-RU" sz="3200" b="1" i="1" dirty="0" smtClean="0">
                <a:solidFill>
                  <a:srgbClr val="231003"/>
                </a:solidFill>
                <a:latin typeface="Times New Roman" panose="02020603050405020304" pitchFamily="18" charset="0"/>
                <a:ea typeface="Times New Roman" panose="02020603050405020304" pitchFamily="18" charset="0"/>
              </a:rPr>
              <a:t>формирования </a:t>
            </a:r>
            <a:r>
              <a:rPr lang="ru-RU" sz="3200" b="1" i="1" dirty="0">
                <a:solidFill>
                  <a:srgbClr val="231003"/>
                </a:solidFill>
                <a:latin typeface="Times New Roman" panose="02020603050405020304" pitchFamily="18" charset="0"/>
                <a:ea typeface="Times New Roman" panose="02020603050405020304" pitchFamily="18" charset="0"/>
              </a:rPr>
              <a:t>будущих читателей</a:t>
            </a:r>
            <a:endParaRPr lang="ru-RU" dirty="0"/>
          </a:p>
        </p:txBody>
      </p:sp>
    </p:spTree>
    <p:extLst>
      <p:ext uri="{BB962C8B-B14F-4D97-AF65-F5344CB8AC3E}">
        <p14:creationId xmlns:p14="http://schemas.microsoft.com/office/powerpoint/2010/main" val="137677136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36706" y="133006"/>
            <a:ext cx="622574" cy="687796"/>
          </a:xfrm>
          <a:prstGeom prst="rect">
            <a:avLst/>
          </a:prstGeom>
        </p:spPr>
      </p:pic>
      <p:sp>
        <p:nvSpPr>
          <p:cNvPr id="2" name="TextBox 1"/>
          <p:cNvSpPr txBox="1"/>
          <p:nvPr/>
        </p:nvSpPr>
        <p:spPr>
          <a:xfrm>
            <a:off x="1676400" y="133006"/>
            <a:ext cx="10302240" cy="1569660"/>
          </a:xfrm>
          <a:prstGeom prst="rect">
            <a:avLst/>
          </a:prstGeom>
          <a:noFill/>
        </p:spPr>
        <p:txBody>
          <a:bodyPr wrap="square" rtlCol="0">
            <a:spAutoFit/>
          </a:bodyPr>
          <a:lstStyle/>
          <a:p>
            <a:pPr algn="ctr"/>
            <a:r>
              <a:rPr lang="ru-RU" sz="3200" b="1" i="1" dirty="0" smtClean="0">
                <a:latin typeface="Times New Roman" panose="02020603050405020304" pitchFamily="18" charset="0"/>
                <a:ea typeface="Times New Roman" panose="02020603050405020304" pitchFamily="18" charset="0"/>
              </a:rPr>
              <a:t>Методика проведения литературных праздников (</a:t>
            </a:r>
            <a:r>
              <a:rPr lang="ru-RU" sz="3200" b="1" i="1" dirty="0" smtClean="0">
                <a:solidFill>
                  <a:prstClr val="black"/>
                </a:solidFill>
                <a:latin typeface="Times New Roman" panose="02020603050405020304" pitchFamily="18" charset="0"/>
                <a:ea typeface="Times New Roman" panose="02020603050405020304" pitchFamily="18" charset="0"/>
              </a:rPr>
              <a:t>викторин) </a:t>
            </a:r>
            <a:r>
              <a:rPr lang="ru-RU" sz="3200" b="1" i="1" dirty="0" smtClean="0">
                <a:latin typeface="Times New Roman" panose="02020603050405020304" pitchFamily="18" charset="0"/>
                <a:ea typeface="Times New Roman" panose="02020603050405020304" pitchFamily="18" charset="0"/>
              </a:rPr>
              <a:t>с детьми раннего </a:t>
            </a:r>
            <a:r>
              <a:rPr lang="ru-RU" sz="3200" b="1" i="1" dirty="0">
                <a:latin typeface="Times New Roman" panose="02020603050405020304" pitchFamily="18" charset="0"/>
                <a:ea typeface="Times New Roman" panose="02020603050405020304" pitchFamily="18" charset="0"/>
              </a:rPr>
              <a:t>и младшего дошкольного возраста</a:t>
            </a:r>
            <a:r>
              <a:rPr lang="ru-RU" sz="3200" i="1" dirty="0">
                <a:latin typeface="Times New Roman" panose="02020603050405020304" pitchFamily="18" charset="0"/>
                <a:ea typeface="Times New Roman" panose="02020603050405020304" pitchFamily="18" charset="0"/>
              </a:rPr>
              <a:t> </a:t>
            </a:r>
            <a:endParaRPr lang="ru-RU" sz="3200" i="1" dirty="0"/>
          </a:p>
        </p:txBody>
      </p:sp>
      <p:pic>
        <p:nvPicPr>
          <p:cNvPr id="4" name="Рисунок 3"/>
          <p:cNvPicPr>
            <a:picLocks noChangeAspect="1"/>
          </p:cNvPicPr>
          <p:nvPr/>
        </p:nvPicPr>
        <p:blipFill rotWithShape="1">
          <a:blip r:embed="rId5">
            <a:extLst>
              <a:ext uri="{28A0092B-C50C-407E-A947-70E740481C1C}">
                <a14:useLocalDpi xmlns:a14="http://schemas.microsoft.com/office/drawing/2010/main" val="0"/>
              </a:ext>
            </a:extLst>
          </a:blip>
          <a:srcRect l="15333" r="15867"/>
          <a:stretch/>
        </p:blipFill>
        <p:spPr>
          <a:xfrm rot="165399">
            <a:off x="8615714" y="2061769"/>
            <a:ext cx="3052745" cy="4437129"/>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0" name="Рисунок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21137" y="1835672"/>
            <a:ext cx="3264041" cy="4578815"/>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7" name="Рисунок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1410772">
            <a:off x="1597097" y="2051866"/>
            <a:ext cx="3278318" cy="4456934"/>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23016900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78539" y="193965"/>
            <a:ext cx="622574" cy="687796"/>
          </a:xfrm>
          <a:prstGeom prst="rect">
            <a:avLst/>
          </a:prstGeom>
        </p:spPr>
      </p:pic>
      <p:sp>
        <p:nvSpPr>
          <p:cNvPr id="2" name="TextBox 1"/>
          <p:cNvSpPr txBox="1"/>
          <p:nvPr/>
        </p:nvSpPr>
        <p:spPr>
          <a:xfrm>
            <a:off x="2072640" y="193965"/>
            <a:ext cx="9829800" cy="1569660"/>
          </a:xfrm>
          <a:prstGeom prst="rect">
            <a:avLst/>
          </a:prstGeom>
          <a:noFill/>
        </p:spPr>
        <p:txBody>
          <a:bodyPr wrap="square" rtlCol="0">
            <a:spAutoFit/>
          </a:bodyPr>
          <a:lstStyle/>
          <a:p>
            <a:pPr lvl="0" algn="ctr"/>
            <a:r>
              <a:rPr lang="ru-RU" sz="3200" b="1" i="1" dirty="0">
                <a:solidFill>
                  <a:prstClr val="black"/>
                </a:solidFill>
                <a:latin typeface="Times New Roman" panose="02020603050405020304" pitchFamily="18" charset="0"/>
                <a:ea typeface="Times New Roman" panose="02020603050405020304" pitchFamily="18" charset="0"/>
              </a:rPr>
              <a:t>Методика проведения литературных праздников (викторин) с детьми </a:t>
            </a:r>
            <a:r>
              <a:rPr lang="ru-RU" sz="3200" b="1" i="1" dirty="0" smtClean="0">
                <a:solidFill>
                  <a:prstClr val="black"/>
                </a:solidFill>
                <a:latin typeface="Times New Roman" panose="02020603050405020304" pitchFamily="18" charset="0"/>
                <a:ea typeface="Times New Roman" panose="02020603050405020304" pitchFamily="18" charset="0"/>
              </a:rPr>
              <a:t>среднего </a:t>
            </a:r>
            <a:r>
              <a:rPr lang="ru-RU" sz="3200" b="1" i="1" dirty="0">
                <a:solidFill>
                  <a:prstClr val="black"/>
                </a:solidFill>
                <a:latin typeface="Times New Roman" panose="02020603050405020304" pitchFamily="18" charset="0"/>
                <a:ea typeface="Times New Roman" panose="02020603050405020304" pitchFamily="18" charset="0"/>
              </a:rPr>
              <a:t>и </a:t>
            </a:r>
            <a:r>
              <a:rPr lang="ru-RU" sz="3200" b="1" i="1" dirty="0" smtClean="0">
                <a:solidFill>
                  <a:prstClr val="black"/>
                </a:solidFill>
                <a:latin typeface="Times New Roman" panose="02020603050405020304" pitchFamily="18" charset="0"/>
                <a:ea typeface="Times New Roman" panose="02020603050405020304" pitchFamily="18" charset="0"/>
              </a:rPr>
              <a:t>старшего </a:t>
            </a:r>
            <a:r>
              <a:rPr lang="ru-RU" sz="3200" b="1" i="1" dirty="0">
                <a:solidFill>
                  <a:prstClr val="black"/>
                </a:solidFill>
                <a:latin typeface="Times New Roman" panose="02020603050405020304" pitchFamily="18" charset="0"/>
                <a:ea typeface="Times New Roman" panose="02020603050405020304" pitchFamily="18" charset="0"/>
              </a:rPr>
              <a:t>дошкольного возраста</a:t>
            </a:r>
            <a:r>
              <a:rPr lang="ru-RU" sz="3200" i="1" dirty="0">
                <a:solidFill>
                  <a:prstClr val="black"/>
                </a:solidFill>
                <a:latin typeface="Times New Roman" panose="02020603050405020304" pitchFamily="18" charset="0"/>
                <a:ea typeface="Times New Roman" panose="02020603050405020304" pitchFamily="18" charset="0"/>
              </a:rPr>
              <a:t> </a:t>
            </a:r>
            <a:endParaRPr lang="ru-RU" sz="3200" i="1" dirty="0">
              <a:solidFill>
                <a:prstClr val="black"/>
              </a:solidFill>
            </a:endParaRPr>
          </a:p>
        </p:txBody>
      </p:sp>
      <p:pic>
        <p:nvPicPr>
          <p:cNvPr id="11" name="Рисунок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373397">
            <a:off x="2034143" y="2217696"/>
            <a:ext cx="2901826" cy="4367544"/>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2" name="Рисунок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06816" y="1965169"/>
            <a:ext cx="2730153" cy="439554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68297">
            <a:off x="8370642" y="2195293"/>
            <a:ext cx="2901721" cy="430174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5706874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21079" y="193965"/>
            <a:ext cx="622574" cy="687796"/>
          </a:xfrm>
          <a:prstGeom prst="rect">
            <a:avLst/>
          </a:prstGeom>
        </p:spPr>
      </p:pic>
      <p:sp>
        <p:nvSpPr>
          <p:cNvPr id="2" name="TextBox 1"/>
          <p:cNvSpPr txBox="1"/>
          <p:nvPr/>
        </p:nvSpPr>
        <p:spPr>
          <a:xfrm>
            <a:off x="2477729" y="193965"/>
            <a:ext cx="9438968" cy="584775"/>
          </a:xfrm>
          <a:prstGeom prst="rect">
            <a:avLst/>
          </a:prstGeom>
          <a:noFill/>
        </p:spPr>
        <p:txBody>
          <a:bodyPr wrap="square" rtlCol="0">
            <a:spAutoFit/>
          </a:bodyPr>
          <a:lstStyle/>
          <a:p>
            <a:r>
              <a:rPr lang="ru-RU" sz="3200" b="1" i="1" dirty="0" smtClean="0">
                <a:latin typeface="Times New Roman" panose="02020603050405020304" pitchFamily="18" charset="0"/>
                <a:cs typeface="Times New Roman" panose="02020603050405020304" pitchFamily="18" charset="0"/>
              </a:rPr>
              <a:t>Домашнее задание</a:t>
            </a:r>
            <a:endParaRPr lang="ru-RU" sz="3200" b="1" i="1" dirty="0">
              <a:latin typeface="Times New Roman" panose="02020603050405020304" pitchFamily="18" charset="0"/>
              <a:cs typeface="Times New Roman" panose="02020603050405020304" pitchFamily="18" charset="0"/>
            </a:endParaRPr>
          </a:p>
        </p:txBody>
      </p:sp>
      <p:sp>
        <p:nvSpPr>
          <p:cNvPr id="4" name="TextBox 3"/>
          <p:cNvSpPr txBox="1"/>
          <p:nvPr/>
        </p:nvSpPr>
        <p:spPr>
          <a:xfrm>
            <a:off x="1219201" y="972705"/>
            <a:ext cx="10697496" cy="2554545"/>
          </a:xfrm>
          <a:prstGeom prst="rect">
            <a:avLst/>
          </a:prstGeom>
          <a:noFill/>
        </p:spPr>
        <p:txBody>
          <a:bodyPr wrap="square" rtlCol="0">
            <a:spAutoFit/>
          </a:bodyPr>
          <a:lstStyle/>
          <a:p>
            <a:pPr marL="457200" indent="-457200" algn="just">
              <a:buFont typeface="Wingdings" panose="05000000000000000000" pitchFamily="2" charset="2"/>
              <a:buChar char="ü"/>
            </a:pPr>
            <a:r>
              <a:rPr lang="ru-RU" sz="3200" i="1" dirty="0" smtClean="0">
                <a:latin typeface="Times New Roman" panose="02020603050405020304" pitchFamily="18" charset="0"/>
                <a:cs typeface="Times New Roman" panose="02020603050405020304" pitchFamily="18" charset="0"/>
              </a:rPr>
              <a:t>Продумать как воспитатель может привлечь родителей </a:t>
            </a:r>
            <a:r>
              <a:rPr lang="ru-RU" sz="3200" i="1" dirty="0">
                <a:latin typeface="Times New Roman" panose="02020603050405020304" pitchFamily="18" charset="0"/>
                <a:cs typeface="Times New Roman" panose="02020603050405020304" pitchFamily="18" charset="0"/>
              </a:rPr>
              <a:t> </a:t>
            </a:r>
            <a:r>
              <a:rPr lang="ru-RU" sz="3200" i="1" dirty="0" smtClean="0">
                <a:latin typeface="Times New Roman" panose="02020603050405020304" pitchFamily="18" charset="0"/>
                <a:cs typeface="Times New Roman" panose="02020603050405020304" pitchFamily="18" charset="0"/>
              </a:rPr>
              <a:t>при подготовке к литературному празднику для детей; в чём может заключаться участие родителей на  этом празднике.</a:t>
            </a:r>
          </a:p>
          <a:p>
            <a:pPr algn="just"/>
            <a:r>
              <a:rPr lang="ru-RU" sz="3200" i="1" dirty="0" smtClean="0">
                <a:latin typeface="Times New Roman" panose="02020603050405020304" pitchFamily="18" charset="0"/>
                <a:cs typeface="Times New Roman" panose="02020603050405020304" pitchFamily="18" charset="0"/>
              </a:rPr>
              <a:t> </a:t>
            </a:r>
            <a:endParaRPr lang="ru-RU" sz="3200" i="1"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219201" y="3276600"/>
            <a:ext cx="10515599" cy="2062103"/>
          </a:xfrm>
          <a:prstGeom prst="rect">
            <a:avLst/>
          </a:prstGeom>
          <a:noFill/>
        </p:spPr>
        <p:txBody>
          <a:bodyPr wrap="square" rtlCol="0">
            <a:spAutoFit/>
          </a:bodyPr>
          <a:lstStyle/>
          <a:p>
            <a:pPr marL="457200" lvl="0" indent="-457200" algn="just">
              <a:buFont typeface="Wingdings" panose="05000000000000000000" pitchFamily="2" charset="2"/>
              <a:buChar char="ü"/>
            </a:pPr>
            <a:r>
              <a:rPr lang="ru-RU" sz="3200" i="1" dirty="0">
                <a:solidFill>
                  <a:prstClr val="black"/>
                </a:solidFill>
                <a:latin typeface="Times New Roman" panose="02020603050405020304" pitchFamily="18" charset="0"/>
                <a:cs typeface="Times New Roman" panose="02020603050405020304" pitchFamily="18" charset="0"/>
              </a:rPr>
              <a:t>Доработать лекцию – конспект используя методическую  литературу и учебники, электронный образовательный контент, обучающие программы, слайд лекций, слайд тьюторинга*.</a:t>
            </a:r>
          </a:p>
        </p:txBody>
      </p:sp>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18825" y="5254595"/>
            <a:ext cx="1897872" cy="1344326"/>
          </a:xfrm>
          <a:prstGeom prst="rect">
            <a:avLst/>
          </a:prstGeom>
        </p:spPr>
      </p:pic>
    </p:spTree>
    <p:extLst>
      <p:ext uri="{BB962C8B-B14F-4D97-AF65-F5344CB8AC3E}">
        <p14:creationId xmlns:p14="http://schemas.microsoft.com/office/powerpoint/2010/main" val="13834767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90639" y="180111"/>
            <a:ext cx="495808" cy="547750"/>
          </a:xfrm>
          <a:prstGeom prst="rect">
            <a:avLst/>
          </a:prstGeom>
        </p:spPr>
      </p:pic>
      <p:sp>
        <p:nvSpPr>
          <p:cNvPr id="12" name="TextBox 11"/>
          <p:cNvSpPr txBox="1"/>
          <p:nvPr/>
        </p:nvSpPr>
        <p:spPr>
          <a:xfrm>
            <a:off x="1280160" y="727861"/>
            <a:ext cx="10439400" cy="6370975"/>
          </a:xfrm>
          <a:prstGeom prst="rect">
            <a:avLst/>
          </a:prstGeom>
          <a:noFill/>
        </p:spPr>
        <p:txBody>
          <a:bodyPr wrap="square" rtlCol="0">
            <a:spAutoFit/>
          </a:bodyPr>
          <a:lstStyle/>
          <a:p>
            <a:pPr marL="457200" indent="-457200" algn="just">
              <a:buFont typeface="Wingdings" panose="05000000000000000000" pitchFamily="2" charset="2"/>
              <a:buChar char="ü"/>
            </a:pPr>
            <a:r>
              <a:rPr lang="ru-RU" sz="2400" i="1" dirty="0">
                <a:solidFill>
                  <a:srgbClr val="1E1700"/>
                </a:solidFill>
                <a:latin typeface="Times New Roman" panose="02020603050405020304" pitchFamily="18" charset="0"/>
                <a:cs typeface="Times New Roman" panose="02020603050405020304" pitchFamily="18" charset="0"/>
              </a:rPr>
              <a:t>Гербова В. В. Приобщение детей к художественной литературе. Программа и методические рекомендации / В. В. Гербова. — М.: Мозаика-Синтез, 2006. — 80 с. </a:t>
            </a:r>
          </a:p>
          <a:p>
            <a:pPr marL="457200" indent="-457200" algn="just">
              <a:buFont typeface="Wingdings" panose="05000000000000000000" pitchFamily="2" charset="2"/>
              <a:buChar char="ü"/>
            </a:pPr>
            <a:r>
              <a:rPr lang="ru-RU" sz="2400" i="1" dirty="0">
                <a:solidFill>
                  <a:srgbClr val="1E1700"/>
                </a:solidFill>
                <a:latin typeface="Times New Roman" panose="02020603050405020304" pitchFamily="18" charset="0"/>
                <a:cs typeface="Times New Roman" panose="02020603050405020304" pitchFamily="18" charset="0"/>
              </a:rPr>
              <a:t>Есть идея! библиодайджест / Муницип. бюджет. учреждение культуры «Централизованная библиотечная система г. Апатиты», центр. гор. б-ка; [сост.: Е. Гильмутдинова, И. Глинка]. — Апатиты: Центр. гор. б-ка, 2012. — 15 с. — [Электронный ресурс]. — Режим доступа: http://www.apatitylibr.ru/dl/metod_consult/have_idea.pdf </a:t>
            </a:r>
            <a:endParaRPr lang="ru-RU" sz="2400" i="1" dirty="0" smtClean="0">
              <a:solidFill>
                <a:srgbClr val="1E1700"/>
              </a:solidFill>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2400" i="1" dirty="0">
                <a:solidFill>
                  <a:srgbClr val="1E1700"/>
                </a:solidFill>
                <a:latin typeface="Times New Roman" panose="02020603050405020304" pitchFamily="18" charset="0"/>
                <a:cs typeface="Times New Roman" panose="02020603050405020304" pitchFamily="18" charset="0"/>
              </a:rPr>
              <a:t>Иванова Н. М., Воронина А. И. Нетрадиционные формы проведения литературных праздников в детском саду [Текст] // Образование: прошлое, настоящее и будущее: материалы I Междунар. науч. конф. (г. Краснодар, август 2016 г.). — Краснодар: Новация, 2016. — С. 30-32. — URL https://moluch.ru/conf/ped/archive/205/10893/ (дата обращения: 23.01.2018</a:t>
            </a:r>
            <a:r>
              <a:rPr lang="ru-RU" sz="2400" i="1" dirty="0" smtClean="0">
                <a:solidFill>
                  <a:srgbClr val="1E1700"/>
                </a:solidFill>
                <a:latin typeface="Times New Roman" panose="02020603050405020304" pitchFamily="18" charset="0"/>
                <a:cs typeface="Times New Roman" panose="02020603050405020304" pitchFamily="18" charset="0"/>
              </a:rPr>
              <a:t>).</a:t>
            </a:r>
          </a:p>
          <a:p>
            <a:pPr marL="457200" indent="-457200" algn="just">
              <a:buFont typeface="Wingdings" panose="05000000000000000000" pitchFamily="2" charset="2"/>
              <a:buChar char="ü"/>
            </a:pPr>
            <a:r>
              <a:rPr lang="en-US" sz="2400" i="1" dirty="0">
                <a:solidFill>
                  <a:srgbClr val="1E1700"/>
                </a:solidFill>
                <a:latin typeface="Times New Roman" panose="02020603050405020304" pitchFamily="18" charset="0"/>
                <a:cs typeface="Times New Roman" panose="02020603050405020304" pitchFamily="18" charset="0"/>
              </a:rPr>
              <a:t>https://nsportal.ru/user/664283/page/literaturnye-vechera-dosuga-i-ih-znachenie</a:t>
            </a:r>
            <a:endParaRPr lang="ru-RU" sz="2400" i="1" dirty="0" smtClean="0">
              <a:solidFill>
                <a:srgbClr val="1E1700"/>
              </a:solidFill>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endParaRPr lang="ru-RU" sz="2400" i="1" dirty="0">
              <a:solidFill>
                <a:srgbClr val="1E1700"/>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2606040" y="180111"/>
            <a:ext cx="8311342" cy="584775"/>
          </a:xfrm>
          <a:prstGeom prst="rect">
            <a:avLst/>
          </a:prstGeom>
          <a:noFill/>
        </p:spPr>
        <p:txBody>
          <a:bodyPr wrap="square" rtlCol="0">
            <a:spAutoFit/>
          </a:bodyPr>
          <a:lstStyle/>
          <a:p>
            <a:r>
              <a:rPr lang="ru-RU" sz="3200" b="1" i="1" dirty="0" smtClean="0">
                <a:solidFill>
                  <a:srgbClr val="1E1700"/>
                </a:solidFill>
                <a:latin typeface="Times New Roman" panose="02020603050405020304" pitchFamily="18" charset="0"/>
                <a:cs typeface="Times New Roman" panose="02020603050405020304" pitchFamily="18" charset="0"/>
              </a:rPr>
              <a:t>Источники</a:t>
            </a:r>
            <a:endParaRPr lang="ru-RU" sz="3200" b="1" i="1" dirty="0">
              <a:solidFill>
                <a:srgbClr val="1E17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1254585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2" name="TextBox 1"/>
          <p:cNvSpPr txBox="1"/>
          <p:nvPr/>
        </p:nvSpPr>
        <p:spPr>
          <a:xfrm>
            <a:off x="1302327" y="193964"/>
            <a:ext cx="10571018" cy="5539978"/>
          </a:xfrm>
          <a:prstGeom prst="rect">
            <a:avLst/>
          </a:prstGeom>
          <a:noFill/>
        </p:spPr>
        <p:txBody>
          <a:bodyPr wrap="square" rtlCol="0">
            <a:spAutoFit/>
          </a:bodyPr>
          <a:lstStyle/>
          <a:p>
            <a:pPr marL="342900" indent="-342900" algn="just">
              <a:buFont typeface="Wingdings" panose="05000000000000000000" pitchFamily="2" charset="2"/>
              <a:buChar char="ü"/>
            </a:pPr>
            <a:r>
              <a:rPr lang="ru-RU" sz="2400" i="1" dirty="0">
                <a:latin typeface="Times New Roman" panose="02020603050405020304" pitchFamily="18" charset="0"/>
                <a:cs typeface="Times New Roman" panose="02020603050405020304" pitchFamily="18" charset="0"/>
              </a:rPr>
              <a:t>Инновационные формы массовой работы с детьми: Дайджест для руководителей детским чтением МБУК «ЦБС» / сост. Л. М. Еламкова; отв. за выпуск В. А. Андриянова. — Бирюч. — 2012. — 35 с. — [Электронный ресурс]. — Режим доступа: http://www.librari-biruch.ru/attachments/article/131/met7.pdf </a:t>
            </a:r>
          </a:p>
          <a:p>
            <a:pPr marL="342900" indent="-342900" algn="just">
              <a:buFont typeface="Wingdings" panose="05000000000000000000" pitchFamily="2" charset="2"/>
              <a:buChar char="ü"/>
            </a:pPr>
            <a:r>
              <a:rPr lang="ru-RU" sz="2400" i="1" dirty="0">
                <a:latin typeface="Times New Roman" panose="02020603050405020304" pitchFamily="18" charset="0"/>
                <a:cs typeface="Times New Roman" panose="02020603050405020304" pitchFamily="18" charset="0"/>
              </a:rPr>
              <a:t>Литературные вечера досуга и их значение </a:t>
            </a:r>
            <a:r>
              <a:rPr lang="ru-RU" sz="2400" i="1" dirty="0" smtClean="0">
                <a:latin typeface="Times New Roman" panose="02020603050405020304" pitchFamily="18" charset="0"/>
                <a:cs typeface="Times New Roman" panose="02020603050405020304" pitchFamily="18" charset="0"/>
              </a:rPr>
              <a:t>otherreferats.allbest.ru</a:t>
            </a:r>
          </a:p>
          <a:p>
            <a:pPr marL="342900" indent="-342900" algn="just">
              <a:buFont typeface="Wingdings" panose="05000000000000000000" pitchFamily="2" charset="2"/>
              <a:buChar char="ü"/>
            </a:pPr>
            <a:r>
              <a:rPr lang="ru-RU" sz="2400" i="1" dirty="0" smtClean="0">
                <a:latin typeface="Times New Roman" panose="02020603050405020304" pitchFamily="18" charset="0"/>
                <a:cs typeface="Times New Roman" panose="02020603050405020304" pitchFamily="18" charset="0"/>
              </a:rPr>
              <a:t>ЛитРесбиблиотека</a:t>
            </a:r>
            <a:r>
              <a:rPr lang="ru-RU" sz="2400" i="1" dirty="0">
                <a:latin typeface="Times New Roman" panose="02020603050405020304" pitchFamily="18" charset="0"/>
                <a:cs typeface="Times New Roman" panose="02020603050405020304" pitchFamily="18" charset="0"/>
              </a:rPr>
              <a:t>. — [Электронный ресурс]. — Режим доступа: http://lib-avt.ru/kollegam/kreativnye-formy-raboty-sovremennoy-biblioteki </a:t>
            </a:r>
            <a:endParaRPr lang="ru-RU" sz="2400" i="1"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ü"/>
            </a:pPr>
            <a:r>
              <a:rPr lang="ru-RU" sz="2400" i="1" dirty="0" smtClean="0">
                <a:latin typeface="Times New Roman" panose="02020603050405020304" pitchFamily="18" charset="0"/>
                <a:cs typeface="Times New Roman" panose="02020603050405020304" pitchFamily="18" charset="0"/>
              </a:rPr>
              <a:t>Массовая </a:t>
            </a:r>
            <a:r>
              <a:rPr lang="ru-RU" sz="2400" i="1" dirty="0">
                <a:latin typeface="Times New Roman" panose="02020603050405020304" pitchFamily="18" charset="0"/>
                <a:cs typeface="Times New Roman" panose="02020603050405020304" pitchFamily="18" charset="0"/>
              </a:rPr>
              <a:t>работа. Формы мероприятий. — [Электронный ресурс]. — Режим доступа: http://</a:t>
            </a:r>
            <a:r>
              <a:rPr lang="ru-RU" sz="2400" i="1" dirty="0" smtClean="0">
                <a:latin typeface="Times New Roman" panose="02020603050405020304" pitchFamily="18" charset="0"/>
                <a:cs typeface="Times New Roman" panose="02020603050405020304" pitchFamily="18" charset="0"/>
              </a:rPr>
              <a:t>cbs.muzkult.ru/img/upload/2492/documents/mass_meropriyatiya.pdf</a:t>
            </a:r>
          </a:p>
          <a:p>
            <a:pPr marL="342900" indent="-342900" algn="just">
              <a:buFont typeface="Wingdings" panose="05000000000000000000" pitchFamily="2" charset="2"/>
              <a:buChar char="ü"/>
            </a:pPr>
            <a:r>
              <a:rPr lang="ru-RU" sz="2400" i="1" dirty="0" smtClean="0">
                <a:solidFill>
                  <a:srgbClr val="231003"/>
                </a:solidFill>
                <a:latin typeface="Times New Roman" panose="02020603050405020304" pitchFamily="18" charset="0"/>
                <a:cs typeface="Times New Roman" panose="02020603050405020304" pitchFamily="18" charset="0"/>
              </a:rPr>
              <a:t>Методика </a:t>
            </a:r>
            <a:r>
              <a:rPr lang="ru-RU" sz="2400" i="1" dirty="0">
                <a:solidFill>
                  <a:srgbClr val="231003"/>
                </a:solidFill>
                <a:latin typeface="Times New Roman" panose="02020603050405020304" pitchFamily="18" charset="0"/>
                <a:cs typeface="Times New Roman" panose="02020603050405020304" pitchFamily="18" charset="0"/>
              </a:rPr>
              <a:t>развития речи детей дошкольного возраста/ под ред. Л.П. Федоренко, Г.А. Фомичева, В.К. Лотарев, А.П. Николаевича, М.:1984. - 240с.</a:t>
            </a:r>
          </a:p>
          <a:p>
            <a:pPr algn="just"/>
            <a:endParaRPr lang="ru-RU" sz="2400" i="1" dirty="0">
              <a:latin typeface="Times New Roman" panose="02020603050405020304" pitchFamily="18" charset="0"/>
              <a:cs typeface="Times New Roman" panose="02020603050405020304" pitchFamily="18" charset="0"/>
            </a:endParaRPr>
          </a:p>
          <a:p>
            <a:endParaRPr lang="ru-RU" dirty="0"/>
          </a:p>
        </p:txBody>
      </p:sp>
      <p:sp>
        <p:nvSpPr>
          <p:cNvPr id="3" name="TextBox 2"/>
          <p:cNvSpPr txBox="1"/>
          <p:nvPr/>
        </p:nvSpPr>
        <p:spPr>
          <a:xfrm>
            <a:off x="3687097" y="6035039"/>
            <a:ext cx="7636223" cy="738664"/>
          </a:xfrm>
          <a:prstGeom prst="rect">
            <a:avLst/>
          </a:prstGeom>
          <a:noFill/>
        </p:spPr>
        <p:txBody>
          <a:bodyPr wrap="square" rtlCol="0">
            <a:spAutoFit/>
          </a:bodyPr>
          <a:lstStyle/>
          <a:p>
            <a:pPr lvl="0" algn="r"/>
            <a:r>
              <a:rPr lang="ru-RU" sz="2000" b="1" i="1" dirty="0">
                <a:solidFill>
                  <a:srgbClr val="231003"/>
                </a:solidFill>
                <a:latin typeface="Times New Roman" pitchFamily="18" charset="0"/>
                <a:cs typeface="Times New Roman" pitchFamily="18" charset="0"/>
              </a:rPr>
              <a:t>Преподаватель методики развития речи:</a:t>
            </a:r>
            <a:r>
              <a:rPr lang="ru-RU" sz="2400" i="1" dirty="0">
                <a:solidFill>
                  <a:srgbClr val="231003"/>
                </a:solidFill>
                <a:latin typeface="Times New Roman" pitchFamily="18" charset="0"/>
                <a:cs typeface="Times New Roman" pitchFamily="18" charset="0"/>
              </a:rPr>
              <a:t> </a:t>
            </a:r>
          </a:p>
          <a:p>
            <a:pPr lvl="0" algn="r"/>
            <a:r>
              <a:rPr lang="ru-RU" i="1" dirty="0">
                <a:solidFill>
                  <a:srgbClr val="231003"/>
                </a:solidFill>
                <a:latin typeface="Times New Roman" pitchFamily="18" charset="0"/>
                <a:cs typeface="Times New Roman" pitchFamily="18" charset="0"/>
              </a:rPr>
              <a:t>Гольская Оксана Геннадьевна</a:t>
            </a:r>
          </a:p>
        </p:txBody>
      </p:sp>
      <p:sp>
        <p:nvSpPr>
          <p:cNvPr id="4" name="TextBox 3"/>
          <p:cNvSpPr txBox="1"/>
          <p:nvPr/>
        </p:nvSpPr>
        <p:spPr>
          <a:xfrm>
            <a:off x="1581496" y="5303520"/>
            <a:ext cx="9863744" cy="584775"/>
          </a:xfrm>
          <a:prstGeom prst="rect">
            <a:avLst/>
          </a:prstGeom>
          <a:noFill/>
        </p:spPr>
        <p:txBody>
          <a:bodyPr wrap="square" rtlCol="0">
            <a:spAutoFit/>
          </a:bodyPr>
          <a:lstStyle/>
          <a:p>
            <a:pPr lvl="0" algn="ctr"/>
            <a:r>
              <a:rPr lang="ru-RU" sz="3200" b="1" i="1" dirty="0">
                <a:solidFill>
                  <a:srgbClr val="231003"/>
                </a:solidFill>
                <a:latin typeface="Times New Roman" panose="02020603050405020304" pitchFamily="18" charset="0"/>
                <a:cs typeface="Times New Roman" panose="02020603050405020304" pitchFamily="18" charset="0"/>
              </a:rPr>
              <a:t>Спасибо за внимание и работу </a:t>
            </a:r>
            <a:r>
              <a:rPr lang="ru-RU" sz="3200" b="1" i="1" dirty="0" smtClean="0">
                <a:solidFill>
                  <a:srgbClr val="231003"/>
                </a:solidFill>
                <a:latin typeface="Times New Roman" panose="02020603050405020304" pitchFamily="18" charset="0"/>
                <a:cs typeface="Times New Roman" panose="02020603050405020304" pitchFamily="18" charset="0"/>
              </a:rPr>
              <a:t>на </a:t>
            </a:r>
            <a:r>
              <a:rPr lang="ru-RU" sz="3200" b="1" i="1" dirty="0">
                <a:solidFill>
                  <a:srgbClr val="231003"/>
                </a:solidFill>
                <a:latin typeface="Times New Roman" panose="02020603050405020304" pitchFamily="18" charset="0"/>
                <a:cs typeface="Times New Roman" panose="02020603050405020304" pitchFamily="18" charset="0"/>
              </a:rPr>
              <a:t>уроке!</a:t>
            </a:r>
          </a:p>
        </p:txBody>
      </p:sp>
    </p:spTree>
    <p:extLst>
      <p:ext uri="{BB962C8B-B14F-4D97-AF65-F5344CB8AC3E}">
        <p14:creationId xmlns:p14="http://schemas.microsoft.com/office/powerpoint/2010/main" val="22296007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9490" y="147808"/>
            <a:ext cx="622574" cy="687796"/>
          </a:xfrm>
          <a:prstGeom prst="rect">
            <a:avLst/>
          </a:prstGeom>
        </p:spPr>
      </p:pic>
      <p:sp>
        <p:nvSpPr>
          <p:cNvPr id="2" name="TextBox 1"/>
          <p:cNvSpPr txBox="1"/>
          <p:nvPr/>
        </p:nvSpPr>
        <p:spPr>
          <a:xfrm>
            <a:off x="3982064" y="152400"/>
            <a:ext cx="7315201" cy="584775"/>
          </a:xfrm>
          <a:prstGeom prst="rect">
            <a:avLst/>
          </a:prstGeom>
          <a:noFill/>
        </p:spPr>
        <p:txBody>
          <a:bodyPr wrap="square" rtlCol="0">
            <a:spAutoFit/>
          </a:bodyPr>
          <a:lstStyle/>
          <a:p>
            <a:pPr algn="ctr"/>
            <a:r>
              <a:rPr lang="ru-RU" sz="3200" b="1" i="1" dirty="0" smtClean="0">
                <a:latin typeface="Times New Roman" panose="02020603050405020304" pitchFamily="18" charset="0"/>
                <a:ea typeface="Times New Roman" panose="02020603050405020304" pitchFamily="18" charset="0"/>
              </a:rPr>
              <a:t>Формы </a:t>
            </a:r>
            <a:r>
              <a:rPr lang="ru-RU" sz="3200" b="1" i="1" dirty="0">
                <a:latin typeface="Times New Roman" panose="02020603050405020304" pitchFamily="18" charset="0"/>
                <a:ea typeface="Times New Roman" panose="02020603050405020304" pitchFamily="18" charset="0"/>
              </a:rPr>
              <a:t>литературных праздников</a:t>
            </a:r>
            <a:endParaRPr lang="ru-RU" sz="3200" b="1" i="1" dirty="0"/>
          </a:p>
        </p:txBody>
      </p:sp>
      <p:sp>
        <p:nvSpPr>
          <p:cNvPr id="7" name="TextBox 6"/>
          <p:cNvSpPr txBox="1"/>
          <p:nvPr/>
        </p:nvSpPr>
        <p:spPr>
          <a:xfrm>
            <a:off x="1482438" y="992597"/>
            <a:ext cx="5832762" cy="584775"/>
          </a:xfrm>
          <a:prstGeom prst="rect">
            <a:avLst/>
          </a:prstGeom>
          <a:noFill/>
        </p:spPr>
        <p:txBody>
          <a:bodyPr wrap="square" rtlCol="0">
            <a:spAutoFit/>
          </a:bodyPr>
          <a:lstStyle/>
          <a:p>
            <a:pPr algn="just"/>
            <a:r>
              <a:rPr lang="ru-RU" sz="3200" b="1" i="1" dirty="0">
                <a:latin typeface="Times New Roman" panose="02020603050405020304" pitchFamily="18" charset="0"/>
                <a:ea typeface="Times New Roman" panose="02020603050405020304" pitchFamily="18" charset="0"/>
              </a:rPr>
              <a:t>а</a:t>
            </a:r>
            <a:r>
              <a:rPr lang="ru-RU" sz="3200" b="1" i="1" dirty="0" smtClean="0">
                <a:latin typeface="Times New Roman" panose="02020603050405020304" pitchFamily="18" charset="0"/>
                <a:ea typeface="Times New Roman" panose="02020603050405020304" pitchFamily="18" charset="0"/>
              </a:rPr>
              <a:t>) традиционные:</a:t>
            </a:r>
            <a:endParaRPr lang="ru-RU" sz="3200" dirty="0"/>
          </a:p>
        </p:txBody>
      </p:sp>
      <p:sp>
        <p:nvSpPr>
          <p:cNvPr id="8" name="TextBox 7"/>
          <p:cNvSpPr txBox="1"/>
          <p:nvPr/>
        </p:nvSpPr>
        <p:spPr>
          <a:xfrm>
            <a:off x="1268361" y="1832794"/>
            <a:ext cx="5648633" cy="4524315"/>
          </a:xfrm>
          <a:prstGeom prst="rect">
            <a:avLst/>
          </a:prstGeom>
          <a:noFill/>
        </p:spPr>
        <p:txBody>
          <a:bodyPr wrap="square" rtlCol="0">
            <a:spAutoFit/>
          </a:bodyPr>
          <a:lstStyle/>
          <a:p>
            <a:pPr marL="457200" lvl="0" indent="-457200" algn="just">
              <a:buFont typeface="Wingdings" panose="05000000000000000000" pitchFamily="2" charset="2"/>
              <a:buChar char="ü"/>
            </a:pPr>
            <a:r>
              <a:rPr lang="ru-RU" sz="3200" b="1" i="1" dirty="0">
                <a:solidFill>
                  <a:prstClr val="black"/>
                </a:solidFill>
                <a:latin typeface="Times New Roman" panose="02020603050405020304" pitchFamily="18" charset="0"/>
                <a:ea typeface="Times New Roman" panose="02020603050405020304" pitchFamily="18" charset="0"/>
              </a:rPr>
              <a:t>литературные утренники; </a:t>
            </a:r>
            <a:endParaRPr lang="ru-RU" sz="3200" b="1" i="1" dirty="0" smtClean="0">
              <a:solidFill>
                <a:prstClr val="black"/>
              </a:solidFill>
              <a:latin typeface="Times New Roman" panose="02020603050405020304" pitchFamily="18" charset="0"/>
              <a:ea typeface="Times New Roman" panose="02020603050405020304" pitchFamily="18" charset="0"/>
            </a:endParaRPr>
          </a:p>
          <a:p>
            <a:pPr marL="457200" lvl="0" indent="-457200" algn="just">
              <a:buFont typeface="Wingdings" panose="05000000000000000000" pitchFamily="2" charset="2"/>
              <a:buChar char="ü"/>
            </a:pPr>
            <a:r>
              <a:rPr lang="ru-RU" sz="3200" b="1" i="1" dirty="0" smtClean="0">
                <a:solidFill>
                  <a:prstClr val="black"/>
                </a:solidFill>
                <a:latin typeface="Times New Roman" panose="02020603050405020304" pitchFamily="18" charset="0"/>
                <a:ea typeface="Times New Roman" panose="02020603050405020304" pitchFamily="18" charset="0"/>
              </a:rPr>
              <a:t>вечера </a:t>
            </a:r>
            <a:r>
              <a:rPr lang="ru-RU" sz="3200" b="1" i="1" dirty="0">
                <a:solidFill>
                  <a:prstClr val="black"/>
                </a:solidFill>
                <a:latin typeface="Times New Roman" panose="02020603050405020304" pitchFamily="18" charset="0"/>
                <a:ea typeface="Times New Roman" panose="02020603050405020304" pitchFamily="18" charset="0"/>
              </a:rPr>
              <a:t>досуга, посвященные творчеству писателя или поэта; </a:t>
            </a:r>
            <a:endParaRPr lang="ru-RU" sz="3200" b="1" i="1" dirty="0" smtClean="0">
              <a:solidFill>
                <a:prstClr val="black"/>
              </a:solidFill>
              <a:latin typeface="Times New Roman" panose="02020603050405020304" pitchFamily="18" charset="0"/>
              <a:ea typeface="Times New Roman" panose="02020603050405020304" pitchFamily="18" charset="0"/>
            </a:endParaRPr>
          </a:p>
          <a:p>
            <a:pPr marL="457200" lvl="0" indent="-457200" algn="just">
              <a:buFont typeface="Wingdings" panose="05000000000000000000" pitchFamily="2" charset="2"/>
              <a:buChar char="ü"/>
            </a:pPr>
            <a:r>
              <a:rPr lang="ru-RU" sz="3200" b="1" i="1" dirty="0">
                <a:solidFill>
                  <a:prstClr val="black"/>
                </a:solidFill>
                <a:latin typeface="Times New Roman" panose="02020603050405020304" pitchFamily="18" charset="0"/>
                <a:ea typeface="Times New Roman" panose="02020603050405020304" pitchFamily="18" charset="0"/>
              </a:rPr>
              <a:t>вечера </a:t>
            </a:r>
            <a:r>
              <a:rPr lang="ru-RU" sz="3200" b="1" i="1" dirty="0" smtClean="0">
                <a:solidFill>
                  <a:prstClr val="black"/>
                </a:solidFill>
                <a:latin typeface="Times New Roman" panose="02020603050405020304" pitchFamily="18" charset="0"/>
                <a:ea typeface="Times New Roman" panose="02020603050405020304" pitchFamily="18" charset="0"/>
              </a:rPr>
              <a:t>сказок;</a:t>
            </a:r>
          </a:p>
          <a:p>
            <a:pPr marL="457200" lvl="0" indent="-457200" algn="just">
              <a:buFont typeface="Wingdings" panose="05000000000000000000" pitchFamily="2" charset="2"/>
              <a:buChar char="ü"/>
            </a:pPr>
            <a:r>
              <a:rPr lang="ru-RU" sz="3200" b="1" i="1" dirty="0" smtClean="0">
                <a:solidFill>
                  <a:prstClr val="black"/>
                </a:solidFill>
                <a:latin typeface="Times New Roman" panose="02020603050405020304" pitchFamily="18" charset="0"/>
                <a:ea typeface="Times New Roman" panose="02020603050405020304" pitchFamily="18" charset="0"/>
              </a:rPr>
              <a:t>литературные </a:t>
            </a:r>
            <a:r>
              <a:rPr lang="ru-RU" sz="3200" b="1" i="1" dirty="0">
                <a:solidFill>
                  <a:prstClr val="black"/>
                </a:solidFill>
                <a:latin typeface="Times New Roman" panose="02020603050405020304" pitchFamily="18" charset="0"/>
                <a:ea typeface="Times New Roman" panose="02020603050405020304" pitchFamily="18" charset="0"/>
              </a:rPr>
              <a:t>викторины и литературные </a:t>
            </a:r>
            <a:r>
              <a:rPr lang="ru-RU" sz="3200" b="1" i="1" dirty="0" smtClean="0">
                <a:solidFill>
                  <a:prstClr val="black"/>
                </a:solidFill>
                <a:latin typeface="Times New Roman" panose="02020603050405020304" pitchFamily="18" charset="0"/>
                <a:ea typeface="Times New Roman" panose="02020603050405020304" pitchFamily="18" charset="0"/>
              </a:rPr>
              <a:t>концерты;</a:t>
            </a:r>
          </a:p>
          <a:p>
            <a:pPr marL="457200" lvl="0" indent="-457200" algn="just">
              <a:buFont typeface="Wingdings" panose="05000000000000000000" pitchFamily="2" charset="2"/>
              <a:buChar char="ü"/>
            </a:pPr>
            <a:r>
              <a:rPr lang="ru-RU" sz="3200" b="1" i="1" dirty="0" smtClean="0">
                <a:solidFill>
                  <a:prstClr val="black"/>
                </a:solidFill>
                <a:latin typeface="Times New Roman" panose="02020603050405020304" pitchFamily="18" charset="0"/>
                <a:ea typeface="Times New Roman" panose="02020603050405020304" pitchFamily="18" charset="0"/>
              </a:rPr>
              <a:t> литературные </a:t>
            </a:r>
            <a:r>
              <a:rPr lang="ru-RU" sz="3200" b="1" i="1" dirty="0">
                <a:solidFill>
                  <a:prstClr val="black"/>
                </a:solidFill>
                <a:latin typeface="Times New Roman" panose="02020603050405020304" pitchFamily="18" charset="0"/>
                <a:ea typeface="Times New Roman" panose="02020603050405020304" pitchFamily="18" charset="0"/>
              </a:rPr>
              <a:t>гостиные</a:t>
            </a:r>
            <a:r>
              <a:rPr lang="ru-RU" sz="2800" b="1" i="1" dirty="0">
                <a:solidFill>
                  <a:prstClr val="black"/>
                </a:solidFill>
                <a:latin typeface="Times New Roman" panose="02020603050405020304" pitchFamily="18" charset="0"/>
                <a:ea typeface="Times New Roman" panose="02020603050405020304" pitchFamily="18" charset="0"/>
              </a:rPr>
              <a:t>.</a:t>
            </a:r>
            <a:r>
              <a:rPr lang="ru-RU" sz="3200" i="1" dirty="0">
                <a:solidFill>
                  <a:prstClr val="black"/>
                </a:solidFill>
                <a:latin typeface="Times New Roman" panose="02020603050405020304" pitchFamily="18" charset="0"/>
                <a:ea typeface="Times New Roman" panose="02020603050405020304" pitchFamily="18" charset="0"/>
              </a:rPr>
              <a:t>  </a:t>
            </a:r>
            <a:r>
              <a:rPr lang="ru-RU" sz="3200" dirty="0" smtClean="0">
                <a:solidFill>
                  <a:prstClr val="black"/>
                </a:solidFill>
                <a:latin typeface="Times New Roman" panose="02020603050405020304" pitchFamily="18" charset="0"/>
                <a:ea typeface="Times New Roman" panose="02020603050405020304" pitchFamily="18" charset="0"/>
              </a:rPr>
              <a:t> </a:t>
            </a:r>
            <a:endParaRPr lang="ru-RU" sz="3200" dirty="0">
              <a:solidFill>
                <a:prstClr val="black"/>
              </a:solidFill>
            </a:endParaRPr>
          </a:p>
        </p:txBody>
      </p:sp>
      <p:pic>
        <p:nvPicPr>
          <p:cNvPr id="9" name="Рисунок 8"/>
          <p:cNvPicPr>
            <a:picLocks noChangeAspect="1"/>
          </p:cNvPicPr>
          <p:nvPr/>
        </p:nvPicPr>
        <p:blipFill rotWithShape="1">
          <a:blip r:embed="rId5" cstate="print">
            <a:extLst>
              <a:ext uri="{28A0092B-C50C-407E-A947-70E740481C1C}">
                <a14:useLocalDpi xmlns:a14="http://schemas.microsoft.com/office/drawing/2010/main" val="0"/>
              </a:ext>
            </a:extLst>
          </a:blip>
          <a:srcRect l="5493"/>
          <a:stretch/>
        </p:blipFill>
        <p:spPr>
          <a:xfrm>
            <a:off x="7315200" y="1656757"/>
            <a:ext cx="4614610" cy="428166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594054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2" name="TextBox 1"/>
          <p:cNvSpPr txBox="1"/>
          <p:nvPr/>
        </p:nvSpPr>
        <p:spPr>
          <a:xfrm>
            <a:off x="1329597" y="152401"/>
            <a:ext cx="8645676" cy="584775"/>
          </a:xfrm>
          <a:prstGeom prst="rect">
            <a:avLst/>
          </a:prstGeom>
          <a:noFill/>
        </p:spPr>
        <p:txBody>
          <a:bodyPr wrap="square" rtlCol="0">
            <a:spAutoFit/>
          </a:bodyPr>
          <a:lstStyle/>
          <a:p>
            <a:r>
              <a:rPr lang="ru-RU" sz="3200" b="1" i="1" dirty="0">
                <a:latin typeface="Times New Roman" panose="02020603050405020304" pitchFamily="18" charset="0"/>
                <a:ea typeface="Times New Roman" panose="02020603050405020304" pitchFamily="18" charset="0"/>
              </a:rPr>
              <a:t>б</a:t>
            </a:r>
            <a:r>
              <a:rPr lang="ru-RU" sz="3200" b="1" i="1" dirty="0" smtClean="0">
                <a:latin typeface="Times New Roman" panose="02020603050405020304" pitchFamily="18" charset="0"/>
                <a:ea typeface="Times New Roman" panose="02020603050405020304" pitchFamily="18" charset="0"/>
              </a:rPr>
              <a:t>) инновационные нетрадиционные: </a:t>
            </a:r>
            <a:endParaRPr lang="ru-RU" sz="3200" b="1" i="1" dirty="0"/>
          </a:p>
        </p:txBody>
      </p:sp>
      <p:sp>
        <p:nvSpPr>
          <p:cNvPr id="3" name="TextBox 2"/>
          <p:cNvSpPr txBox="1"/>
          <p:nvPr/>
        </p:nvSpPr>
        <p:spPr>
          <a:xfrm>
            <a:off x="1082040" y="889578"/>
            <a:ext cx="5987590" cy="2650806"/>
          </a:xfrm>
          <a:prstGeom prst="rect">
            <a:avLst/>
          </a:prstGeom>
          <a:noFill/>
        </p:spPr>
        <p:txBody>
          <a:bodyPr wrap="square" rtlCol="0">
            <a:spAutoFit/>
          </a:bodyPr>
          <a:lstStyle/>
          <a:p>
            <a:pPr marL="457200" indent="-457200" algn="ctr">
              <a:buFont typeface="Wingdings" panose="05000000000000000000" pitchFamily="2" charset="2"/>
              <a:buChar char="ü"/>
            </a:pPr>
            <a:r>
              <a:rPr lang="ru-RU" sz="3200" b="1" i="1" dirty="0">
                <a:latin typeface="Times New Roman" panose="02020603050405020304" pitchFamily="18" charset="0"/>
                <a:ea typeface="Times New Roman" panose="02020603050405020304" pitchFamily="18" charset="0"/>
              </a:rPr>
              <a:t>л</a:t>
            </a:r>
            <a:r>
              <a:rPr lang="ru-RU" sz="3200" b="1" i="1" dirty="0" smtClean="0">
                <a:latin typeface="Times New Roman" panose="02020603050405020304" pitchFamily="18" charset="0"/>
                <a:ea typeface="Times New Roman" panose="02020603050405020304" pitchFamily="18" charset="0"/>
              </a:rPr>
              <a:t>итературные игры: лото, </a:t>
            </a:r>
            <a:r>
              <a:rPr lang="ru-RU" sz="3200" b="1" i="1" dirty="0">
                <a:latin typeface="Times New Roman" panose="02020603050405020304" pitchFamily="18" charset="0"/>
                <a:ea typeface="Times New Roman" panose="02020603050405020304" pitchFamily="18" charset="0"/>
              </a:rPr>
              <a:t>«Крестики и нолики», «Волшебный квадрат», «Зигзаг удачи», «Морской бой» и др. </a:t>
            </a:r>
            <a:endParaRPr lang="ru-RU" sz="3200" b="1" i="1" dirty="0" smtClean="0">
              <a:latin typeface="Times New Roman" panose="02020603050405020304" pitchFamily="18" charset="0"/>
              <a:ea typeface="Times New Roman" panose="02020603050405020304" pitchFamily="18" charset="0"/>
            </a:endParaRPr>
          </a:p>
        </p:txBody>
      </p:sp>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24564" y="1028121"/>
            <a:ext cx="4514208" cy="301323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a:picLocks noChangeAspect="1"/>
          </p:cNvPicPr>
          <p:nvPr/>
        </p:nvPicPr>
        <p:blipFill rotWithShape="1">
          <a:blip r:embed="rId5">
            <a:extLst>
              <a:ext uri="{28A0092B-C50C-407E-A947-70E740481C1C}">
                <a14:useLocalDpi xmlns:a14="http://schemas.microsoft.com/office/drawing/2010/main" val="0"/>
              </a:ext>
            </a:extLst>
          </a:blip>
          <a:srcRect b="16632"/>
          <a:stretch/>
        </p:blipFill>
        <p:spPr>
          <a:xfrm>
            <a:off x="1329597" y="3524179"/>
            <a:ext cx="5647410" cy="3328420"/>
          </a:xfrm>
          <a:prstGeom prst="rect">
            <a:avLst/>
          </a:prstGeom>
        </p:spPr>
      </p:pic>
      <p:pic>
        <p:nvPicPr>
          <p:cNvPr id="7" name="Рисунок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43793" y="3818707"/>
            <a:ext cx="4062959" cy="263258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19230044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915104" y="2575559"/>
            <a:ext cx="5104830" cy="3917957"/>
          </a:xfrm>
          <a:prstGeom prst="rect">
            <a:avLst/>
          </a:prstGeom>
        </p:spPr>
      </p:pic>
      <p:sp>
        <p:nvSpPr>
          <p:cNvPr id="2" name="TextBox 1"/>
          <p:cNvSpPr txBox="1"/>
          <p:nvPr/>
        </p:nvSpPr>
        <p:spPr>
          <a:xfrm>
            <a:off x="1356360" y="167640"/>
            <a:ext cx="10663575" cy="584775"/>
          </a:xfrm>
          <a:prstGeom prst="rect">
            <a:avLst/>
          </a:prstGeom>
          <a:noFill/>
        </p:spPr>
        <p:txBody>
          <a:bodyPr wrap="square" rtlCol="0">
            <a:spAutoFit/>
          </a:bodyPr>
          <a:lstStyle/>
          <a:p>
            <a:pPr marL="457200" lvl="0" indent="-457200">
              <a:buFont typeface="Wingdings" panose="05000000000000000000" pitchFamily="2" charset="2"/>
              <a:buChar char="ü"/>
            </a:pPr>
            <a:r>
              <a:rPr lang="ru-RU" sz="3200" b="1" i="1" dirty="0">
                <a:solidFill>
                  <a:prstClr val="black"/>
                </a:solidFill>
                <a:latin typeface="Times New Roman" panose="02020603050405020304" pitchFamily="18" charset="0"/>
                <a:ea typeface="Times New Roman" panose="02020603050405020304" pitchFamily="18" charset="0"/>
              </a:rPr>
              <a:t>литературная </a:t>
            </a:r>
            <a:r>
              <a:rPr lang="ru-RU" sz="3200" b="1" i="1" dirty="0" smtClean="0">
                <a:solidFill>
                  <a:prstClr val="black"/>
                </a:solidFill>
                <a:latin typeface="Times New Roman" panose="02020603050405020304" pitchFamily="18" charset="0"/>
                <a:ea typeface="Times New Roman" panose="02020603050405020304" pitchFamily="18" charset="0"/>
              </a:rPr>
              <a:t>ярмарка </a:t>
            </a:r>
            <a:r>
              <a:rPr lang="ru-RU" sz="3200" i="1" dirty="0" smtClean="0">
                <a:solidFill>
                  <a:prstClr val="black"/>
                </a:solidFill>
                <a:latin typeface="Times New Roman" panose="02020603050405020304" pitchFamily="18" charset="0"/>
                <a:ea typeface="Times New Roman" panose="02020603050405020304" pitchFamily="18" charset="0"/>
              </a:rPr>
              <a:t>может включать</a:t>
            </a:r>
            <a:r>
              <a:rPr lang="ru-RU" sz="2400" i="1" dirty="0" smtClean="0">
                <a:solidFill>
                  <a:prstClr val="black"/>
                </a:solidFill>
                <a:latin typeface="Times New Roman" panose="02020603050405020304" pitchFamily="18" charset="0"/>
                <a:ea typeface="Times New Roman" panose="02020603050405020304" pitchFamily="18" charset="0"/>
              </a:rPr>
              <a:t>:  </a:t>
            </a:r>
            <a:endParaRPr lang="ru-RU" sz="2400" i="1" dirty="0">
              <a:solidFill>
                <a:prstClr val="black"/>
              </a:solidFill>
            </a:endParaRPr>
          </a:p>
        </p:txBody>
      </p:sp>
      <p:sp>
        <p:nvSpPr>
          <p:cNvPr id="4" name="TextBox 3"/>
          <p:cNvSpPr txBox="1"/>
          <p:nvPr/>
        </p:nvSpPr>
        <p:spPr>
          <a:xfrm>
            <a:off x="1341119" y="2403068"/>
            <a:ext cx="5471161" cy="4031873"/>
          </a:xfrm>
          <a:prstGeom prst="rect">
            <a:avLst/>
          </a:prstGeom>
          <a:noFill/>
        </p:spPr>
        <p:txBody>
          <a:bodyPr wrap="square" rtlCol="0">
            <a:spAutoFit/>
          </a:bodyPr>
          <a:lstStyle/>
          <a:p>
            <a:pPr algn="just"/>
            <a:r>
              <a:rPr lang="ru-RU" sz="3200" i="1"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самодеятельности </a:t>
            </a: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(чтение стихов, драматизации отрывков сказок, кукольное представление, интерактивные спектакли), </a:t>
            </a:r>
            <a:r>
              <a:rPr lang="ru-RU" sz="3200" i="1"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развлекательные </a:t>
            </a: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программы с участием аниматоров, розыгрыши призов и др. </a:t>
            </a:r>
            <a:endParaRPr lang="ru-RU" sz="3200" i="1" dirty="0"/>
          </a:p>
        </p:txBody>
      </p:sp>
      <p:sp>
        <p:nvSpPr>
          <p:cNvPr id="5" name="TextBox 4"/>
          <p:cNvSpPr txBox="1"/>
          <p:nvPr/>
        </p:nvSpPr>
        <p:spPr>
          <a:xfrm>
            <a:off x="1341119" y="752415"/>
            <a:ext cx="10485121" cy="1569660"/>
          </a:xfrm>
          <a:prstGeom prst="rect">
            <a:avLst/>
          </a:prstGeom>
          <a:noFill/>
        </p:spPr>
        <p:txBody>
          <a:bodyPr wrap="square" rtlCol="0">
            <a:spAutoFit/>
          </a:bodyPr>
          <a:lstStyle/>
          <a:p>
            <a:pPr algn="just"/>
            <a:r>
              <a:rPr lang="ru-RU" sz="3200" i="1"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литературную викторину </a:t>
            </a: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и конкурсы; встречи с интересными людьми (поэтами, сказочниками, журналистами</a:t>
            </a:r>
            <a:r>
              <a:rPr lang="ru-RU" sz="3200" i="1"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32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номера художественной </a:t>
            </a:r>
            <a:endParaRPr lang="ru-RU" sz="3200" dirty="0"/>
          </a:p>
        </p:txBody>
      </p:sp>
    </p:spTree>
    <p:extLst>
      <p:ext uri="{BB962C8B-B14F-4D97-AF65-F5344CB8AC3E}">
        <p14:creationId xmlns:p14="http://schemas.microsoft.com/office/powerpoint/2010/main" val="42740054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2" name="TextBox 1"/>
          <p:cNvSpPr txBox="1"/>
          <p:nvPr/>
        </p:nvSpPr>
        <p:spPr>
          <a:xfrm>
            <a:off x="1519084" y="191729"/>
            <a:ext cx="10427110" cy="1077218"/>
          </a:xfrm>
          <a:prstGeom prst="rect">
            <a:avLst/>
          </a:prstGeom>
          <a:noFill/>
        </p:spPr>
        <p:txBody>
          <a:bodyPr wrap="square" rtlCol="0">
            <a:spAutoFit/>
          </a:bodyPr>
          <a:lstStyle/>
          <a:p>
            <a:pPr marL="571500" indent="-571500">
              <a:buFont typeface="Wingdings" panose="05000000000000000000" pitchFamily="2" charset="2"/>
              <a:buChar char="ü"/>
            </a:pPr>
            <a:r>
              <a:rPr lang="ru-RU" sz="3600" b="1"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литературная игра-путешествие -</a:t>
            </a:r>
            <a:r>
              <a:rPr lang="ru-RU" sz="28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мероприятие в игровой форме на литературную тематику. </a:t>
            </a:r>
            <a:endParaRPr lang="ru-RU" sz="2800" i="1" dirty="0"/>
          </a:p>
        </p:txBody>
      </p:sp>
      <p:sp>
        <p:nvSpPr>
          <p:cNvPr id="3" name="TextBox 2"/>
          <p:cNvSpPr txBox="1"/>
          <p:nvPr/>
        </p:nvSpPr>
        <p:spPr>
          <a:xfrm>
            <a:off x="1194620" y="1268947"/>
            <a:ext cx="7624916" cy="5721438"/>
          </a:xfrm>
          <a:prstGeom prst="rect">
            <a:avLst/>
          </a:prstGeom>
          <a:noFill/>
        </p:spPr>
        <p:txBody>
          <a:bodyPr wrap="square" rtlCol="0">
            <a:spAutoFit/>
          </a:bodyPr>
          <a:lstStyle/>
          <a:p>
            <a:r>
              <a:rPr lang="ru-RU" sz="2800" b="1" i="1" dirty="0">
                <a:latin typeface="Times New Roman" panose="02020603050405020304" pitchFamily="18" charset="0"/>
                <a:ea typeface="Times New Roman" panose="02020603050405020304" pitchFamily="18" charset="0"/>
              </a:rPr>
              <a:t>Тематика литературных </a:t>
            </a:r>
            <a:r>
              <a:rPr lang="ru-RU" sz="2800" b="1" i="1" dirty="0" smtClean="0">
                <a:latin typeface="Times New Roman" panose="02020603050405020304" pitchFamily="18" charset="0"/>
                <a:ea typeface="Times New Roman" panose="02020603050405020304" pitchFamily="18" charset="0"/>
              </a:rPr>
              <a:t>игр путешествий:</a:t>
            </a:r>
          </a:p>
          <a:p>
            <a:pPr marL="457200" indent="-457200" algn="just">
              <a:buFontTx/>
              <a:buChar char="-"/>
            </a:pPr>
            <a:r>
              <a:rPr lang="ru-RU" sz="2800" i="1"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виртуальное </a:t>
            </a:r>
            <a:r>
              <a:rPr lang="ru-RU" sz="28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путешествие в дом-музей писателя </a:t>
            </a:r>
            <a:r>
              <a:rPr lang="ru-RU" sz="24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(А. Н. Островский, усадьба Щелыково Костромской области, сказка «Снегурочка»); </a:t>
            </a:r>
            <a:endParaRPr lang="ru-RU" sz="2400" i="1"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endParaRPr>
          </a:p>
          <a:p>
            <a:pPr marL="457200" indent="-457200" algn="just">
              <a:buFontTx/>
              <a:buChar char="-"/>
            </a:pPr>
            <a:r>
              <a:rPr lang="ru-RU" sz="2800" i="1"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к </a:t>
            </a:r>
            <a:r>
              <a:rPr lang="ru-RU" sz="28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местам происходящего действия, описанного в литературных произведениях </a:t>
            </a:r>
            <a:r>
              <a:rPr lang="ru-RU" sz="24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(Уральские горы, сказы П. Бажова)</a:t>
            </a:r>
            <a:r>
              <a:rPr lang="ru-RU" sz="28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на родину писателя (сказки Г. Х. Андерсена, Дания), </a:t>
            </a:r>
          </a:p>
          <a:p>
            <a:pPr marL="457200" lvl="0" indent="-457200" algn="just">
              <a:lnSpc>
                <a:spcPct val="107000"/>
              </a:lnSpc>
              <a:buFontTx/>
              <a:buChar char="-"/>
            </a:pPr>
            <a:r>
              <a:rPr lang="ru-RU" sz="2800" i="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экологическая игра-путешествие по рассказам о природе, морским рассказам и т. п.; путешествие с героями литературных произведений и др. </a:t>
            </a:r>
            <a:endParaRPr lang="ru-RU" sz="2400" i="1" dirty="0">
              <a:solidFill>
                <a:prstClr val="black"/>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ru-RU" sz="2800" b="1" i="1" dirty="0"/>
          </a:p>
        </p:txBody>
      </p:sp>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64750" y="1588493"/>
            <a:ext cx="2981444" cy="451734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5421767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2" name="TextBox 1"/>
          <p:cNvSpPr txBox="1"/>
          <p:nvPr/>
        </p:nvSpPr>
        <p:spPr>
          <a:xfrm>
            <a:off x="1401096" y="176981"/>
            <a:ext cx="5766619" cy="6063198"/>
          </a:xfrm>
          <a:prstGeom prst="rect">
            <a:avLst/>
          </a:prstGeom>
          <a:noFill/>
        </p:spPr>
        <p:txBody>
          <a:bodyPr wrap="square" rtlCol="0">
            <a:spAutoFit/>
          </a:bodyPr>
          <a:lstStyle/>
          <a:p>
            <a:pPr marL="285750" indent="-285750" algn="just">
              <a:buFont typeface="Wingdings" panose="05000000000000000000" pitchFamily="2" charset="2"/>
              <a:buChar char="ü"/>
            </a:pPr>
            <a:r>
              <a:rPr lang="ru-RU" sz="3200" b="1" i="1" dirty="0">
                <a:latin typeface="Times New Roman" panose="02020603050405020304" pitchFamily="18" charset="0"/>
                <a:ea typeface="Times New Roman" panose="02020603050405020304" pitchFamily="18" charset="0"/>
              </a:rPr>
              <a:t>литературный аукцион</a:t>
            </a:r>
            <a:r>
              <a:rPr lang="ru-RU" sz="3200" i="1" dirty="0">
                <a:latin typeface="Times New Roman" panose="02020603050405020304" pitchFamily="18" charset="0"/>
                <a:ea typeface="Times New Roman" panose="02020603050405020304" pitchFamily="18" charset="0"/>
              </a:rPr>
              <a:t> </a:t>
            </a:r>
            <a:r>
              <a:rPr lang="ru-RU" sz="2800" i="1" dirty="0">
                <a:latin typeface="Times New Roman" panose="02020603050405020304" pitchFamily="18" charset="0"/>
                <a:ea typeface="Times New Roman" panose="02020603050405020304" pitchFamily="18" charset="0"/>
              </a:rPr>
              <a:t>— своего рода </a:t>
            </a:r>
            <a:r>
              <a:rPr lang="ru-RU" sz="2800" i="1" dirty="0" smtClean="0">
                <a:latin typeface="Times New Roman" panose="02020603050405020304" pitchFamily="18" charset="0"/>
                <a:ea typeface="Times New Roman" panose="02020603050405020304" pitchFamily="18" charset="0"/>
              </a:rPr>
              <a:t>литературная игра, </a:t>
            </a:r>
            <a:r>
              <a:rPr lang="ru-RU" sz="2800" i="1" dirty="0">
                <a:latin typeface="Times New Roman" panose="02020603050405020304" pitchFamily="18" charset="0"/>
                <a:ea typeface="Times New Roman" panose="02020603050405020304" pitchFamily="18" charset="0"/>
              </a:rPr>
              <a:t>где копируются правила настоящих аукционов: выигрывает тот, чей правильный ответ на предложенный вопрос будет последним и самым </a:t>
            </a:r>
            <a:r>
              <a:rPr lang="ru-RU" sz="2800" i="1" dirty="0" smtClean="0">
                <a:latin typeface="Times New Roman" panose="02020603050405020304" pitchFamily="18" charset="0"/>
                <a:ea typeface="Times New Roman" panose="02020603050405020304" pitchFamily="18" charset="0"/>
              </a:rPr>
              <a:t>полным;</a:t>
            </a:r>
          </a:p>
          <a:p>
            <a:pPr marL="285750" indent="-285750" algn="just">
              <a:buFont typeface="Wingdings" panose="05000000000000000000" pitchFamily="2" charset="2"/>
              <a:buChar char="ü"/>
            </a:pPr>
            <a:r>
              <a:rPr lang="ru-RU" sz="2800" i="1" dirty="0">
                <a:latin typeface="Times New Roman" panose="02020603050405020304" pitchFamily="18" charset="0"/>
                <a:ea typeface="Times New Roman" panose="02020603050405020304" pitchFamily="18" charset="0"/>
              </a:rPr>
              <a:t> </a:t>
            </a:r>
            <a:r>
              <a:rPr lang="ru-RU" sz="3200" b="1" i="1" dirty="0" smtClean="0">
                <a:latin typeface="Times New Roman" panose="02020603050405020304" pitchFamily="18" charset="0"/>
                <a:ea typeface="Times New Roman" panose="02020603050405020304" pitchFamily="18" charset="0"/>
              </a:rPr>
              <a:t>литературный праздник флэшбук;</a:t>
            </a:r>
          </a:p>
          <a:p>
            <a:pPr marL="285750" indent="-285750" algn="just">
              <a:buFont typeface="Wingdings" panose="05000000000000000000" pitchFamily="2" charset="2"/>
              <a:buChar char="ü"/>
            </a:pPr>
            <a:r>
              <a:rPr lang="ru-RU" sz="3200" b="1" i="1" dirty="0" smtClean="0">
                <a:latin typeface="Times New Roman" panose="02020603050405020304" pitchFamily="18" charset="0"/>
                <a:ea typeface="Times New Roman" panose="02020603050405020304" pitchFamily="18" charset="0"/>
              </a:rPr>
              <a:t>литературный информ-дайджест;</a:t>
            </a:r>
            <a:r>
              <a:rPr lang="ru-RU" sz="3200" i="1" dirty="0" smtClean="0">
                <a:latin typeface="Times New Roman" panose="02020603050405020304" pitchFamily="18" charset="0"/>
                <a:ea typeface="Times New Roman" panose="02020603050405020304" pitchFamily="18" charset="0"/>
              </a:rPr>
              <a:t> </a:t>
            </a:r>
          </a:p>
          <a:p>
            <a:pPr marL="285750" indent="-285750" algn="just">
              <a:buFont typeface="Wingdings" panose="05000000000000000000" pitchFamily="2" charset="2"/>
              <a:buChar char="ü"/>
            </a:pPr>
            <a:r>
              <a:rPr lang="ru-RU" sz="3200" b="1" i="1" dirty="0" smtClean="0">
                <a:latin typeface="Times New Roman" panose="02020603050405020304" pitchFamily="18" charset="0"/>
                <a:cs typeface="Times New Roman" panose="02020603050405020304" pitchFamily="18" charset="0"/>
              </a:rPr>
              <a:t>литературный калейдоскоп;</a:t>
            </a:r>
            <a:endParaRPr lang="ru-RU" sz="3200" b="1" i="1"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30377" y="676519"/>
            <a:ext cx="4455349" cy="531982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23756895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pic>
        <p:nvPicPr>
          <p:cNvPr id="2" name="Рисунок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04757" y="2216136"/>
            <a:ext cx="4501063" cy="4579836"/>
          </a:xfrm>
          <a:prstGeom prst="rect">
            <a:avLst/>
          </a:prstGeom>
        </p:spPr>
      </p:pic>
      <p:sp>
        <p:nvSpPr>
          <p:cNvPr id="3" name="TextBox 2"/>
          <p:cNvSpPr txBox="1"/>
          <p:nvPr/>
        </p:nvSpPr>
        <p:spPr>
          <a:xfrm>
            <a:off x="1219200" y="242888"/>
            <a:ext cx="10710863" cy="2554545"/>
          </a:xfrm>
          <a:prstGeom prst="rect">
            <a:avLst/>
          </a:prstGeom>
          <a:noFill/>
        </p:spPr>
        <p:txBody>
          <a:bodyPr wrap="square" rtlCol="0">
            <a:spAutoFit/>
          </a:bodyPr>
          <a:lstStyle/>
          <a:p>
            <a:pPr marL="457200" indent="-457200" algn="just">
              <a:buFont typeface="Wingdings" panose="05000000000000000000" pitchFamily="2" charset="2"/>
              <a:buChar char="ü"/>
            </a:pPr>
            <a:r>
              <a:rPr lang="ru-RU" sz="3200" b="1" i="1" dirty="0" smtClean="0">
                <a:latin typeface="Times New Roman" panose="02020603050405020304" pitchFamily="18" charset="0"/>
                <a:ea typeface="Times New Roman" panose="02020603050405020304" pitchFamily="18" charset="0"/>
              </a:rPr>
              <a:t>«сторисек</a:t>
            </a:r>
            <a:r>
              <a:rPr lang="ru-RU" sz="3200" b="1" i="1" dirty="0">
                <a:latin typeface="Times New Roman" panose="02020603050405020304" pitchFamily="18" charset="0"/>
                <a:ea typeface="Times New Roman" panose="02020603050405020304" pitchFamily="18" charset="0"/>
              </a:rPr>
              <a:t>» </a:t>
            </a:r>
            <a:r>
              <a:rPr lang="ru-RU" sz="3200" i="1" dirty="0">
                <a:latin typeface="Times New Roman" panose="02020603050405020304" pitchFamily="18" charset="0"/>
                <a:ea typeface="Times New Roman" panose="02020603050405020304" pitchFamily="18" charset="0"/>
              </a:rPr>
              <a:t>в переводе с английского языка означает «мешок историй</a:t>
            </a:r>
            <a:r>
              <a:rPr lang="ru-RU" sz="3200" i="1" dirty="0" smtClean="0">
                <a:latin typeface="Times New Roman" panose="02020603050405020304" pitchFamily="18" charset="0"/>
                <a:ea typeface="Times New Roman" panose="02020603050405020304" pitchFamily="18" charset="0"/>
              </a:rPr>
              <a:t>»;</a:t>
            </a:r>
          </a:p>
          <a:p>
            <a:pPr marL="457200" indent="-457200" algn="just">
              <a:buFont typeface="Wingdings" panose="05000000000000000000" pitchFamily="2" charset="2"/>
              <a:buChar char="ü"/>
            </a:pPr>
            <a:r>
              <a:rPr lang="ru-RU" sz="3200" i="1" dirty="0" smtClean="0">
                <a:latin typeface="Times New Roman" panose="02020603050405020304" pitchFamily="18" charset="0"/>
                <a:cs typeface="Times New Roman" panose="02020603050405020304" pitchFamily="18" charset="0"/>
              </a:rPr>
              <a:t>в </a:t>
            </a:r>
            <a:r>
              <a:rPr lang="ru-RU" sz="3200" i="1" dirty="0">
                <a:latin typeface="Times New Roman" panose="02020603050405020304" pitchFamily="18" charset="0"/>
                <a:cs typeface="Times New Roman" panose="02020603050405020304" pitchFamily="18" charset="0"/>
              </a:rPr>
              <a:t>России сторисеку аналогичен </a:t>
            </a:r>
            <a:r>
              <a:rPr lang="ru-RU" sz="3200" b="1" i="1" dirty="0">
                <a:latin typeface="Times New Roman" panose="02020603050405020304" pitchFamily="18" charset="0"/>
                <a:cs typeface="Times New Roman" panose="02020603050405020304" pitchFamily="18" charset="0"/>
              </a:rPr>
              <a:t>«волшебный рюкзачок» </a:t>
            </a:r>
            <a:r>
              <a:rPr lang="ru-RU" sz="3200" b="1" i="1" dirty="0" smtClean="0">
                <a:latin typeface="Times New Roman" panose="02020603050405020304" pitchFamily="18" charset="0"/>
                <a:cs typeface="Times New Roman" panose="02020603050405020304" pitchFamily="18" charset="0"/>
              </a:rPr>
              <a:t>(«черный </a:t>
            </a:r>
            <a:r>
              <a:rPr lang="ru-RU" sz="3200" b="1" i="1" dirty="0">
                <a:latin typeface="Times New Roman" panose="02020603050405020304" pitchFamily="18" charset="0"/>
                <a:cs typeface="Times New Roman" panose="02020603050405020304" pitchFamily="18" charset="0"/>
              </a:rPr>
              <a:t>ящик» </a:t>
            </a:r>
            <a:r>
              <a:rPr lang="ru-RU" sz="3200" i="1" dirty="0">
                <a:latin typeface="Times New Roman" panose="02020603050405020304" pitchFamily="18" charset="0"/>
                <a:cs typeface="Times New Roman" panose="02020603050405020304" pitchFamily="18" charset="0"/>
              </a:rPr>
              <a:t>и т.д.). ; </a:t>
            </a:r>
            <a:endParaRPr lang="ru-RU" sz="3200" i="1" dirty="0" smtClean="0">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r>
              <a:rPr lang="ru-RU" sz="3200" b="1" i="1" dirty="0" smtClean="0">
                <a:latin typeface="Times New Roman" panose="02020603050405020304" pitchFamily="18" charset="0"/>
                <a:cs typeface="Times New Roman" panose="02020603050405020304" pitchFamily="18" charset="0"/>
              </a:rPr>
              <a:t>книжное дефиле.</a:t>
            </a:r>
            <a:endParaRPr lang="ru-RU" sz="3200" b="1" i="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15246" y="3318388"/>
            <a:ext cx="2499552" cy="3163991"/>
          </a:xfrm>
          <a:prstGeom prst="rect">
            <a:avLst/>
          </a:prstGeom>
        </p:spPr>
      </p:pic>
      <p:pic>
        <p:nvPicPr>
          <p:cNvPr id="5" name="Рисунок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778182" y="4506054"/>
            <a:ext cx="2229720" cy="2123808"/>
          </a:xfrm>
          <a:prstGeom prst="rect">
            <a:avLst/>
          </a:prstGeom>
        </p:spPr>
      </p:pic>
    </p:spTree>
    <p:extLst>
      <p:ext uri="{BB962C8B-B14F-4D97-AF65-F5344CB8AC3E}">
        <p14:creationId xmlns:p14="http://schemas.microsoft.com/office/powerpoint/2010/main" val="19196121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1999" cy="6858000"/>
          </a:xfrm>
          <a:prstGeom prst="rect">
            <a:avLst/>
          </a:prstGeom>
        </p:spPr>
      </p:pic>
      <p:sp>
        <p:nvSpPr>
          <p:cNvPr id="2" name="TextBox 1"/>
          <p:cNvSpPr txBox="1"/>
          <p:nvPr/>
        </p:nvSpPr>
        <p:spPr>
          <a:xfrm>
            <a:off x="2784764" y="221673"/>
            <a:ext cx="8285018" cy="1077218"/>
          </a:xfrm>
          <a:prstGeom prst="rect">
            <a:avLst/>
          </a:prstGeom>
          <a:noFill/>
        </p:spPr>
        <p:txBody>
          <a:bodyPr wrap="square" rtlCol="0">
            <a:spAutoFit/>
          </a:bodyPr>
          <a:lstStyle/>
          <a:p>
            <a:pPr algn="ctr"/>
            <a:r>
              <a:rPr lang="ru-RU" sz="3200" b="1" i="1" dirty="0">
                <a:solidFill>
                  <a:srgbClr val="231003"/>
                </a:solidFill>
                <a:latin typeface="Times New Roman" panose="02020603050405020304" pitchFamily="18" charset="0"/>
                <a:cs typeface="Times New Roman" panose="02020603050405020304" pitchFamily="18" charset="0"/>
              </a:rPr>
              <a:t>Подготовка воспитателя к проведению </a:t>
            </a:r>
            <a:endParaRPr lang="ru-RU" sz="3200" b="1" i="1" dirty="0" smtClean="0">
              <a:solidFill>
                <a:srgbClr val="231003"/>
              </a:solidFill>
              <a:latin typeface="Times New Roman" panose="02020603050405020304" pitchFamily="18" charset="0"/>
              <a:cs typeface="Times New Roman" panose="02020603050405020304" pitchFamily="18" charset="0"/>
            </a:endParaRPr>
          </a:p>
          <a:p>
            <a:pPr algn="ctr"/>
            <a:r>
              <a:rPr lang="ru-RU" sz="3200" b="1" i="1" dirty="0" smtClean="0">
                <a:solidFill>
                  <a:srgbClr val="231003"/>
                </a:solidFill>
                <a:latin typeface="Times New Roman" panose="02020603050405020304" pitchFamily="18" charset="0"/>
                <a:cs typeface="Times New Roman" panose="02020603050405020304" pitchFamily="18" charset="0"/>
              </a:rPr>
              <a:t>литературных </a:t>
            </a:r>
            <a:r>
              <a:rPr lang="ru-RU" sz="3200" b="1" i="1" dirty="0">
                <a:solidFill>
                  <a:srgbClr val="231003"/>
                </a:solidFill>
                <a:latin typeface="Times New Roman" panose="02020603050405020304" pitchFamily="18" charset="0"/>
                <a:cs typeface="Times New Roman" panose="02020603050405020304" pitchFamily="18" charset="0"/>
              </a:rPr>
              <a:t>праздников</a:t>
            </a:r>
          </a:p>
        </p:txBody>
      </p:sp>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96199" y="1704581"/>
            <a:ext cx="4188575" cy="445593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4" name="Рисунок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62190" y="221673"/>
            <a:ext cx="622574" cy="687796"/>
          </a:xfrm>
          <a:prstGeom prst="rect">
            <a:avLst/>
          </a:prstGeom>
        </p:spPr>
      </p:pic>
      <p:sp>
        <p:nvSpPr>
          <p:cNvPr id="5" name="TextBox 4"/>
          <p:cNvSpPr txBox="1"/>
          <p:nvPr/>
        </p:nvSpPr>
        <p:spPr>
          <a:xfrm>
            <a:off x="1607126" y="1565564"/>
            <a:ext cx="5601393" cy="5016758"/>
          </a:xfrm>
          <a:prstGeom prst="rect">
            <a:avLst/>
          </a:prstGeom>
          <a:noFill/>
        </p:spPr>
        <p:txBody>
          <a:bodyPr wrap="square" rtlCol="0">
            <a:spAutoFit/>
          </a:bodyPr>
          <a:lstStyle/>
          <a:p>
            <a:pPr algn="just"/>
            <a:r>
              <a:rPr lang="ru-RU" sz="3200" b="1" i="1" dirty="0">
                <a:solidFill>
                  <a:srgbClr val="1E1700"/>
                </a:solidFill>
                <a:latin typeface="Times New Roman" panose="02020603050405020304" pitchFamily="18" charset="0"/>
                <a:cs typeface="Times New Roman" panose="02020603050405020304" pitchFamily="18" charset="0"/>
              </a:rPr>
              <a:t>А</a:t>
            </a:r>
            <a:r>
              <a:rPr lang="ru-RU" sz="3200" b="1" i="1" dirty="0" smtClean="0">
                <a:solidFill>
                  <a:srgbClr val="1E1700"/>
                </a:solidFill>
                <a:latin typeface="Times New Roman" panose="02020603050405020304" pitchFamily="18" charset="0"/>
                <a:cs typeface="Times New Roman" panose="02020603050405020304" pitchFamily="18" charset="0"/>
              </a:rPr>
              <a:t>). Определение темы </a:t>
            </a:r>
            <a:r>
              <a:rPr lang="ru-RU" sz="3200" b="1" i="1" dirty="0">
                <a:solidFill>
                  <a:srgbClr val="1E1700"/>
                </a:solidFill>
                <a:latin typeface="Times New Roman" panose="02020603050405020304" pitchFamily="18" charset="0"/>
                <a:cs typeface="Times New Roman" panose="02020603050405020304" pitchFamily="18" charset="0"/>
              </a:rPr>
              <a:t>вечера, его конкретной цели </a:t>
            </a:r>
            <a:r>
              <a:rPr lang="ru-RU" sz="2800" i="1" dirty="0">
                <a:solidFill>
                  <a:srgbClr val="1E1700"/>
                </a:solidFill>
                <a:latin typeface="Times New Roman" panose="02020603050405020304" pitchFamily="18" charset="0"/>
                <a:cs typeface="Times New Roman" panose="02020603050405020304" pitchFamily="18" charset="0"/>
              </a:rPr>
              <a:t>(доставить детям радость от встречи с любимыми произведениями, расширить представление о творчестве писателя, вызвать интерес к теме и т.п.), сосредоточить внимание детей на содержательной стороне праздничного </a:t>
            </a:r>
            <a:r>
              <a:rPr lang="ru-RU" sz="2800" i="1" dirty="0" smtClean="0">
                <a:solidFill>
                  <a:srgbClr val="1E1700"/>
                </a:solidFill>
                <a:latin typeface="Times New Roman" panose="02020603050405020304" pitchFamily="18" charset="0"/>
                <a:cs typeface="Times New Roman" panose="02020603050405020304" pitchFamily="18" charset="0"/>
              </a:rPr>
              <a:t>действия.</a:t>
            </a:r>
            <a:endParaRPr lang="ru-RU" sz="2800" i="1" dirty="0">
              <a:solidFill>
                <a:srgbClr val="1E1700"/>
              </a:solidFill>
              <a:latin typeface="Times New Roman" panose="02020603050405020304" pitchFamily="18" charset="0"/>
              <a:cs typeface="Times New Roman" panose="02020603050405020304" pitchFamily="18" charset="0"/>
            </a:endParaRPr>
          </a:p>
          <a:p>
            <a:pPr marL="457200" indent="-457200" algn="just">
              <a:buFont typeface="Wingdings" panose="05000000000000000000" pitchFamily="2" charset="2"/>
              <a:buChar char="ü"/>
            </a:pPr>
            <a:endParaRPr lang="ru-RU" sz="3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123767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949</TotalTime>
  <Words>5074</Words>
  <Application>Microsoft Office PowerPoint</Application>
  <PresentationFormat>Широкоэкранный</PresentationFormat>
  <Paragraphs>207</Paragraphs>
  <Slides>24</Slides>
  <Notes>18</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24</vt:i4>
      </vt:variant>
    </vt:vector>
  </HeadingPairs>
  <TitlesOfParts>
    <vt:vector size="30" baseType="lpstr">
      <vt:lpstr>Arial</vt:lpstr>
      <vt:lpstr>Calibri</vt:lpstr>
      <vt:lpstr>Calibri Light</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ГПОАУ АО АПК</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 - тмрр</dc:title>
  <dc:subject>Методика организации литературных праздников (вечеров досуга) для детей дошкольного возраста</dc:subject>
  <dc:creator>Гольская Оксана Геннадьевна</dc:creator>
  <cp:lastModifiedBy>Admin</cp:lastModifiedBy>
  <cp:revision>111</cp:revision>
  <dcterms:created xsi:type="dcterms:W3CDTF">2017-11-20T12:16:39Z</dcterms:created>
  <dcterms:modified xsi:type="dcterms:W3CDTF">2018-01-29T14:40:14Z</dcterms:modified>
</cp:coreProperties>
</file>