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1" r:id="rId5"/>
    <p:sldId id="262" r:id="rId6"/>
    <p:sldId id="263" r:id="rId7"/>
    <p:sldId id="264" r:id="rId8"/>
    <p:sldId id="259" r:id="rId9"/>
    <p:sldId id="270" r:id="rId10"/>
    <p:sldId id="271" r:id="rId11"/>
    <p:sldId id="260" r:id="rId12"/>
    <p:sldId id="266" r:id="rId13"/>
    <p:sldId id="272" r:id="rId14"/>
    <p:sldId id="273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702" autoAdjust="0"/>
    <p:restoredTop sz="74824" autoAdjust="0"/>
  </p:normalViewPr>
  <p:slideViewPr>
    <p:cSldViewPr>
      <p:cViewPr varScale="1">
        <p:scale>
          <a:sx n="71" d="100"/>
          <a:sy n="71" d="100"/>
        </p:scale>
        <p:origin x="-76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7AE71A76-D70F-44A8-9AA3-6FC6F6F7DC85}" type="datetimeFigureOut">
              <a:rPr lang="ru-RU" smtClean="0"/>
              <a:pPr/>
              <a:t>18.12.2016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DE975170-E0AA-4A03-90B0-6E3265F0C6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71A76-D70F-44A8-9AA3-6FC6F6F7DC85}" type="datetimeFigureOut">
              <a:rPr lang="ru-RU" smtClean="0"/>
              <a:pPr/>
              <a:t>18.12.2016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75170-E0AA-4A03-90B0-6E3265F0C6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71A76-D70F-44A8-9AA3-6FC6F6F7DC85}" type="datetimeFigureOut">
              <a:rPr lang="ru-RU" smtClean="0"/>
              <a:pPr/>
              <a:t>18.12.2016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75170-E0AA-4A03-90B0-6E3265F0C6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71A76-D70F-44A8-9AA3-6FC6F6F7DC85}" type="datetimeFigureOut">
              <a:rPr lang="ru-RU" smtClean="0"/>
              <a:pPr/>
              <a:t>18.12.2016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75170-E0AA-4A03-90B0-6E3265F0C6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71A76-D70F-44A8-9AA3-6FC6F6F7DC85}" type="datetimeFigureOut">
              <a:rPr lang="ru-RU" smtClean="0"/>
              <a:pPr/>
              <a:t>18.12.2016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75170-E0AA-4A03-90B0-6E3265F0C6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71A76-D70F-44A8-9AA3-6FC6F6F7DC85}" type="datetimeFigureOut">
              <a:rPr lang="ru-RU" smtClean="0"/>
              <a:pPr/>
              <a:t>18.12.2016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75170-E0AA-4A03-90B0-6E3265F0C6F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71A76-D70F-44A8-9AA3-6FC6F6F7DC85}" type="datetimeFigureOut">
              <a:rPr lang="ru-RU" smtClean="0"/>
              <a:pPr/>
              <a:t>18.12.2016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75170-E0AA-4A03-90B0-6E3265F0C6F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71A76-D70F-44A8-9AA3-6FC6F6F7DC85}" type="datetimeFigureOut">
              <a:rPr lang="ru-RU" smtClean="0"/>
              <a:pPr/>
              <a:t>18.12.2016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75170-E0AA-4A03-90B0-6E3265F0C6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71A76-D70F-44A8-9AA3-6FC6F6F7DC85}" type="datetimeFigureOut">
              <a:rPr lang="ru-RU" smtClean="0"/>
              <a:pPr/>
              <a:t>18.12.2016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75170-E0AA-4A03-90B0-6E3265F0C6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7AE71A76-D70F-44A8-9AA3-6FC6F6F7DC85}" type="datetimeFigureOut">
              <a:rPr lang="ru-RU" smtClean="0"/>
              <a:pPr/>
              <a:t>18.12.2016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DE975170-E0AA-4A03-90B0-6E3265F0C6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7AE71A76-D70F-44A8-9AA3-6FC6F6F7DC85}" type="datetimeFigureOut">
              <a:rPr lang="ru-RU" smtClean="0"/>
              <a:pPr/>
              <a:t>18.12.2016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DE975170-E0AA-4A03-90B0-6E3265F0C6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7AE71A76-D70F-44A8-9AA3-6FC6F6F7DC85}" type="datetimeFigureOut">
              <a:rPr lang="ru-RU" smtClean="0"/>
              <a:pPr/>
              <a:t>18.12.2016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DE975170-E0AA-4A03-90B0-6E3265F0C6F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F:\&#1053;&#1086;&#1074;&#1072;&#1103;%20&#1087;&#1072;&#1087;&#1082;&#1072;\&#1082;&#1086;&#1085;&#1089;..wmv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63688" y="1628800"/>
            <a:ext cx="5712179" cy="3559814"/>
          </a:xfrm>
        </p:spPr>
        <p:txBody>
          <a:bodyPr>
            <a:norm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Специфика консультативной</a:t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 </a:t>
            </a:r>
            <a:endParaRPr lang="ru-RU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учителя-логопеда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ресурсного центра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Шаг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навстречу»</a:t>
            </a:r>
          </a:p>
          <a:p>
            <a:endParaRPr lang="ru-RU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Балыбина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Н.В.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87580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Формы работы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  <a:buFont typeface="Wingdings 2"/>
              <a:buChar char=""/>
              <a:defRPr/>
            </a:pPr>
            <a:r>
              <a:rPr lang="ru-RU" dirty="0" smtClean="0"/>
              <a:t>Индивидуальное консультирование(беседа);</a:t>
            </a:r>
          </a:p>
          <a:p>
            <a:pPr>
              <a:lnSpc>
                <a:spcPct val="90000"/>
              </a:lnSpc>
              <a:buFont typeface="Wingdings 2"/>
              <a:buChar char=""/>
              <a:defRPr/>
            </a:pPr>
            <a:r>
              <a:rPr lang="ru-RU" dirty="0" smtClean="0"/>
              <a:t>Занятия-практикумы с показом приемов;</a:t>
            </a:r>
          </a:p>
          <a:p>
            <a:pPr>
              <a:lnSpc>
                <a:spcPct val="90000"/>
              </a:lnSpc>
              <a:buFont typeface="Wingdings 2"/>
              <a:buChar char=""/>
              <a:defRPr/>
            </a:pPr>
            <a:r>
              <a:rPr lang="ru-RU" dirty="0" smtClean="0"/>
              <a:t>Предоставление родителям данных о динамике развития ребенка(начало и конец года);</a:t>
            </a:r>
          </a:p>
          <a:p>
            <a:pPr>
              <a:lnSpc>
                <a:spcPct val="90000"/>
              </a:lnSpc>
              <a:buFont typeface="Wingdings 2"/>
              <a:buChar char=""/>
              <a:defRPr/>
            </a:pPr>
            <a:r>
              <a:rPr lang="ru-RU" dirty="0" smtClean="0"/>
              <a:t>Совместное обсуждение  с родителями  хода и результатов коррекционной работы;</a:t>
            </a:r>
          </a:p>
          <a:p>
            <a:pPr>
              <a:lnSpc>
                <a:spcPct val="90000"/>
              </a:lnSpc>
              <a:buFont typeface="Wingdings 2"/>
              <a:buChar char=""/>
              <a:defRPr/>
            </a:pPr>
            <a:r>
              <a:rPr lang="ru-RU" dirty="0" smtClean="0"/>
              <a:t>Оформление стенда « Информация для родителей»;</a:t>
            </a:r>
          </a:p>
          <a:p>
            <a:pPr>
              <a:lnSpc>
                <a:spcPct val="90000"/>
              </a:lnSpc>
              <a:buFont typeface="Wingdings 2"/>
              <a:buChar char=""/>
              <a:defRPr/>
            </a:pPr>
            <a:r>
              <a:rPr lang="ru-RU" dirty="0" smtClean="0"/>
              <a:t>Совместные с родителями логопедические занятия;</a:t>
            </a:r>
          </a:p>
          <a:p>
            <a:pPr>
              <a:lnSpc>
                <a:spcPct val="90000"/>
              </a:lnSpc>
              <a:buFont typeface="Wingdings 2"/>
              <a:buChar char=""/>
              <a:defRPr/>
            </a:pPr>
            <a:r>
              <a:rPr lang="ru-RU" dirty="0" smtClean="0"/>
              <a:t>Практические тренинги.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>Принципы взаимодействия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lnSpc>
                <a:spcPct val="90000"/>
              </a:lnSpc>
            </a:pPr>
            <a:r>
              <a:rPr lang="ru-RU" dirty="0" smtClean="0"/>
              <a:t>Дифференцированная помощь, учитывающая уровни родительской мотивации и базовый уровень педагогических представлений и знаний;</a:t>
            </a:r>
          </a:p>
          <a:p>
            <a:pPr>
              <a:lnSpc>
                <a:spcPct val="90000"/>
              </a:lnSpc>
            </a:pPr>
            <a:r>
              <a:rPr lang="ru-RU" dirty="0" smtClean="0"/>
              <a:t>Наличие обратной связи со стороны родителей;</a:t>
            </a:r>
          </a:p>
          <a:p>
            <a:pPr>
              <a:lnSpc>
                <a:spcPct val="90000"/>
              </a:lnSpc>
            </a:pPr>
            <a:r>
              <a:rPr lang="ru-RU" dirty="0" smtClean="0"/>
              <a:t>Приоритет той или иной формы работы в различные периоды коррекционного обучения;</a:t>
            </a:r>
          </a:p>
          <a:p>
            <a:pPr>
              <a:lnSpc>
                <a:spcPct val="90000"/>
              </a:lnSpc>
            </a:pPr>
            <a:r>
              <a:rPr lang="ru-RU" dirty="0" smtClean="0"/>
              <a:t>Систематичность ,целенаправленность и плановость работы;</a:t>
            </a:r>
          </a:p>
          <a:p>
            <a:pPr>
              <a:lnSpc>
                <a:spcPct val="90000"/>
              </a:lnSpc>
            </a:pPr>
            <a:r>
              <a:rPr lang="ru-RU" dirty="0" smtClean="0"/>
              <a:t>Ориентированность на конечный результат;</a:t>
            </a:r>
          </a:p>
          <a:p>
            <a:pPr>
              <a:lnSpc>
                <a:spcPct val="90000"/>
              </a:lnSpc>
            </a:pPr>
            <a:r>
              <a:rPr lang="ru-RU" dirty="0" smtClean="0"/>
              <a:t>Учет родительских социально- психологических установок и их коррекция в ходе взаимодействия;</a:t>
            </a:r>
          </a:p>
          <a:p>
            <a:pPr>
              <a:lnSpc>
                <a:spcPct val="90000"/>
              </a:lnSpc>
            </a:pPr>
            <a:r>
              <a:rPr lang="ru-RU" dirty="0" smtClean="0"/>
              <a:t>Доброжелательность, открытость в отношениях.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65546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>Формы и методы работы с родителями 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Должны быть направлены:</a:t>
            </a:r>
          </a:p>
          <a:p>
            <a:r>
              <a:rPr lang="ru-RU" dirty="0" smtClean="0"/>
              <a:t> на повышение педагогической культуры родителей; </a:t>
            </a:r>
          </a:p>
          <a:p>
            <a:r>
              <a:rPr lang="ru-RU" dirty="0" smtClean="0"/>
              <a:t>на укрепление взаимодействия образовательной организации и семьи; </a:t>
            </a:r>
          </a:p>
          <a:p>
            <a:r>
              <a:rPr lang="ru-RU" dirty="0" smtClean="0"/>
              <a:t>на усиление воспитательного потенциала семьи.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>Заочное консультирование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b="1" dirty="0" smtClean="0"/>
              <a:t>По телефону</a:t>
            </a:r>
          </a:p>
          <a:p>
            <a:endParaRPr lang="ru-RU" sz="2800" b="1" dirty="0" smtClean="0"/>
          </a:p>
          <a:p>
            <a:r>
              <a:rPr lang="ru-RU" sz="2800" b="1" dirty="0" smtClean="0"/>
              <a:t>Через электронную почту</a:t>
            </a:r>
          </a:p>
          <a:p>
            <a:endParaRPr lang="ru-RU" sz="2800" b="1" dirty="0" smtClean="0"/>
          </a:p>
          <a:p>
            <a:r>
              <a:rPr lang="ru-RU" sz="2800" b="1" dirty="0" smtClean="0"/>
              <a:t>Через сайт образовательной организации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</a:rPr>
              <a:t>Обратная связь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" name="Содержимое 9" descr="P1040620.JPG"/>
          <p:cNvPicPr>
            <a:picLocks noGrp="1" noChangeAspect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>
          <a:xfrm>
            <a:off x="1298575" y="2204864"/>
            <a:ext cx="3227388" cy="334007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1" name="Содержимое 10" descr="P1130238.JPG"/>
          <p:cNvPicPr>
            <a:picLocks noGrp="1" noChangeAspect="1"/>
          </p:cNvPicPr>
          <p:nvPr>
            <p:ph sz="quarter" idx="14"/>
          </p:nvPr>
        </p:nvPicPr>
        <p:blipFill>
          <a:blip r:embed="rId3" cstate="print"/>
          <a:stretch>
            <a:fillRect/>
          </a:stretch>
        </p:blipFill>
        <p:spPr>
          <a:xfrm>
            <a:off x="4645025" y="2204864"/>
            <a:ext cx="3227388" cy="334007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конс.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683568" y="476672"/>
            <a:ext cx="7776864" cy="59465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403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</a:rPr>
              <a:t>Актуальность проблемы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b="1" dirty="0" smtClean="0"/>
              <a:t>Семья ,как один из социальных институтов общества оказывает огромное влияние на формирование полноценной личности.</a:t>
            </a:r>
          </a:p>
          <a:p>
            <a:pPr>
              <a:lnSpc>
                <a:spcPct val="90000"/>
              </a:lnSpc>
            </a:pPr>
            <a:r>
              <a:rPr lang="ru-RU" b="1" dirty="0" smtClean="0"/>
              <a:t>Наибольшей эффективности в коррекционной работе с детьми, имеющими различные нарушения речи можно добиться только при тесном взаимодействии учителя-логопеда с родителями.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70277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>Содержание работы логопеда с родителями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b="1" dirty="0" smtClean="0"/>
              <a:t>Повышение психолого-педагогических знаний родителей. </a:t>
            </a:r>
          </a:p>
          <a:p>
            <a:r>
              <a:rPr lang="ru-RU" sz="3200" b="1" dirty="0" smtClean="0"/>
              <a:t>Вовлечение родителей в </a:t>
            </a:r>
            <a:r>
              <a:rPr lang="ru-RU" sz="3200" b="1" dirty="0" err="1" smtClean="0"/>
              <a:t>воспитательно</a:t>
            </a:r>
            <a:r>
              <a:rPr lang="ru-RU" sz="3200" b="1" dirty="0" smtClean="0"/>
              <a:t>- образовательный процесс.</a:t>
            </a:r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3131139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955234"/>
          </a:xfrm>
        </p:spPr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</a:rPr>
              <a:t>Цель работы 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63040" y="1700808"/>
            <a:ext cx="6196405" cy="4022261"/>
          </a:xfrm>
        </p:spPr>
        <p:txBody>
          <a:bodyPr/>
          <a:lstStyle/>
          <a:p>
            <a:r>
              <a:rPr lang="ru-RU" dirty="0" smtClean="0"/>
              <a:t>Сформировать активную позицию родителей.</a:t>
            </a:r>
            <a:endParaRPr lang="ru-RU" dirty="0"/>
          </a:p>
        </p:txBody>
      </p:sp>
      <p:pic>
        <p:nvPicPr>
          <p:cNvPr id="5" name="Рисунок 4" descr="SDC1004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19872" y="2348880"/>
            <a:ext cx="4848539" cy="36364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66720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>Задачи 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63040" y="1484784"/>
            <a:ext cx="6196405" cy="4238285"/>
          </a:xfrm>
        </p:spPr>
        <p:txBody>
          <a:bodyPr/>
          <a:lstStyle/>
          <a:p>
            <a:r>
              <a:rPr lang="ru-RU" sz="2000" b="1" dirty="0" smtClean="0"/>
              <a:t>оказание адресной психолого-педагогической, консультативной помощи родителям (законным представителям) по различным вопросам воспитания, обучения и развития детей с ограниченными возможностями здоровья </a:t>
            </a:r>
          </a:p>
          <a:p>
            <a:r>
              <a:rPr lang="ru-RU" sz="2000" b="1" dirty="0" smtClean="0"/>
              <a:t>проведение комплексных диагностических мероприятий по определению уровня развития</a:t>
            </a:r>
          </a:p>
          <a:p>
            <a:r>
              <a:rPr lang="ru-RU" sz="2000" b="1" dirty="0" smtClean="0"/>
              <a:t>обеспечение взаимодействия между родителями (законными представителями) и педагогами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</a:rPr>
              <a:t>Задачи 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63040" y="2119257"/>
            <a:ext cx="6781368" cy="3603812"/>
          </a:xfrm>
        </p:spPr>
        <p:txBody>
          <a:bodyPr/>
          <a:lstStyle/>
          <a:p>
            <a:pPr lvl="0"/>
            <a:r>
              <a:rPr lang="ru-RU" dirty="0" smtClean="0"/>
              <a:t> </a:t>
            </a:r>
            <a:r>
              <a:rPr lang="ru-RU" b="1" dirty="0" smtClean="0"/>
              <a:t>создание информационно-методического банка методических консультаций для родителей (законных представителей), педагогов и детей по вопросам воспитания, развития, пропаганде здорового образа жизни, безопасности жизнедеятельности и профилактике асоциального поведения детей с ОВЗ.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</a:rPr>
              <a:t>Задачи 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63040" y="2119257"/>
            <a:ext cx="6637352" cy="3603812"/>
          </a:xfrm>
        </p:spPr>
        <p:txBody>
          <a:bodyPr>
            <a:normAutofit lnSpcReduction="10000"/>
          </a:bodyPr>
          <a:lstStyle/>
          <a:p>
            <a:pPr lvl="0"/>
            <a:r>
              <a:rPr lang="ru-RU" sz="2800" b="1" dirty="0" smtClean="0"/>
              <a:t>оказание необходимой помощи администрации и педагогам образовательных организаций всех видов в решении основных проблем, связанных с обеспечением индивидуального подхода к обучающимся в преодолении отклонений в обучении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>Формы взаимодействия</a:t>
            </a:r>
            <a:br>
              <a:rPr lang="ru-RU" b="1" dirty="0" smtClean="0">
                <a:solidFill>
                  <a:schemeClr val="tx2"/>
                </a:solidFill>
              </a:rPr>
            </a:br>
            <a:r>
              <a:rPr lang="ru-RU" b="1" dirty="0" smtClean="0">
                <a:solidFill>
                  <a:schemeClr val="tx2"/>
                </a:solidFill>
              </a:rPr>
              <a:t>логопеда и родителей 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/>
              <a:t>Родительское собрание</a:t>
            </a:r>
          </a:p>
          <a:p>
            <a:r>
              <a:rPr lang="ru-RU" sz="3600" b="1" dirty="0" smtClean="0"/>
              <a:t>Групповая </a:t>
            </a:r>
            <a:r>
              <a:rPr lang="ru-RU" sz="3600" b="1" dirty="0" smtClean="0"/>
              <a:t>консультация</a:t>
            </a:r>
          </a:p>
          <a:p>
            <a:r>
              <a:rPr lang="ru-RU" sz="3600" b="1" dirty="0" smtClean="0"/>
              <a:t>Индивидуальное консультирование</a:t>
            </a:r>
          </a:p>
          <a:p>
            <a:r>
              <a:rPr lang="ru-RU" sz="3600" b="1" dirty="0" smtClean="0"/>
              <a:t>«</a:t>
            </a:r>
            <a:r>
              <a:rPr lang="ru-RU" sz="3600" b="1" dirty="0" smtClean="0"/>
              <a:t>Открытый урок» 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xmlns="" val="1941335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>Формы работы с родителями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Лекция (форма, подробно раскрывающая сущность той или иной проблемы, главное в лекции – анализ явлений, ситуации);</a:t>
            </a:r>
          </a:p>
          <a:p>
            <a:r>
              <a:rPr lang="ru-RU" dirty="0" smtClean="0"/>
              <a:t>Индивидуальные тематические консультации (обмен информацией , дающей реальное представление об успехах и поведении ребенка, его проблемах);</a:t>
            </a:r>
          </a:p>
          <a:p>
            <a:r>
              <a:rPr lang="ru-RU" dirty="0" smtClean="0"/>
              <a:t>Родительские собрания (определение путей тесного сотрудничества семьи и детского сада, рассмотрение актуальных проблем)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212</TotalTime>
  <Words>403</Words>
  <Application>Microsoft Office PowerPoint</Application>
  <PresentationFormat>Экран (4:3)</PresentationFormat>
  <Paragraphs>58</Paragraphs>
  <Slides>15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Кнопка</vt:lpstr>
      <vt:lpstr>   </vt:lpstr>
      <vt:lpstr>Актуальность проблемы</vt:lpstr>
      <vt:lpstr>Содержание работы логопеда с родителями</vt:lpstr>
      <vt:lpstr>Цель работы </vt:lpstr>
      <vt:lpstr>Задачи </vt:lpstr>
      <vt:lpstr>Задачи </vt:lpstr>
      <vt:lpstr>Задачи </vt:lpstr>
      <vt:lpstr>Формы взаимодействия логопеда и родителей </vt:lpstr>
      <vt:lpstr>Формы работы с родителями</vt:lpstr>
      <vt:lpstr>Формы работы</vt:lpstr>
      <vt:lpstr>Принципы взаимодействия</vt:lpstr>
      <vt:lpstr>Формы и методы работы с родителями </vt:lpstr>
      <vt:lpstr>Заочное консультирование</vt:lpstr>
      <vt:lpstr>Обратная связь</vt:lpstr>
      <vt:lpstr>Слайд 15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</dc:title>
  <dc:creator>Балыбина НВ</dc:creator>
  <cp:lastModifiedBy>1</cp:lastModifiedBy>
  <cp:revision>16</cp:revision>
  <dcterms:created xsi:type="dcterms:W3CDTF">2016-12-15T08:09:44Z</dcterms:created>
  <dcterms:modified xsi:type="dcterms:W3CDTF">2016-12-18T16:15:40Z</dcterms:modified>
</cp:coreProperties>
</file>