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2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B24E77-BB94-48FF-934A-7D5A54A0D0B7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42B17F-6312-428C-B196-A03D5678A0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071811"/>
            <a:ext cx="8458200" cy="30039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458200" cy="642942"/>
          </a:xfrm>
        </p:spPr>
        <p:txBody>
          <a:bodyPr>
            <a:normAutofit fontScale="25000" lnSpcReduction="20000"/>
          </a:bodyPr>
          <a:lstStyle/>
          <a:p>
            <a:r>
              <a:rPr lang="ru-RU" sz="14400" dirty="0" smtClean="0">
                <a:latin typeface="Arial Black" pitchFamily="34" charset="0"/>
              </a:rPr>
              <a:t>                                                                    </a:t>
            </a:r>
            <a:endParaRPr lang="ru-RU" sz="14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16000" i="1" dirty="0" smtClean="0">
                <a:latin typeface="Arial Black" pitchFamily="34" charset="0"/>
              </a:rPr>
              <a:t>Огонь друг  и враг человека</a:t>
            </a:r>
            <a:endParaRPr lang="ru-RU" sz="16000" i="1" dirty="0">
              <a:latin typeface="Arial Black" pitchFamily="34" charset="0"/>
            </a:endParaRPr>
          </a:p>
        </p:txBody>
      </p:sp>
      <p:pic>
        <p:nvPicPr>
          <p:cNvPr id="4" name="Рисунок 3" descr="C:\Users\ПК\Desktop\огонь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000108"/>
            <a:ext cx="857256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Пусть знает каждый гражданин, пожарный   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                                 номер – «01»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229" y="1484784"/>
            <a:ext cx="3619128" cy="1154757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Ребята</a:t>
            </a: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, помните о том,</a:t>
            </a:r>
            <a:b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Что нельзя шутить с огнём</a:t>
            </a:r>
            <a:b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Кто с огнём неосторожен</a:t>
            </a:r>
            <a:b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У того пожар возможен</a:t>
            </a: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.</a:t>
            </a:r>
            <a:endParaRPr lang="ru-RU" sz="1600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http://picsview.ru/images/88486_nelzya-igrat-so-spichkami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2795448"/>
            <a:ext cx="400053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km-tlt.ru/wp-content/uploads/2013/01/zvonite-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7025" y="1412771"/>
            <a:ext cx="357190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72000" y="4913233"/>
            <a:ext cx="4418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Arial Black" pitchFamily="34" charset="0"/>
              </a:rPr>
              <a:t>Телефон пожарной службы - </a:t>
            </a:r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01</a:t>
            </a:r>
            <a:endParaRPr lang="ru-RU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65047" y="5473225"/>
            <a:ext cx="35958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>
                <a:solidFill>
                  <a:srgbClr val="7030A0"/>
                </a:solidFill>
                <a:latin typeface="Arial Black" pitchFamily="34" charset="0"/>
              </a:rPr>
              <a:t>Огонь и дым со всех сторон, </a:t>
            </a:r>
            <a:br>
              <a:rPr lang="ru-RU" sz="1600" dirty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600" dirty="0">
                <a:solidFill>
                  <a:srgbClr val="7030A0"/>
                </a:solidFill>
                <a:latin typeface="Arial Black" pitchFamily="34" charset="0"/>
              </a:rPr>
              <a:t>Нам срочно нужен телефон.</a:t>
            </a:r>
            <a:br>
              <a:rPr lang="ru-RU" sz="1600" dirty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600" dirty="0">
                <a:solidFill>
                  <a:srgbClr val="7030A0"/>
                </a:solidFill>
                <a:latin typeface="Arial Black" pitchFamily="34" charset="0"/>
              </a:rPr>
              <a:t>Простые цифры набирай </a:t>
            </a:r>
            <a:br>
              <a:rPr lang="ru-RU" sz="1600" dirty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600" dirty="0">
                <a:solidFill>
                  <a:srgbClr val="7030A0"/>
                </a:solidFill>
                <a:latin typeface="Arial Black" pitchFamily="34" charset="0"/>
              </a:rPr>
              <a:t>И адрес точный называй</a:t>
            </a: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.</a:t>
            </a:r>
            <a:endParaRPr lang="ru-RU" sz="16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                        </a:t>
            </a:r>
            <a:r>
              <a:rPr lang="ru-RU" sz="2200" dirty="0" smtClean="0">
                <a:solidFill>
                  <a:srgbClr val="C00000"/>
                </a:solidFill>
              </a:rPr>
              <a:t>Труд тяжёлый и опасный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71546"/>
            <a:ext cx="8452048" cy="5500726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200" dirty="0" smtClean="0">
              <a:latin typeface="Arial Black" pitchFamily="34" charset="0"/>
            </a:endParaRPr>
          </a:p>
          <a:p>
            <a:endParaRPr lang="ru-RU" sz="2200" dirty="0" smtClean="0">
              <a:latin typeface="Arial Black" pitchFamily="34" charset="0"/>
            </a:endParaRPr>
          </a:p>
          <a:p>
            <a:pPr marL="0" indent="0">
              <a:buNone/>
            </a:pPr>
            <a:endParaRPr lang="ru-RU" sz="2200" dirty="0" smtClean="0">
              <a:latin typeface="Arial Black" pitchFamily="34" charset="0"/>
            </a:endParaRPr>
          </a:p>
          <a:p>
            <a:pPr marL="0" indent="0">
              <a:buNone/>
            </a:pPr>
            <a:endParaRPr lang="ru-RU" sz="2200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На </a:t>
            </a: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машине ярко-красной 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Мчимся мы вперёд 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Труд тяжёлый и опасный 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Нас, пожарных, ждёт.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Вой </a:t>
            </a: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пронзительной сирены 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Может оглушить, 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Будем и водой, и пеной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Мы </a:t>
            </a: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пожар тушить. 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И в беду попавшим людям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Сможем </a:t>
            </a: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мы помочь, 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Ведь с огнём бороться </a:t>
            </a: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будем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Смело </a:t>
            </a:r>
            <a:r>
              <a:rPr lang="ru-RU" sz="2200" dirty="0" smtClean="0">
                <a:solidFill>
                  <a:srgbClr val="7030A0"/>
                </a:solidFill>
                <a:latin typeface="Arial Black" pitchFamily="34" charset="0"/>
              </a:rPr>
              <a:t>день и ночь! </a:t>
            </a:r>
          </a:p>
          <a:p>
            <a:endParaRPr lang="ru-RU" dirty="0"/>
          </a:p>
        </p:txBody>
      </p:sp>
      <p:pic>
        <p:nvPicPr>
          <p:cNvPr id="3076" name="Picture 4" descr="C:\Users\ПК\Desktop\по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500438"/>
            <a:ext cx="4620445" cy="3143272"/>
          </a:xfrm>
          <a:prstGeom prst="rect">
            <a:avLst/>
          </a:prstGeom>
          <a:noFill/>
        </p:spPr>
      </p:pic>
      <p:pic>
        <p:nvPicPr>
          <p:cNvPr id="7" name="Рисунок 6" descr="http://zhiznrajona.ru/wp-content/uploads/2017/02/9d5a88480773b8faa0e9d10706383a3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928670"/>
            <a:ext cx="447756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ПК\Desktop\iпожарный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928670"/>
            <a:ext cx="4217122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8111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Как </a:t>
            </a:r>
            <a:r>
              <a:rPr lang="ru-RU" sz="3200" dirty="0" smtClean="0">
                <a:solidFill>
                  <a:srgbClr val="FF0000"/>
                </a:solidFill>
              </a:rPr>
              <a:t>правильно вести себя при пожаре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1. При пожаре позвонить   «01» назвать свой адрес. Фамилию и номер телефона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2. Если пожар не большой его можно затушить водой или накрыть плотным одеялом.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3. Нельзя тушить водой горящие электроприборы.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5. Нельзя прятаться в дальних углах, под кроватями, под столом, за шкафами, опасен не только огонь, но и дым.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6. Нельзя оставаться в помещении, где начался пожар, надо проверить не остались ли в квартире те, кто не могут  выбраться сами (дети, больные, старики и животные),а потом быстро уйти и звать на помощь взрослых.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7. А если нет возможности покинуть дом при  пожаре, надо подавать сигналы спасателям любыми способами, чтобы на вас обратили внимание (кричать, стучать, звенеть, бросать что- нибудь)</a:t>
            </a:r>
          </a:p>
          <a:p>
            <a:endParaRPr lang="ru-RU" sz="1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</a:rPr>
              <a:t>                    </a:t>
            </a:r>
            <a:r>
              <a:rPr lang="ru-RU" sz="2200" dirty="0" smtClean="0">
                <a:solidFill>
                  <a:srgbClr val="C00000"/>
                </a:solidFill>
                <a:latin typeface="Arial Black" pitchFamily="34" charset="0"/>
              </a:rPr>
              <a:t>Огонь который несет людям. 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«</a:t>
            </a:r>
            <a:r>
              <a:rPr lang="ru-RU" sz="2000" i="1" dirty="0" smtClean="0">
                <a:solidFill>
                  <a:srgbClr val="7030A0"/>
                </a:solidFill>
                <a:latin typeface="Arial Black" pitchFamily="34" charset="0"/>
              </a:rPr>
              <a:t>Мир , радость, счастья и достижения в спорте.»</a:t>
            </a:r>
            <a:endParaRPr lang="ru-RU" sz="20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576984" cy="4469915"/>
          </a:xfrm>
        </p:spPr>
        <p:txBody>
          <a:bodyPr>
            <a:normAutofit/>
          </a:bodyPr>
          <a:lstStyle/>
          <a:p>
            <a:pPr fontAlgn="base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Он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таким бывает разным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—</a:t>
            </a:r>
          </a:p>
          <a:p>
            <a:pPr fontAlgn="base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Голубым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и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рыже-красным,</a:t>
            </a:r>
          </a:p>
          <a:p>
            <a:pPr fontAlgn="base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Ярко-жёлтым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и, ещё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же,</a:t>
            </a:r>
          </a:p>
          <a:p>
            <a:pPr fontAlgn="base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Олимпийским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быть он может.</a:t>
            </a:r>
          </a:p>
          <a:p>
            <a:pPr marL="0" indent="0" fontAlgn="base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Тот огонь, что с нами дружен,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Очень всем, конечно, нужен,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Но опасен, если бродит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Сам собою на свободе!</a:t>
            </a:r>
          </a:p>
          <a:p>
            <a:pPr algn="ctr" fontAlgn="base">
              <a:buNone/>
            </a:pPr>
            <a:endParaRPr lang="ru-RU" sz="1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 fontAlgn="base">
              <a:buNone/>
            </a:pPr>
            <a:endParaRPr lang="ru-RU" sz="1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" name="Рисунок 9" descr="C:\Users\ПК\Desktop\олом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357562"/>
            <a:ext cx="435771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go1.imgsmail.ru/imgpreview?key=1c95619574d95d21&amp;mb=imgdb_preview_10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86190"/>
            <a:ext cx="3429024" cy="28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http://www.cafe-korolevstvo.ru/uploads/animacia/neznajk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928670"/>
            <a:ext cx="421005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4624"/>
            <a:ext cx="8686800" cy="171451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Автор: Григорян Маргарита 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Владимировна Воспитатель </a:t>
            </a:r>
            <a:r>
              <a:rPr lang="ru-RU" sz="2000" dirty="0" err="1" smtClean="0">
                <a:solidFill>
                  <a:srgbClr val="FF0000"/>
                </a:solidFill>
                <a:effectLst/>
                <a:latin typeface="Arial Black" pitchFamily="34" charset="0"/>
              </a:rPr>
              <a:t>доу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effectLst/>
                <a:latin typeface="Arial Black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маоу «прогимназия 108» город улан-удэ</a:t>
            </a:r>
            <a:endParaRPr lang="ru-RU" sz="2000" dirty="0">
              <a:solidFill>
                <a:srgbClr val="FF000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181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Цель</a:t>
            </a: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:</a:t>
            </a:r>
          </a:p>
          <a:p>
            <a:pPr marL="0" indent="358775">
              <a:buNone/>
            </a:pP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1. Закрепить знания детей о вреде и пользе огня.</a:t>
            </a:r>
          </a:p>
          <a:p>
            <a:pPr marL="0" indent="358775">
              <a:buNone/>
            </a:pP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2. показать роль огня в жизни человека: как положительную, так и       отрицательную;</a:t>
            </a:r>
          </a:p>
          <a:p>
            <a:pPr marL="0" indent="358775">
              <a:buNone/>
            </a:pP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3</a:t>
            </a: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. Познакомить воспитанников причинами возникновения пожара</a:t>
            </a:r>
          </a:p>
          <a:p>
            <a:pPr marL="0" indent="358775">
              <a:buNone/>
            </a:pP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4</a:t>
            </a: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. Формировать элементарные навыки в поведении при возникновении пожара, закрепить знание номера пожарной службы.</a:t>
            </a:r>
          </a:p>
          <a:p>
            <a:pPr marL="0" indent="358775">
              <a:buNone/>
            </a:pP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5</a:t>
            </a: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. Воспитывать чувство ответственности за свои поступки.  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 </a:t>
            </a:r>
          </a:p>
        </p:txBody>
      </p:sp>
      <p:pic>
        <p:nvPicPr>
          <p:cNvPr id="4" name="Рисунок 3" descr="http://igraza.ru/images/stories/ef2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145" b="96373" l="4491" r="44611"/>
                    </a14:imgEffect>
                  </a14:imgLayer>
                </a14:imgProps>
              </a:ext>
            </a:extLst>
          </a:blip>
          <a:srcRect r="50000"/>
          <a:stretch/>
        </p:blipFill>
        <p:spPr bwMode="auto">
          <a:xfrm>
            <a:off x="2051720" y="3876603"/>
            <a:ext cx="2428892" cy="278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graza.ru/images/stories/ef2.jpg"/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54192" r="97305"/>
                    </a14:imgEffect>
                  </a14:imgLayer>
                </a14:imgProps>
              </a:ext>
            </a:extLst>
          </a:blip>
          <a:srcRect l="50000"/>
          <a:stretch/>
        </p:blipFill>
        <p:spPr bwMode="auto">
          <a:xfrm>
            <a:off x="3923928" y="4005064"/>
            <a:ext cx="2428892" cy="278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      Спички - не игрушки для детей!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58" y="1357298"/>
            <a:ext cx="8686800" cy="52149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rgbClr val="C00000"/>
                </a:solidFill>
              </a:rPr>
              <a:t>В зажигалке или спичке - 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Огонёчек – невеличка 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Просит: «Поиграй со мной, 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Я ведь робкий и ручной». 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Но плохая он игрушка: 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Подожжёт диван, подушку, 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Книжки, стол, ковёр, обои, 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И большой пожар устроит. 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Что запомнить мы должны? 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Спички детям не нужны!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2571736" y="4392635"/>
            <a:ext cx="37862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" name="Рисунок 9" descr="C:\Users\ПК\Desktop\спи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000892" y="4857760"/>
            <a:ext cx="185738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ПК\Desktop\zazhigalka4.jpg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7072330" y="1500174"/>
            <a:ext cx="185738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Клипарт Отрисовка Коротышки из Цветочного города на прозрачном ...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857364"/>
            <a:ext cx="2286016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2214578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Arial Black" pitchFamily="34" charset="0"/>
              </a:rPr>
              <a:t>Огонь </a:t>
            </a:r>
            <a:r>
              <a:rPr lang="ru-RU" sz="2800" i="1" dirty="0" smtClean="0">
                <a:solidFill>
                  <a:srgbClr val="C00000"/>
                </a:solidFill>
                <a:latin typeface="Arial Black" pitchFamily="34" charset="0"/>
              </a:rPr>
              <a:t>друг</a:t>
            </a:r>
            <a:r>
              <a:rPr lang="ru-RU" sz="2800" i="1" dirty="0" smtClean="0">
                <a:latin typeface="Arial Black" pitchFamily="34" charset="0"/>
              </a:rPr>
              <a:t/>
            </a:r>
            <a:br>
              <a:rPr lang="ru-RU" sz="2800" i="1" dirty="0" smtClean="0">
                <a:latin typeface="Arial Black" pitchFamily="34" charset="0"/>
              </a:rPr>
            </a:br>
            <a:r>
              <a:rPr lang="ru-RU" sz="2400" i="1" dirty="0" smtClean="0">
                <a:latin typeface="Arial Black" pitchFamily="34" charset="0"/>
              </a:rPr>
              <a:t/>
            </a:r>
            <a:br>
              <a:rPr lang="ru-RU" sz="2400" i="1" dirty="0" smtClean="0"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Arial Black" pitchFamily="34" charset="0"/>
              </a:rPr>
              <a:t>С огнем воюют, а без огня горюют.</a:t>
            </a:r>
            <a:br>
              <a:rPr lang="ru-RU" sz="2000" b="1" i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Arial Black" pitchFamily="34" charset="0"/>
              </a:rPr>
              <a:t>Человек без огня не живет ни единого дня.</a:t>
            </a:r>
            <a:r>
              <a:rPr lang="ru-RU" sz="2800" i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2800" i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ru-RU" sz="28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C:\Users\ПК\Desktop\5N0bend9nSI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278442"/>
            <a:ext cx="4214842" cy="243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К\Desktop\korporativ-priroda-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071678"/>
            <a:ext cx="412824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К\Desktop\9351243815_7c5da3d530_z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3116"/>
            <a:ext cx="378621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К\Desktop\007a79117ae370692414f04e1eb66b8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4214818"/>
            <a:ext cx="347426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i="1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3100" i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100" i="1" dirty="0" smtClean="0">
                <a:solidFill>
                  <a:srgbClr val="C00000"/>
                </a:solidFill>
                <a:latin typeface="Arial Black" pitchFamily="34" charset="0"/>
              </a:rPr>
              <a:t>Огонь Враг</a:t>
            </a:r>
            <a:br>
              <a:rPr lang="ru-RU" sz="3100" i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1600" i="1" dirty="0" smtClean="0">
                <a:latin typeface="Arial Black" pitchFamily="34" charset="0"/>
              </a:rPr>
              <a:t/>
            </a:r>
            <a:br>
              <a:rPr lang="ru-RU" sz="1600" i="1" dirty="0" smtClean="0">
                <a:latin typeface="Arial Black" pitchFamily="34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Arial Black" pitchFamily="34" charset="0"/>
              </a:rPr>
              <a:t>Не </a:t>
            </a:r>
            <a:r>
              <a:rPr lang="ru-RU" sz="2200" b="1" i="1" dirty="0" smtClean="0">
                <a:solidFill>
                  <a:srgbClr val="7030A0"/>
                </a:solidFill>
                <a:latin typeface="Arial Black" pitchFamily="34" charset="0"/>
              </a:rPr>
              <a:t>шути с огнем – можешь сгореть.</a:t>
            </a:r>
            <a:br>
              <a:rPr lang="ru-RU" sz="2200" b="1" i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Arial Black" pitchFamily="34" charset="0"/>
              </a:rPr>
              <a:t>От </a:t>
            </a:r>
            <a:r>
              <a:rPr lang="ru-RU" sz="2200" b="1" i="1" dirty="0" smtClean="0">
                <a:solidFill>
                  <a:srgbClr val="7030A0"/>
                </a:solidFill>
                <a:latin typeface="Arial Black" pitchFamily="34" charset="0"/>
              </a:rPr>
              <a:t>искр пожар рождается</a:t>
            </a:r>
            <a:r>
              <a:rPr lang="ru-RU" b="1" i="1" dirty="0" smtClean="0">
                <a:solidFill>
                  <a:srgbClr val="7030A0"/>
                </a:solidFill>
                <a:latin typeface="Arial Black" pitchFamily="34" charset="0"/>
              </a:rPr>
              <a:t>.</a:t>
            </a:r>
            <a:r>
              <a:rPr lang="ru-RU" i="1" dirty="0" smtClean="0">
                <a:latin typeface="Arial Black" pitchFamily="34" charset="0"/>
              </a:rPr>
              <a:t/>
            </a:r>
            <a:br>
              <a:rPr lang="ru-RU" i="1" dirty="0" smtClean="0">
                <a:latin typeface="Arial Black" pitchFamily="34" charset="0"/>
              </a:rPr>
            </a:br>
            <a:r>
              <a:rPr lang="ru-RU" i="1" dirty="0" smtClean="0">
                <a:latin typeface="Arial Black" pitchFamily="34" charset="0"/>
              </a:rPr>
              <a:t/>
            </a:r>
            <a:br>
              <a:rPr lang="ru-RU" i="1" dirty="0" smtClean="0">
                <a:latin typeface="Arial Black" pitchFamily="34" charset="0"/>
              </a:rPr>
            </a:br>
            <a:endParaRPr lang="ru-RU" i="1" dirty="0">
              <a:latin typeface="Arial Black" pitchFamily="34" charset="0"/>
            </a:endParaRPr>
          </a:p>
        </p:txBody>
      </p:sp>
      <p:pic>
        <p:nvPicPr>
          <p:cNvPr id="4" name="Содержимое 3" descr="C:\Users\ПК\Desktop\0005-003-Lesnye-pozhary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4016756"/>
            <a:ext cx="435771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К\Desktop\proishesvia-14270-main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016756"/>
            <a:ext cx="3929090" cy="272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К\Desktop\v-ekaterinburge-pri-pozhare-pogib-rebenok_1.jpe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873616"/>
            <a:ext cx="392909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К\Desktop\206685__forest-fire_p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873616"/>
            <a:ext cx="436734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Спички- наши друзья и помощники, но их нельзя  зажигать и бросать ради забавы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18110"/>
          </a:xfrm>
        </p:spPr>
        <p:txBody>
          <a:bodyPr>
            <a:normAutofit fontScale="32500" lnSpcReduction="20000"/>
          </a:bodyPr>
          <a:lstStyle/>
          <a:p>
            <a:pPr fontAlgn="base"/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                                                          Чтобы лес, звериный дом,</a:t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                                                             Не пылал нигде огнём,</a:t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                                                               Чтоб не плакали букашки,</a:t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                                                                 Не теряли гнёзда пташки,</a:t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                                                                   А лишь пели песни птички,</a:t>
            </a:r>
            <a:b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                                                                    Не берите в руки спички!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b="1" dirty="0" smtClean="0">
              <a:solidFill>
                <a:srgbClr val="7030A0"/>
              </a:solidFill>
            </a:endParaRPr>
          </a:p>
          <a:p>
            <a:pPr fontAlgn="base"/>
            <a:endParaRPr lang="ru-RU" b="1" dirty="0" smtClean="0">
              <a:solidFill>
                <a:srgbClr val="7030A0"/>
              </a:solidFill>
            </a:endParaRPr>
          </a:p>
          <a:p>
            <a:pPr fontAlgn="base"/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sz="2000" b="1" dirty="0" smtClean="0">
              <a:solidFill>
                <a:srgbClr val="7030A0"/>
              </a:solidFill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12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ru-RU" sz="4200" dirty="0" smtClean="0">
                <a:solidFill>
                  <a:srgbClr val="7030A0"/>
                </a:solidFill>
                <a:latin typeface="Arial Black" pitchFamily="34" charset="0"/>
              </a:rPr>
              <a:t>Я- огонь! Я – друг ребят.</a:t>
            </a:r>
            <a:br>
              <a:rPr lang="ru-RU" sz="4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rgbClr val="7030A0"/>
                </a:solidFill>
                <a:latin typeface="Arial Black" pitchFamily="34" charset="0"/>
              </a:rPr>
              <a:t>  Но когда со мной шалят,</a:t>
            </a:r>
            <a:br>
              <a:rPr lang="ru-RU" sz="4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rgbClr val="7030A0"/>
                </a:solidFill>
                <a:latin typeface="Arial Black" pitchFamily="34" charset="0"/>
              </a:rPr>
              <a:t>    Становлюсь тогда врагом</a:t>
            </a:r>
            <a:br>
              <a:rPr lang="ru-RU" sz="42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200" dirty="0" smtClean="0">
                <a:solidFill>
                  <a:srgbClr val="7030A0"/>
                </a:solidFill>
                <a:latin typeface="Arial Black" pitchFamily="34" charset="0"/>
              </a:rPr>
              <a:t>      И сжигаю все кругом! </a:t>
            </a:r>
            <a:endParaRPr lang="ru-RU" sz="42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2" name="Рисунок 11" descr="C:\Users\ПК\Desktop\stixi-dlya-detej-pravila-pozharnoj-bezopasnosti-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643050"/>
            <a:ext cx="407196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ПК\Desktop\stixi-dlya-detej-pravila-pozharnoj-bezopasnosti-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214686"/>
            <a:ext cx="4357718" cy="328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5714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Очень-очень важные правила!</a:t>
            </a:r>
            <a:r>
              <a:rPr lang="ru-RU" b="1" dirty="0" smtClean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686800" cy="5572164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Если гости к вам пришли                                                                                                       </a:t>
            </a:r>
            <a:b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Или навестил вас друг,</a:t>
            </a:r>
            <a:b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Перед тем, как с ним играть —</a:t>
            </a:r>
            <a:b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Не забудьте выключить утюг!   </a:t>
            </a: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pPr fontAlgn="base"/>
            <a:r>
              <a:rPr lang="ru-RU" sz="3600" dirty="0" smtClean="0">
                <a:latin typeface="Arial Black" pitchFamily="34" charset="0"/>
              </a:rPr>
              <a:t> </a:t>
            </a:r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Знай, любые провода</a:t>
            </a:r>
            <a:b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Повреждённые – беда!</a:t>
            </a:r>
            <a:b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Ведь они опасны слишком –</a:t>
            </a:r>
            <a:b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Замыкание как вспышка!</a:t>
            </a:r>
          </a:p>
          <a:p>
            <a:pPr fontAlgn="base"/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Дать друзьям такой совет</a:t>
            </a:r>
            <a:b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Просто каждый может:</a:t>
            </a:r>
            <a:b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Уходя тушите свет</a:t>
            </a:r>
            <a:b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5600" dirty="0" smtClean="0">
                <a:solidFill>
                  <a:srgbClr val="7030A0"/>
                </a:solidFill>
                <a:latin typeface="Arial Black" pitchFamily="34" charset="0"/>
              </a:rPr>
              <a:t>И приборы тоже!</a:t>
            </a:r>
          </a:p>
          <a:p>
            <a:endParaRPr lang="ru-RU" sz="28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3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pPr>
              <a:buNone/>
            </a:pPr>
            <a:endParaRPr lang="ru-RU" sz="1600" dirty="0" smtClean="0">
              <a:latin typeface="Arial Black" pitchFamily="34" charset="0"/>
            </a:endParaRPr>
          </a:p>
          <a:p>
            <a:pPr algn="ctr"/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800" dirty="0" smtClean="0"/>
              <a:t>                                                                                                                                                             </a:t>
            </a: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1500" dirty="0" smtClean="0">
              <a:latin typeface="Arial Black" pitchFamily="34" charset="0"/>
            </a:endParaRPr>
          </a:p>
          <a:p>
            <a:endParaRPr lang="ru-RU" sz="2900" dirty="0" smtClean="0">
              <a:latin typeface="Arial Black" pitchFamily="34" charset="0"/>
            </a:endParaRPr>
          </a:p>
          <a:p>
            <a:endParaRPr lang="ru-RU" sz="2900" dirty="0" smtClean="0">
              <a:latin typeface="Arial Black" pitchFamily="34" charset="0"/>
            </a:endParaRPr>
          </a:p>
          <a:p>
            <a:endParaRPr lang="ru-RU" sz="2900" dirty="0" smtClean="0">
              <a:latin typeface="Arial Black" pitchFamily="34" charset="0"/>
            </a:endParaRPr>
          </a:p>
          <a:p>
            <a:endParaRPr lang="ru-RU" sz="2900" dirty="0" smtClean="0">
              <a:latin typeface="Arial Black" pitchFamily="34" charset="0"/>
            </a:endParaRPr>
          </a:p>
          <a:p>
            <a:endParaRPr lang="ru-RU" sz="2900" dirty="0" smtClean="0">
              <a:latin typeface="Arial Black" pitchFamily="34" charset="0"/>
            </a:endParaRPr>
          </a:p>
          <a:p>
            <a:endParaRPr lang="ru-RU" sz="2900" dirty="0" smtClean="0">
              <a:latin typeface="Arial Black" pitchFamily="34" charset="0"/>
            </a:endParaRPr>
          </a:p>
          <a:p>
            <a:endParaRPr lang="ru-RU" sz="2900" dirty="0" smtClean="0">
              <a:latin typeface="Arial Black" pitchFamily="34" charset="0"/>
            </a:endParaRPr>
          </a:p>
          <a:p>
            <a:endParaRPr lang="ru-RU" sz="2900" dirty="0" smtClean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99783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Стихи для детей, правила пожарной безопасности в стихах, пожарная безопасность для детей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214422"/>
            <a:ext cx="388272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Стихи для детей, правила пожарной безопасности в стихах, пожарная безопасность для детей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857364"/>
            <a:ext cx="435771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Стихи для детей, правила пожарной безопасности в стихах, пожарная безопасность для детей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500438"/>
            <a:ext cx="492922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1414"/>
            <a:ext cx="86868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</a:t>
            </a:r>
            <a:r>
              <a:rPr lang="ru-RU" sz="2200" b="1" dirty="0" smtClean="0">
                <a:solidFill>
                  <a:srgbClr val="C00000"/>
                </a:solidFill>
                <a:latin typeface="Arial Black" pitchFamily="34" charset="0"/>
              </a:rPr>
              <a:t>Если огонь в доме</a:t>
            </a:r>
            <a:r>
              <a:rPr lang="ru-RU" sz="220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sz="2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4786346" cy="2071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Arial Black" pitchFamily="34" charset="0"/>
              </a:rPr>
              <a:t>С открытым огнем обращаться опасно!</a:t>
            </a:r>
            <a:br>
              <a:rPr lang="ru-RU" sz="1400" dirty="0" smtClean="0">
                <a:latin typeface="Arial Black" pitchFamily="34" charset="0"/>
              </a:rPr>
            </a:br>
            <a:r>
              <a:rPr lang="ru-RU" sz="1400" dirty="0" smtClean="0">
                <a:latin typeface="Arial Black" pitchFamily="34" charset="0"/>
              </a:rPr>
              <a:t>Не жги ты ни свечки, ни спички напрасно.</a:t>
            </a:r>
            <a:br>
              <a:rPr lang="ru-RU" sz="1400" dirty="0" smtClean="0">
                <a:latin typeface="Arial Black" pitchFamily="34" charset="0"/>
              </a:rPr>
            </a:br>
            <a:r>
              <a:rPr lang="ru-RU" sz="1400" dirty="0" smtClean="0">
                <a:latin typeface="Arial Black" pitchFamily="34" charset="0"/>
              </a:rPr>
              <a:t>А если зажег — никуда не роняй:</a:t>
            </a:r>
            <a:br>
              <a:rPr lang="ru-RU" sz="1400" dirty="0" smtClean="0">
                <a:latin typeface="Arial Black" pitchFamily="34" charset="0"/>
              </a:rPr>
            </a:br>
            <a:r>
              <a:rPr lang="ru-RU" sz="1400" dirty="0" smtClean="0">
                <a:latin typeface="Arial Black" pitchFamily="34" charset="0"/>
              </a:rPr>
              <a:t>Прожорливо пламя горячее, знай!</a:t>
            </a:r>
            <a:br>
              <a:rPr lang="ru-RU" sz="1400" dirty="0" smtClean="0">
                <a:latin typeface="Arial Black" pitchFamily="34" charset="0"/>
              </a:rPr>
            </a:br>
            <a:r>
              <a:rPr lang="ru-RU" sz="1400" dirty="0" smtClean="0">
                <a:latin typeface="Arial Black" pitchFamily="34" charset="0"/>
              </a:rPr>
              <a:t/>
            </a:r>
            <a:br>
              <a:rPr lang="ru-RU" sz="1400" dirty="0" smtClean="0">
                <a:latin typeface="Arial Black" pitchFamily="34" charset="0"/>
              </a:rPr>
            </a:br>
            <a:r>
              <a:rPr lang="ru-RU" sz="1400" dirty="0" smtClean="0">
                <a:latin typeface="Arial Black" pitchFamily="34" charset="0"/>
              </a:rPr>
              <a:t>Но если случилось свечу уронить,</a:t>
            </a:r>
            <a:br>
              <a:rPr lang="ru-RU" sz="1400" dirty="0" smtClean="0">
                <a:latin typeface="Arial Black" pitchFamily="34" charset="0"/>
              </a:rPr>
            </a:br>
            <a:r>
              <a:rPr lang="ru-RU" sz="1400" dirty="0" smtClean="0">
                <a:latin typeface="Arial Black" pitchFamily="34" charset="0"/>
              </a:rPr>
              <a:t>Бросайся огонь без заминки тушить:</a:t>
            </a:r>
            <a:br>
              <a:rPr lang="ru-RU" sz="1400" dirty="0" smtClean="0">
                <a:latin typeface="Arial Black" pitchFamily="34" charset="0"/>
              </a:rPr>
            </a:br>
            <a:r>
              <a:rPr lang="ru-RU" sz="1400" dirty="0" smtClean="0">
                <a:latin typeface="Arial Black" pitchFamily="34" charset="0"/>
              </a:rPr>
              <a:t>Материей плотной, тяжелой накрой,</a:t>
            </a:r>
            <a:br>
              <a:rPr lang="ru-RU" sz="1400" dirty="0" smtClean="0">
                <a:latin typeface="Arial Black" pitchFamily="34" charset="0"/>
              </a:rPr>
            </a:br>
            <a:r>
              <a:rPr lang="ru-RU" sz="1400" dirty="0" smtClean="0">
                <a:latin typeface="Arial Black" pitchFamily="34" charset="0"/>
              </a:rPr>
              <a:t>А после залей поскорее водой</a:t>
            </a:r>
            <a:r>
              <a:rPr lang="ru-RU" sz="1400" dirty="0" smtClean="0">
                <a:latin typeface="Arial Black" pitchFamily="34" charset="0"/>
              </a:rPr>
              <a:t>!</a:t>
            </a:r>
            <a:endParaRPr lang="ru-RU" sz="1400" dirty="0">
              <a:latin typeface="Arial Black" pitchFamily="34" charset="0"/>
            </a:endParaRPr>
          </a:p>
        </p:txBody>
      </p:sp>
      <p:pic>
        <p:nvPicPr>
          <p:cNvPr id="5" name="Рисунок 4" descr="http://vdporm.ru/wp-content/uploads/2013/08/kids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857232"/>
            <a:ext cx="414340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ПК\Desktop\одеяло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071810"/>
            <a:ext cx="4786346" cy="3571900"/>
          </a:xfrm>
          <a:prstGeom prst="rect">
            <a:avLst/>
          </a:prstGeom>
          <a:noFill/>
        </p:spPr>
      </p:pic>
      <p:pic>
        <p:nvPicPr>
          <p:cNvPr id="1028" name="Picture 4" descr="C:\Users\ПК\Desktop\горящие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553120"/>
            <a:ext cx="4262467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64294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                          Если огонь в доме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6868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 Дым и огонь не к добру, так и знай,</a:t>
            </a:r>
          </a:p>
          <a:p>
            <a:pPr>
              <a:buNone/>
            </a:pP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Взрослых на помощь скорей призывай,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И в «01» поскорее звони: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Срочно пожарных! Помогут они!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И под кроватью не прячься – учти,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Что от огня просто так не уйти.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Не оставайся в квартире с огнем,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А выбирайся доступным путем: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Мокрым платком нос и рот завяжи,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К двери входной через дым поспеши!</a:t>
            </a:r>
          </a:p>
          <a:p>
            <a:pPr>
              <a:buNone/>
            </a:pP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 Дым и огонь не к добру, так и знай,</a:t>
            </a:r>
          </a:p>
          <a:p>
            <a:pPr>
              <a:buNone/>
            </a:pP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Взрослых на помощь скорей призывай,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И в «01» поскорее звони: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Срочно пожарных! Помогут они!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И под кроватью не прячься – учти,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Что от огня просто так не уйти.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Не оставайся в квартире с огнем,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А выбирайся доступным путем: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Мокрым платком нос и рот завяжи,</a:t>
            </a:r>
            <a:b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7030A0"/>
                </a:solidFill>
                <a:latin typeface="Arial Black" pitchFamily="34" charset="0"/>
              </a:rPr>
              <a:t>К двери входной через дым поспеши!</a:t>
            </a:r>
          </a:p>
        </p:txBody>
      </p:sp>
      <p:pic>
        <p:nvPicPr>
          <p:cNvPr id="2053" name="Picture 5" descr="C:\Users\ПК\Desktop\шкаф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928934"/>
            <a:ext cx="4305311" cy="3786214"/>
          </a:xfrm>
          <a:prstGeom prst="rect">
            <a:avLst/>
          </a:prstGeom>
          <a:noFill/>
        </p:spPr>
      </p:pic>
      <p:pic>
        <p:nvPicPr>
          <p:cNvPr id="2054" name="Picture 6" descr="C:\Users\ПК\Desktop\сто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429000"/>
            <a:ext cx="4500594" cy="3274960"/>
          </a:xfrm>
          <a:prstGeom prst="rect">
            <a:avLst/>
          </a:prstGeom>
          <a:noFill/>
        </p:spPr>
      </p:pic>
      <p:pic>
        <p:nvPicPr>
          <p:cNvPr id="2055" name="Picture 7" descr="C:\Users\ПК\Desktop\кровать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83872"/>
            <a:ext cx="4372485" cy="2445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543</TotalTime>
  <Words>399</Words>
  <Application>Microsoft Office PowerPoint</Application>
  <PresentationFormat>Экран (4:3)</PresentationFormat>
  <Paragraphs>166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Автор: Григорян Маргарита Владимировна Воспитатель доу маоу «прогимназия 108» город улан-удэ</vt:lpstr>
      <vt:lpstr>       Спички - не игрушки для детей!</vt:lpstr>
      <vt:lpstr>Огонь друг  С огнем воюют, а без огня горюют.  Человек без огня не живет ни единого дня. </vt:lpstr>
      <vt:lpstr> Огонь Враг  Не шути с огнем – можешь сгореть. От искр пожар рождается.  </vt:lpstr>
      <vt:lpstr>Спички- наши друзья и помощники, но их нельзя  зажигать и бросать ради забавы</vt:lpstr>
      <vt:lpstr>               Очень-очень важные правила! </vt:lpstr>
      <vt:lpstr>                         Если огонь в доме </vt:lpstr>
      <vt:lpstr>                          Если огонь в доме</vt:lpstr>
      <vt:lpstr>Пусть знает каждый гражданин, пожарный                                       номер – «01» </vt:lpstr>
      <vt:lpstr>                         Труд тяжёлый и опасный  </vt:lpstr>
      <vt:lpstr>Как правильно вести себя при пожаре</vt:lpstr>
      <vt:lpstr>                    Огонь который несет людям.  «Мир , радость, счастья и достижения в спорте.»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Учитель</cp:lastModifiedBy>
  <cp:revision>56</cp:revision>
  <dcterms:created xsi:type="dcterms:W3CDTF">2018-01-28T02:15:24Z</dcterms:created>
  <dcterms:modified xsi:type="dcterms:W3CDTF">2018-01-29T00:52:44Z</dcterms:modified>
</cp:coreProperties>
</file>