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F718DF-02B2-4E9C-9C31-A10BF5605A2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F6D304D-B0AC-4C4D-92DE-85F9289CD2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7851648" cy="370047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  <a:t>Система работы </a:t>
            </a:r>
            <a:b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  <a:t>над     текстовыми арифметическими задачами  </a:t>
            </a:r>
            <a:b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  <a:t>в начальной школе</a:t>
            </a:r>
            <a:endParaRPr lang="ru-RU" sz="4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139279"/>
            <a:ext cx="22440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u="sng" dirty="0">
                <a:solidFill>
                  <a:schemeClr val="tx2">
                    <a:lumMod val="10000"/>
                  </a:schemeClr>
                </a:solidFill>
              </a:rPr>
              <a:t>П</a:t>
            </a:r>
            <a:r>
              <a:rPr lang="ru-RU" sz="4400" b="1" u="sng" dirty="0" smtClean="0">
                <a:solidFill>
                  <a:schemeClr val="tx2">
                    <a:lumMod val="10000"/>
                  </a:schemeClr>
                </a:solidFill>
              </a:rPr>
              <a:t>роект</a:t>
            </a:r>
            <a:endParaRPr lang="ru-RU" sz="44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076056" y="4797152"/>
            <a:ext cx="30749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Разработчики: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Христофорова С.Л.</a:t>
            </a:r>
          </a:p>
          <a:p>
            <a:r>
              <a:rPr lang="ru-RU" sz="2400" b="1" dirty="0" err="1" smtClean="0">
                <a:solidFill>
                  <a:schemeClr val="bg1"/>
                </a:solidFill>
              </a:rPr>
              <a:t>Крючек</a:t>
            </a:r>
            <a:r>
              <a:rPr lang="ru-RU" sz="2400" b="1" dirty="0" smtClean="0">
                <a:solidFill>
                  <a:schemeClr val="bg1"/>
                </a:solidFill>
              </a:rPr>
              <a:t> О.Н.</a:t>
            </a:r>
          </a:p>
          <a:p>
            <a:r>
              <a:rPr lang="ru-RU" sz="2400" b="1" dirty="0" err="1" smtClean="0">
                <a:solidFill>
                  <a:schemeClr val="bg1"/>
                </a:solidFill>
              </a:rPr>
              <a:t>Секисова</a:t>
            </a:r>
            <a:r>
              <a:rPr lang="ru-RU" sz="2400" b="1" dirty="0" smtClean="0">
                <a:solidFill>
                  <a:schemeClr val="bg1"/>
                </a:solidFill>
              </a:rPr>
              <a:t> О.В.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Использование эффективных средств мотивации (Стиль обучения, поощрение, психологическое состояние учителя).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Оснащение кабинета.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Использование электронных образовательных ресурсов.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Использование интернет – ресурсов.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Разработка рабочих программ по математике, учитывая особенности задачного метода обучения.</a:t>
            </a:r>
          </a:p>
          <a:p>
            <a:endParaRPr lang="ru-RU" dirty="0" smtClean="0"/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Анализ ресурсов:</a:t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71546"/>
            <a:ext cx="7851648" cy="342902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Постановка проблемы: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неумение обучающихся решать задачи, </a:t>
            </a:r>
            <a:b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действовать </a:t>
            </a:r>
            <a:b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10000"/>
                  </a:schemeClr>
                </a:solidFill>
              </a:rPr>
              <a:t>в нестандартных ситуациях</a:t>
            </a:r>
            <a:endParaRPr lang="ru-RU" sz="36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57232"/>
            <a:ext cx="7854696" cy="5286412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endParaRPr lang="ru-RU" b="1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ru-RU" b="1" dirty="0" smtClean="0"/>
          </a:p>
          <a:p>
            <a:pPr algn="l">
              <a:buFont typeface="Arial" pitchFamily="34" charset="0"/>
              <a:buChar char="•"/>
            </a:pPr>
            <a:endParaRPr lang="ru-RU" b="1" dirty="0" smtClean="0"/>
          </a:p>
          <a:p>
            <a:pPr algn="l">
              <a:buFont typeface="Arial" pitchFamily="34" charset="0"/>
              <a:buChar char="•"/>
            </a:pPr>
            <a:endParaRPr lang="ru-RU" b="1" dirty="0" smtClean="0"/>
          </a:p>
          <a:p>
            <a:pPr algn="l">
              <a:buFont typeface="Arial" pitchFamily="34" charset="0"/>
              <a:buChar char="•"/>
            </a:pPr>
            <a:endParaRPr lang="ru-RU" b="1" dirty="0" smtClean="0"/>
          </a:p>
          <a:p>
            <a:pPr algn="l">
              <a:buFont typeface="Arial" pitchFamily="34" charset="0"/>
              <a:buChar char="•"/>
            </a:pPr>
            <a:endParaRPr lang="ru-RU" b="1" dirty="0" smtClean="0"/>
          </a:p>
          <a:p>
            <a:pPr algn="l">
              <a:buFont typeface="Arial" pitchFamily="34" charset="0"/>
              <a:buChar char="•"/>
            </a:pP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371600"/>
            <a:ext cx="7786742" cy="505779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 Причины :</a:t>
            </a:r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 неумение владеть обобщёнными способами решения учебных задач</a:t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неспособность глубоко и осмысленно обрабатывать информацию</a:t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недостаточно сформировано умение анализировать, выделять главное в задаче</a:t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недостаточно развито умение устанавливать взаимосвязь между понятиями, сравнивать,  делать выводы</a:t>
            </a:r>
            <a:b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588404" cy="4500594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        </a:t>
            </a: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Цель проекта: 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+mn-lt"/>
                <a:cs typeface="Times New Roman" pitchFamily="18" charset="0"/>
              </a:rPr>
              <a:t>создать условия для формирования </a:t>
            </a:r>
            <a:b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+mn-lt"/>
                <a:cs typeface="Times New Roman" pitchFamily="18" charset="0"/>
              </a:rPr>
              <a:t>способов решения учебных задач.</a:t>
            </a:r>
            <a:b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10000"/>
                  </a:schemeClr>
                </a:solidFill>
              </a:rPr>
              <a:t>   Задачи: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sz="3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643182"/>
            <a:ext cx="7772400" cy="3738146"/>
          </a:xfrm>
        </p:spPr>
        <p:txBody>
          <a:bodyPr>
            <a:normAutofit fontScale="70000" lnSpcReduction="20000"/>
          </a:bodyPr>
          <a:lstStyle/>
          <a:p>
            <a:pPr lvl="0"/>
            <a:endParaRPr lang="ru-RU" sz="2900" b="1" dirty="0" smtClean="0"/>
          </a:p>
          <a:p>
            <a:pPr lvl="0"/>
            <a:r>
              <a:rPr lang="ru-RU" sz="2900" b="1" dirty="0" smtClean="0">
                <a:solidFill>
                  <a:schemeClr val="tx2">
                    <a:lumMod val="10000"/>
                  </a:schemeClr>
                </a:solidFill>
              </a:rPr>
              <a:t>1.Освоение методов развития компонентов учебной деятельности  (мотивация, учебная задача, учебные операции, контроль, оценка).</a:t>
            </a:r>
          </a:p>
          <a:p>
            <a:r>
              <a:rPr lang="ru-RU" sz="2900" b="1" dirty="0" smtClean="0">
                <a:solidFill>
                  <a:schemeClr val="tx2">
                    <a:lumMod val="10000"/>
                  </a:schemeClr>
                </a:solidFill>
              </a:rPr>
              <a:t>2.Формирование интеллектуального умения, позволяющего решать учебные задачи, давать ответы на вопросы.</a:t>
            </a:r>
          </a:p>
          <a:p>
            <a:pPr lvl="0"/>
            <a:r>
              <a:rPr lang="ru-RU" sz="2900" b="1" dirty="0" smtClean="0">
                <a:solidFill>
                  <a:schemeClr val="tx2">
                    <a:lumMod val="10000"/>
                  </a:schemeClr>
                </a:solidFill>
              </a:rPr>
              <a:t>3.Развитие внимания, памяти,  логического  мышления, речи,  воображения, познавательного интереса.</a:t>
            </a:r>
          </a:p>
          <a:p>
            <a:r>
              <a:rPr lang="ru-RU" sz="2900" b="1" dirty="0" smtClean="0">
                <a:solidFill>
                  <a:schemeClr val="tx2">
                    <a:lumMod val="10000"/>
                  </a:schemeClr>
                </a:solidFill>
              </a:rPr>
              <a:t>4.Развитие волевой и мотивационной сферы учебной деятельности, самостоятельности, коммуникативных умений.</a:t>
            </a:r>
          </a:p>
          <a:p>
            <a:pPr lvl="0"/>
            <a:endParaRPr lang="ru-RU" dirty="0" smtClean="0"/>
          </a:p>
          <a:p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Разработка системы обучающих заданий («</a:t>
            </a:r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</a:rPr>
              <a:t>Задачкин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сундучок»)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Разработка системы упражнений и заданий  для промежуточного и итогового контроля и оценки уровня  </a:t>
            </a:r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</a:rPr>
              <a:t>сформированности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общих умений решать задачи.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Использование разнообразных форм, методов, приёмов обучения, повышающих степень активности учащихся в учебном процессе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Пересмотреть проектирование уроков на основе задачного метода обучения.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Проводить диагностику знаний и уровня </a:t>
            </a:r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</a:rPr>
              <a:t>сформированности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учебных действий учащихся.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Более эффективно организовывать  дифференцированную работу.</a:t>
            </a:r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Мероприятия:</a:t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Методическое пособие для учителей  «Система работы над текстовой  арифметической задачей».</a:t>
            </a:r>
          </a:p>
          <a:p>
            <a:pPr lvl="0"/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Сборник обучающих и контрольных заданий для каждого класса «</a:t>
            </a:r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</a:rPr>
              <a:t>Задачкин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сундучок».</a:t>
            </a:r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Результат/продукт:</a:t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Итоги промежуточной и итоговой диагностики предметных и </a:t>
            </a:r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</a:rPr>
              <a:t>метапредметных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результатов.</a:t>
            </a:r>
          </a:p>
          <a:p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Умение владеть обобщёнными способами решения учебных задач.                                                                                                Способность глубоко и осмысленно обрабатывать информацию.                          Сформировано  умение анализировать, выделять главное в задаче. </a:t>
            </a:r>
          </a:p>
          <a:p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</a:rPr>
              <a:t> Достаточно развито умение устанавливать взаимосвязь между понятиями, сравнивать, делать обобщения.</a:t>
            </a:r>
            <a:endParaRPr lang="ru-RU" b="1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Критерии результативности:</a:t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Умение учащимися осуществлять рефлексивное действие (оценивать свою готовность, обнаруживать незнание, находить причины затруднения, стремление к их преодолению).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Умение учащихся ставить и адресовать вопросы к задаче.                                      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Умение работать творчески.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Динамичное продвижение каждого ученика.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На уроках присутствуют чёткие критерии самоконтроля и самооценки (формирование контрольно-оценочной деятельности у обучающихся).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Умение учащегося выражать собственную позицию в корректной форме.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Атмосфера сотрудничества, сотворчества, психологического комфорта на уроках.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Критерии результативности:</a:t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Подробное изучение задачного метода обучения для обеспечения качества образовательного процесса и его результатов.</a:t>
            </a:r>
          </a:p>
          <a:p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</a:rPr>
              <a:t>Взаимопосещение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уроков. 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Изучение современного передового педагогического опыта.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Проектирование комфортной адаптивной среды.</a:t>
            </a:r>
          </a:p>
          <a:p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Использование </a:t>
            </a:r>
            <a:r>
              <a:rPr lang="ru-RU" b="1" dirty="0" err="1" smtClean="0">
                <a:solidFill>
                  <a:schemeClr val="tx2">
                    <a:lumMod val="10000"/>
                  </a:schemeClr>
                </a:solidFill>
              </a:rPr>
              <a:t>здоровьесберегающих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 и развивающих технологий.</a:t>
            </a:r>
          </a:p>
          <a:p>
            <a:endParaRPr lang="ru-RU" dirty="0" smtClean="0"/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Анализ ресурсов:</a:t>
            </a:r>
            <a:b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tx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55</TotalTime>
  <Words>374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Система работы  над     текстовыми арифметическими задачами   в начальной школе</vt:lpstr>
      <vt:lpstr>Постановка проблемы:  неумение обучающихся решать задачи,  действовать  в нестандартных ситуациях</vt:lpstr>
      <vt:lpstr>                                         Причины :  неумение владеть обобщёнными способами решения учебных задач  неспособность глубоко и осмысленно обрабатывать информацию  недостаточно сформировано умение анализировать, выделять главное в задаче  недостаточно развито умение устанавливать взаимосвязь между понятиями, сравнивать,  делать выводы </vt:lpstr>
      <vt:lpstr>        Цель проекта:  создать условия для формирования  способов решения учебных задач.     Задачи:    </vt:lpstr>
      <vt:lpstr>   Мероприятия: </vt:lpstr>
      <vt:lpstr>   Результат/продукт: </vt:lpstr>
      <vt:lpstr>   Критерии результативности: </vt:lpstr>
      <vt:lpstr>   Критерии результативности: </vt:lpstr>
      <vt:lpstr>   Анализ ресурсов: </vt:lpstr>
      <vt:lpstr>   Анализ ресурсов: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над текстовыми арифметическими задачами   в начальной школе</dc:title>
  <dc:creator>Svetlana</dc:creator>
  <cp:lastModifiedBy>USER</cp:lastModifiedBy>
  <cp:revision>33</cp:revision>
  <dcterms:created xsi:type="dcterms:W3CDTF">2015-11-24T18:15:13Z</dcterms:created>
  <dcterms:modified xsi:type="dcterms:W3CDTF">2018-01-26T12:39:46Z</dcterms:modified>
</cp:coreProperties>
</file>