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5" r:id="rId6"/>
    <p:sldId id="261" r:id="rId7"/>
    <p:sldId id="262" r:id="rId8"/>
    <p:sldId id="263" r:id="rId9"/>
    <p:sldId id="266" r:id="rId10"/>
    <p:sldId id="267" r:id="rId11"/>
    <p:sldId id="268" r:id="rId12"/>
    <p:sldId id="269" r:id="rId13"/>
    <p:sldId id="270" r:id="rId14"/>
    <p:sldId id="271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D11E14-6194-4EF5-81EB-59834A585BB0}" type="datetimeFigureOut">
              <a:rPr lang="ru-RU" smtClean="0"/>
              <a:pPr/>
              <a:t>30.11.2015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9207D2-4C53-49EC-A4B9-68C8F92F7B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D11E14-6194-4EF5-81EB-59834A585BB0}" type="datetimeFigureOut">
              <a:rPr lang="ru-RU" smtClean="0"/>
              <a:pPr/>
              <a:t>30.11.2015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9207D2-4C53-49EC-A4B9-68C8F92F7B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D11E14-6194-4EF5-81EB-59834A585BB0}" type="datetimeFigureOut">
              <a:rPr lang="ru-RU" smtClean="0"/>
              <a:pPr/>
              <a:t>30.11.2015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9207D2-4C53-49EC-A4B9-68C8F92F7B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D11E14-6194-4EF5-81EB-59834A585BB0}" type="datetimeFigureOut">
              <a:rPr lang="ru-RU" smtClean="0"/>
              <a:pPr/>
              <a:t>30.11.2015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9207D2-4C53-49EC-A4B9-68C8F92F7B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D11E14-6194-4EF5-81EB-59834A585BB0}" type="datetimeFigureOut">
              <a:rPr lang="ru-RU" smtClean="0"/>
              <a:pPr/>
              <a:t>30.11.2015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9207D2-4C53-49EC-A4B9-68C8F92F7B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D11E14-6194-4EF5-81EB-59834A585BB0}" type="datetimeFigureOut">
              <a:rPr lang="ru-RU" smtClean="0"/>
              <a:pPr/>
              <a:t>30.11.2015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9207D2-4C53-49EC-A4B9-68C8F92F7B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D11E14-6194-4EF5-81EB-59834A585BB0}" type="datetimeFigureOut">
              <a:rPr lang="ru-RU" smtClean="0"/>
              <a:pPr/>
              <a:t>30.11.2015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9207D2-4C53-49EC-A4B9-68C8F92F7B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D11E14-6194-4EF5-81EB-59834A585BB0}" type="datetimeFigureOut">
              <a:rPr lang="ru-RU" smtClean="0"/>
              <a:pPr/>
              <a:t>30.11.2015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9207D2-4C53-49EC-A4B9-68C8F92F7B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D11E14-6194-4EF5-81EB-59834A585BB0}" type="datetimeFigureOut">
              <a:rPr lang="ru-RU" smtClean="0"/>
              <a:pPr/>
              <a:t>30.11.2015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9207D2-4C53-49EC-A4B9-68C8F92F7B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D11E14-6194-4EF5-81EB-59834A585BB0}" type="datetimeFigureOut">
              <a:rPr lang="ru-RU" smtClean="0"/>
              <a:pPr/>
              <a:t>30.11.2015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9207D2-4C53-49EC-A4B9-68C8F92F7B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D11E14-6194-4EF5-81EB-59834A585BB0}" type="datetimeFigureOut">
              <a:rPr lang="ru-RU" smtClean="0"/>
              <a:pPr/>
              <a:t>30.11.2015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9207D2-4C53-49EC-A4B9-68C8F92F7B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D6D11E14-6194-4EF5-81EB-59834A585BB0}" type="datetimeFigureOut">
              <a:rPr lang="ru-RU" smtClean="0"/>
              <a:pPr/>
              <a:t>30.11.2015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E99207D2-4C53-49EC-A4B9-68C8F92F7BF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354052" y="2096035"/>
            <a:ext cx="648072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accent6">
                    <a:lumMod val="75000"/>
                  </a:schemeClr>
                </a:solidFill>
              </a:rPr>
              <a:t>Последний год обучения в начальной школе</a:t>
            </a:r>
            <a:endParaRPr lang="ru-RU" sz="4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91680" y="4077072"/>
            <a:ext cx="54726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chemeClr val="accent6">
                    <a:lumMod val="50000"/>
                  </a:schemeClr>
                </a:solidFill>
              </a:rPr>
              <a:t>Кризисы 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взросления</a:t>
            </a:r>
            <a:endParaRPr lang="ru-RU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66379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2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332656"/>
            <a:ext cx="727280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</a:rPr>
              <a:t>Не опекайте своего ребенка там, где можно обойтись без опеки</a:t>
            </a:r>
          </a:p>
        </p:txBody>
      </p:sp>
      <p:pic>
        <p:nvPicPr>
          <p:cNvPr id="6149" name="Picture 5" descr="C:\Users\user\Desktop\мотиваторы родителям\motivator-6138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591" t="2847" r="4047" b="15110"/>
          <a:stretch>
            <a:fillRect/>
          </a:stretch>
        </p:blipFill>
        <p:spPr bwMode="auto">
          <a:xfrm>
            <a:off x="2428860" y="2143116"/>
            <a:ext cx="4143404" cy="4143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53689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2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357166"/>
            <a:ext cx="784887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</a:rPr>
              <a:t>Не идите на поводу у своего ребенка, умейте соблюдать меру своей любви и меру своей родительской ответственности</a:t>
            </a:r>
            <a:r>
              <a:rPr lang="ru-RU" dirty="0"/>
              <a:t>.</a:t>
            </a:r>
          </a:p>
        </p:txBody>
      </p:sp>
      <p:pic>
        <p:nvPicPr>
          <p:cNvPr id="8194" name="Picture 2" descr="C:\Users\user\Desktop\мотиваторы родителям\motivator-538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086" t="4823" r="3591" b="20762"/>
          <a:stretch>
            <a:fillRect/>
          </a:stretch>
        </p:blipFill>
        <p:spPr bwMode="auto">
          <a:xfrm>
            <a:off x="1857356" y="2786058"/>
            <a:ext cx="5357850" cy="3500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6925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2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417007"/>
            <a:ext cx="77048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</a:rPr>
              <a:t>Не читайте своему ребенку бесконечные нотации, он их просто не слышит!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124" t="4406" r="4250" b="15568"/>
          <a:stretch>
            <a:fillRect/>
          </a:stretch>
        </p:blipFill>
        <p:spPr bwMode="auto">
          <a:xfrm>
            <a:off x="2357422" y="2357430"/>
            <a:ext cx="4143404" cy="4000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474788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2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428604"/>
            <a:ext cx="76328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</a:rPr>
              <a:t>Будьте всегда последовательны в своих требованиях</a:t>
            </a:r>
          </a:p>
        </p:txBody>
      </p:sp>
      <p:pic>
        <p:nvPicPr>
          <p:cNvPr id="10242" name="Picture 2" descr="C:\Users\user\Desktop\мотиваторы родителям\motivator-6236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966" t="4503" r="4836" b="17265"/>
          <a:stretch>
            <a:fillRect/>
          </a:stretch>
        </p:blipFill>
        <p:spPr bwMode="auto">
          <a:xfrm>
            <a:off x="2214546" y="2357430"/>
            <a:ext cx="4714908" cy="4000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16010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2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9572" y="571480"/>
            <a:ext cx="77048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</a:rPr>
              <a:t>Не лишайте своего ребенка права быть ребенком</a:t>
            </a:r>
            <a:r>
              <a:rPr lang="ru-RU" sz="3200" dirty="0">
                <a:solidFill>
                  <a:srgbClr val="C00000"/>
                </a:solidFill>
              </a:rPr>
              <a:t>. </a:t>
            </a:r>
            <a:r>
              <a:rPr lang="ru-RU" sz="3200" dirty="0" smtClean="0">
                <a:solidFill>
                  <a:srgbClr val="C00000"/>
                </a:solidFill>
              </a:rPr>
              <a:t> </a:t>
            </a:r>
            <a:endParaRPr lang="ru-RU" sz="3200" dirty="0">
              <a:solidFill>
                <a:srgbClr val="C00000"/>
              </a:solidFill>
            </a:endParaRPr>
          </a:p>
        </p:txBody>
      </p:sp>
      <p:pic>
        <p:nvPicPr>
          <p:cNvPr id="4098" name="Picture 2" descr="C:\Users\user\Desktop\мотиваторы родителям\1346584212_motivators_children-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549" t="5944" r="4263" b="16133"/>
          <a:stretch>
            <a:fillRect/>
          </a:stretch>
        </p:blipFill>
        <p:spPr bwMode="auto">
          <a:xfrm>
            <a:off x="2285984" y="2143116"/>
            <a:ext cx="4214842" cy="4000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21510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2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user\Desktop\мотиваторы родителям\90880285_motivator3457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750" t="5344" r="5312" b="3800"/>
          <a:stretch>
            <a:fillRect/>
          </a:stretch>
        </p:blipFill>
        <p:spPr bwMode="auto">
          <a:xfrm>
            <a:off x="1000100" y="1285860"/>
            <a:ext cx="6929486" cy="4857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96828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2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260648"/>
            <a:ext cx="42098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Физический кризис </a:t>
            </a:r>
            <a:endParaRPr lang="ru-RU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900896"/>
            <a:ext cx="33371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Ускорение роста.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95536" y="1556792"/>
            <a:ext cx="79208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Несоответствие роста сердечно-сосудистой системы.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95536" y="2649756"/>
            <a:ext cx="45508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Замедление роста легких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88314" y="3346579"/>
            <a:ext cx="61206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Ослабляется зрение.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26934" y="4065738"/>
            <a:ext cx="62308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Замедляется темп их деятельности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95536" y="4761668"/>
            <a:ext cx="629717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Происходит нарушения со стороны 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нервной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системы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26934" y="5731105"/>
            <a:ext cx="70252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Начинается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половое созревание ребенка</a:t>
            </a:r>
          </a:p>
        </p:txBody>
      </p:sp>
    </p:spTree>
    <p:extLst>
      <p:ext uri="{BB962C8B-B14F-4D97-AF65-F5344CB8AC3E}">
        <p14:creationId xmlns:p14="http://schemas.microsoft.com/office/powerpoint/2010/main" xmlns="" val="2981408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6" grpId="0"/>
      <p:bldP spid="7" grpId="0"/>
      <p:bldP spid="1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2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260648"/>
            <a:ext cx="36695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Личностный  кризис 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1124744"/>
            <a:ext cx="84249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Ведущей деятельностью стала не учеба, а общение со сверстниками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3529" y="2303294"/>
            <a:ext cx="84969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Происходит осознание своей индивидуальности,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неповторимости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9" y="3270627"/>
            <a:ext cx="80648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Возникновение чувства взрослости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06896" y="4026577"/>
            <a:ext cx="777725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Начинают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критически оценивать поведение 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взрослых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7543" y="4896162"/>
            <a:ext cx="799288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Оформляются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взгляды на смысл жизни, на отношения между людьми</a:t>
            </a:r>
          </a:p>
        </p:txBody>
      </p:sp>
    </p:spTree>
    <p:extLst>
      <p:ext uri="{BB962C8B-B14F-4D97-AF65-F5344CB8AC3E}">
        <p14:creationId xmlns:p14="http://schemas.microsoft.com/office/powerpoint/2010/main" xmlns="" val="3436493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2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14348" y="642918"/>
            <a:ext cx="7786742" cy="477053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Главное в общении с детьми - </a:t>
            </a:r>
            <a:endParaRPr lang="en-US" sz="40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6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ЛЮБОВЬ </a:t>
            </a:r>
            <a:r>
              <a:rPr lang="ru-RU" sz="66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– ДОВЕРИЕ – ПОНИМАНИЕ – ПОДДЕРЖКА</a:t>
            </a:r>
          </a:p>
        </p:txBody>
      </p:sp>
    </p:spTree>
    <p:extLst>
      <p:ext uri="{BB962C8B-B14F-4D97-AF65-F5344CB8AC3E}">
        <p14:creationId xmlns:p14="http://schemas.microsoft.com/office/powerpoint/2010/main" xmlns="" val="1073448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2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214291"/>
            <a:ext cx="8215370" cy="1285884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oubleWave1">
              <a:avLst>
                <a:gd name="adj1" fmla="val 6250"/>
                <a:gd name="adj2" fmla="val -155"/>
              </a:avLst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Законы для родителей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596" y="1643050"/>
            <a:ext cx="6429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  Дорожите </a:t>
            </a:r>
            <a:r>
              <a:rPr lang="ru-RU" b="1" dirty="0" smtClean="0">
                <a:solidFill>
                  <a:srgbClr val="C00000"/>
                </a:solidFill>
              </a:rPr>
              <a:t>любовью своего ребенка. 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596" y="2143117"/>
            <a:ext cx="6143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  Не </a:t>
            </a:r>
            <a:r>
              <a:rPr lang="ru-RU" b="1" dirty="0" smtClean="0">
                <a:solidFill>
                  <a:srgbClr val="C00000"/>
                </a:solidFill>
              </a:rPr>
              <a:t>унижайте своего ребенка. 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28596" y="2500306"/>
            <a:ext cx="84296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  Не </a:t>
            </a:r>
            <a:r>
              <a:rPr lang="ru-RU" b="1" dirty="0" smtClean="0">
                <a:solidFill>
                  <a:srgbClr val="C00000"/>
                </a:solidFill>
              </a:rPr>
              <a:t>угрожайте своему ребенку.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0034" y="2928934"/>
            <a:ext cx="66856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cs typeface="Times New Roman" pitchFamily="18" charset="0"/>
              </a:rPr>
              <a:t> Не </a:t>
            </a:r>
            <a:r>
              <a:rPr lang="ru-RU" sz="2000" b="1" dirty="0">
                <a:solidFill>
                  <a:srgbClr val="C00000"/>
                </a:solidFill>
                <a:cs typeface="Times New Roman" pitchFamily="18" charset="0"/>
              </a:rPr>
              <a:t>налагайте запретов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71472" y="3357562"/>
            <a:ext cx="4857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Не опекайте своего </a:t>
            </a:r>
            <a:r>
              <a:rPr lang="ru-RU" b="1" dirty="0" smtClean="0">
                <a:solidFill>
                  <a:srgbClr val="C00000"/>
                </a:solidFill>
              </a:rPr>
              <a:t>ребенка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642910" y="3786190"/>
            <a:ext cx="76438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Не идите на поводу у своего ребенка, </a:t>
            </a:r>
            <a:endParaRPr lang="ru-RU" b="1" dirty="0" smtClean="0">
              <a:solidFill>
                <a:srgbClr val="C00000"/>
              </a:solidFill>
            </a:endParaRPr>
          </a:p>
          <a:p>
            <a:r>
              <a:rPr lang="ru-RU" b="1" dirty="0" smtClean="0">
                <a:solidFill>
                  <a:srgbClr val="C00000"/>
                </a:solidFill>
              </a:rPr>
              <a:t>умейте </a:t>
            </a:r>
            <a:r>
              <a:rPr lang="ru-RU" b="1" dirty="0" smtClean="0">
                <a:solidFill>
                  <a:srgbClr val="C00000"/>
                </a:solidFill>
              </a:rPr>
              <a:t>соблюдать меру своей любви </a:t>
            </a:r>
            <a:endParaRPr lang="ru-RU" b="1" dirty="0" smtClean="0">
              <a:solidFill>
                <a:srgbClr val="C00000"/>
              </a:solidFill>
            </a:endParaRPr>
          </a:p>
          <a:p>
            <a:r>
              <a:rPr lang="ru-RU" b="1" dirty="0" smtClean="0">
                <a:solidFill>
                  <a:srgbClr val="C00000"/>
                </a:solidFill>
              </a:rPr>
              <a:t>и </a:t>
            </a:r>
            <a:r>
              <a:rPr lang="ru-RU" b="1" dirty="0" smtClean="0">
                <a:solidFill>
                  <a:srgbClr val="C00000"/>
                </a:solidFill>
              </a:rPr>
              <a:t>меру своей родительской ответственности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428596" y="4714884"/>
            <a:ext cx="82153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Не читайте своему ребенку бесконечные нотации, он их просто не слышит!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42910" y="5357826"/>
            <a:ext cx="75506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Будьте всегда последовательны в своих требованиях</a:t>
            </a:r>
          </a:p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571472" y="5857892"/>
            <a:ext cx="7072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Не лишайте своего ребенка права быть ребенком</a:t>
            </a:r>
            <a:r>
              <a:rPr lang="ru-RU" dirty="0" smtClean="0">
                <a:solidFill>
                  <a:srgbClr val="C00000"/>
                </a:solidFill>
              </a:rPr>
              <a:t>.  </a:t>
            </a: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23711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2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04784" y="328300"/>
            <a:ext cx="681629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</a:rPr>
              <a:t>Дорожите любовью своего ребенка. 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2050" name="Picture 2" descr="C:\Users\user\Desktop\мотиваторы родителям\1336135166_motivatory-s-detmi-i-o-detyah-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453" t="4424" r="2931" b="19471"/>
          <a:stretch>
            <a:fillRect/>
          </a:stretch>
        </p:blipFill>
        <p:spPr bwMode="auto">
          <a:xfrm>
            <a:off x="1428728" y="1357298"/>
            <a:ext cx="6072230" cy="4000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78678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2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976" y="642918"/>
            <a:ext cx="692948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</a:rPr>
              <a:t>Не унижайте своего ребенка</a:t>
            </a:r>
            <a:r>
              <a:rPr lang="ru-RU" sz="3200" b="1" dirty="0" smtClean="0">
                <a:solidFill>
                  <a:srgbClr val="C00000"/>
                </a:solidFill>
              </a:rPr>
              <a:t>. 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3074" name="Picture 2" descr="C:\Users\user\Desktop\мотиваторы родителям\1329258441_motivator-2513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308" t="7913" r="5580" b="15075"/>
          <a:stretch>
            <a:fillRect/>
          </a:stretch>
        </p:blipFill>
        <p:spPr bwMode="auto">
          <a:xfrm>
            <a:off x="2071670" y="2000240"/>
            <a:ext cx="4500594" cy="4286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43430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2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91802" y="348097"/>
            <a:ext cx="562942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</a:rPr>
              <a:t>Не угрожайте своему </a:t>
            </a:r>
            <a:r>
              <a:rPr lang="ru-RU" sz="3200" b="1" dirty="0" smtClean="0">
                <a:solidFill>
                  <a:srgbClr val="C00000"/>
                </a:solidFill>
              </a:rPr>
              <a:t>ребенку.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5122" name="Picture 2" descr="C:\Users\user\Desktop\мотиваторы родителям\1346584313_motivators_children-3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564" t="4700" r="4064" b="19660"/>
          <a:stretch>
            <a:fillRect/>
          </a:stretch>
        </p:blipFill>
        <p:spPr bwMode="auto">
          <a:xfrm>
            <a:off x="1500166" y="1714488"/>
            <a:ext cx="5643602" cy="3786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33241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2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user\Desktop\мотиваторы родителям\motivator-4387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416" t="7916" r="3416" b="21443"/>
          <a:stretch>
            <a:fillRect/>
          </a:stretch>
        </p:blipFill>
        <p:spPr bwMode="auto">
          <a:xfrm>
            <a:off x="1571604" y="2428868"/>
            <a:ext cx="5715040" cy="3357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58355" y="500042"/>
            <a:ext cx="522729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</a:rPr>
              <a:t>Не налагайте запретов. </a:t>
            </a:r>
          </a:p>
        </p:txBody>
      </p:sp>
    </p:spTree>
    <p:extLst>
      <p:ext uri="{BB962C8B-B14F-4D97-AF65-F5344CB8AC3E}">
        <p14:creationId xmlns:p14="http://schemas.microsoft.com/office/powerpoint/2010/main" xmlns="" val="160845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323</TotalTime>
  <Words>240</Words>
  <Application>Microsoft Office PowerPoint</Application>
  <PresentationFormat>Экран (4:3)</PresentationFormat>
  <Paragraphs>41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Аспект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22</cp:revision>
  <dcterms:created xsi:type="dcterms:W3CDTF">2014-09-16T13:02:32Z</dcterms:created>
  <dcterms:modified xsi:type="dcterms:W3CDTF">2015-11-30T17:15:49Z</dcterms:modified>
</cp:coreProperties>
</file>