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391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B3987-71CC-4CE3-8341-5032DB17DF70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4F84-3437-49CD-87FA-C8741AE809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B3987-71CC-4CE3-8341-5032DB17DF70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4F84-3437-49CD-87FA-C8741AE809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B3987-71CC-4CE3-8341-5032DB17DF70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4F84-3437-49CD-87FA-C8741AE809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B3987-71CC-4CE3-8341-5032DB17DF70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4F84-3437-49CD-87FA-C8741AE809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B3987-71CC-4CE3-8341-5032DB17DF70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4F84-3437-49CD-87FA-C8741AE809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B3987-71CC-4CE3-8341-5032DB17DF70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4F84-3437-49CD-87FA-C8741AE809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B3987-71CC-4CE3-8341-5032DB17DF70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4F84-3437-49CD-87FA-C8741AE809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B3987-71CC-4CE3-8341-5032DB17DF70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4F84-3437-49CD-87FA-C8741AE809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B3987-71CC-4CE3-8341-5032DB17DF70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4F84-3437-49CD-87FA-C8741AE809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B3987-71CC-4CE3-8341-5032DB17DF70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4F84-3437-49CD-87FA-C8741AE809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B3987-71CC-4CE3-8341-5032DB17DF70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4F84-3437-49CD-87FA-C8741AE809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B3987-71CC-4CE3-8341-5032DB17DF70}" type="datetimeFigureOut">
              <a:rPr lang="ru-RU" smtClean="0"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54F84-3437-49CD-87FA-C8741AE809D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764704"/>
            <a:ext cx="741682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ТУТОВЫЙ ШЕЛКОПРЯД:</a:t>
            </a:r>
          </a:p>
          <a:p>
            <a:pPr algn="ctr"/>
            <a:r>
              <a:rPr lang="ru-RU" sz="4400" b="1" dirty="0">
                <a:solidFill>
                  <a:schemeClr val="accent3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</a:t>
            </a:r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олучение шёлка </a:t>
            </a:r>
          </a:p>
          <a:p>
            <a:pPr algn="ctr"/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естественным путём</a:t>
            </a:r>
            <a:endParaRPr lang="ru-RU" sz="4400" b="1" dirty="0">
              <a:solidFill>
                <a:schemeClr val="accent3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99992" y="5445224"/>
            <a:ext cx="4320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Подготовила</a:t>
            </a:r>
          </a:p>
          <a:p>
            <a:pPr algn="r"/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ченица 11б класса</a:t>
            </a:r>
          </a:p>
          <a:p>
            <a:pPr algn="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Тучина Виктория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6386" name="Picture 2" descr="http://biofile.ru/pic/nadine-o-1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140968"/>
            <a:ext cx="4188051" cy="3312368"/>
          </a:xfrm>
          <a:prstGeom prst="rect">
            <a:avLst/>
          </a:prstGeom>
          <a:noFill/>
          <a:ln w="28575">
            <a:solidFill>
              <a:srgbClr val="2E3917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2659559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Спасибо за внимание.</a:t>
            </a:r>
            <a:endParaRPr lang="ru-RU" sz="4400" b="1" dirty="0">
              <a:solidFill>
                <a:schemeClr val="accent3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helga.ru/upload/medialibrary/0a5/0a5a3694bf0d3214ff97410cdcb7a44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429000"/>
            <a:ext cx="3919364" cy="2177424"/>
          </a:xfrm>
          <a:prstGeom prst="rect">
            <a:avLst/>
          </a:prstGeom>
          <a:noFill/>
          <a:ln w="28575">
            <a:solidFill>
              <a:srgbClr val="2E3917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899592" y="692696"/>
            <a:ext cx="7416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Немного истории</a:t>
            </a:r>
            <a:endParaRPr lang="ru-RU" sz="4400" b="1" dirty="0">
              <a:solidFill>
                <a:schemeClr val="accent3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772816"/>
            <a:ext cx="48245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История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разведения этой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бабочки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связана с древним Китаем, – страной, долгие годы хранившей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шелка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. В древних китайских рукописях шелковичный червь впервые упоминается в 2600 г. до н.э.</a:t>
            </a:r>
          </a:p>
        </p:txBody>
      </p:sp>
      <p:pic>
        <p:nvPicPr>
          <p:cNvPr id="5122" name="Picture 2" descr="http://remvizor.ru/wp-content/uploads/2015/07/2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19252" y="1844824"/>
            <a:ext cx="2841180" cy="1896018"/>
          </a:xfrm>
          <a:prstGeom prst="rect">
            <a:avLst/>
          </a:prstGeom>
          <a:noFill/>
          <a:ln w="28575">
            <a:solidFill>
              <a:srgbClr val="2E3917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39552" y="3789040"/>
            <a:ext cx="3456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Тутовый шелкопряд попал в Европу после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IV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К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рестового похода (начало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XIII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века), а в Россию – в 1596г., в период правления сына Ивана </a:t>
            </a:r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IV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 Фёдора.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692696"/>
            <a:ext cx="74168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Преимущества</a:t>
            </a:r>
          </a:p>
          <a:p>
            <a:pPr algn="ctr"/>
            <a:r>
              <a:rPr lang="ru-RU" sz="4400" b="1" dirty="0">
                <a:solidFill>
                  <a:schemeClr val="accent3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</a:t>
            </a:r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атурального шёлка</a:t>
            </a:r>
            <a:endParaRPr lang="ru-RU" sz="4400" b="1" dirty="0">
              <a:solidFill>
                <a:schemeClr val="accent3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2582902"/>
            <a:ext cx="46805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изделия невероятно прочны;</a:t>
            </a:r>
          </a:p>
          <a:p>
            <a:pPr>
              <a:buFont typeface="Arial" pitchFamily="34" charset="0"/>
              <a:buChar char="•"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одна из самых долговечных тканей;</a:t>
            </a:r>
          </a:p>
          <a:p>
            <a:pPr>
              <a:buFont typeface="Arial" pitchFamily="34" charset="0"/>
              <a:buChar char="•"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шёлк лёгок, но сохраняет тепло;</a:t>
            </a:r>
          </a:p>
          <a:p>
            <a:pPr>
              <a:buFont typeface="Arial" pitchFamily="34" charset="0"/>
              <a:buChar char="•"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ткань легко поддаётся равномерному окрашиванию;</a:t>
            </a:r>
          </a:p>
          <a:p>
            <a:pPr>
              <a:buFont typeface="Arial" pitchFamily="34" charset="0"/>
              <a:buChar char="•"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и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зделия из шёлка очень красивы.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098" name="Picture 2" descr="http://www.ooocons.ru/upload/img/Companies/Zadoriby/Articles/08/shel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708920"/>
            <a:ext cx="3578709" cy="2376264"/>
          </a:xfrm>
          <a:prstGeom prst="rect">
            <a:avLst/>
          </a:prstGeom>
          <a:noFill/>
          <a:ln w="28575">
            <a:solidFill>
              <a:srgbClr val="2E3917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620688"/>
            <a:ext cx="74168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Жизненный цикл</a:t>
            </a:r>
          </a:p>
          <a:p>
            <a:pPr algn="ctr"/>
            <a:r>
              <a:rPr lang="ru-RU" sz="4400" b="1" dirty="0">
                <a:solidFill>
                  <a:schemeClr val="accent3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</a:t>
            </a:r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утового шелкопряда</a:t>
            </a:r>
            <a:endParaRPr lang="ru-RU" sz="4400" b="1" dirty="0">
              <a:solidFill>
                <a:schemeClr val="accent3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076" name="Picture 4" descr="http://fs1.ucheba-legko.ru/images/ac6546c9e00352f6da7d46dcf2382f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204864"/>
            <a:ext cx="2091326" cy="4032448"/>
          </a:xfrm>
          <a:prstGeom prst="rect">
            <a:avLst/>
          </a:prstGeom>
          <a:noFill/>
          <a:ln w="28575">
            <a:solidFill>
              <a:srgbClr val="2E3917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131840" y="2492896"/>
            <a:ext cx="55081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Гусенички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тутового шелкопряда выводятся из яиц (грены) при температуре 23–25 градусов по Цельсию. </a:t>
            </a:r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Для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развития яиц требуется 8–10 дней, после чего на свет появляются маленькие, длиной всего около 3 мм, личинки. Они окрашены в темно-бурый цвет и покрыты пучками длинных волос. </a:t>
            </a:r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Эти личинки питаются листьями шелковицы.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44728"/>
            <a:ext cx="46085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Уже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на вторые сутки после </a:t>
            </a:r>
            <a:r>
              <a:rPr lang="ru-RU" dirty="0" err="1">
                <a:latin typeface="Tahoma" pitchFamily="34" charset="0"/>
                <a:ea typeface="Tahoma" pitchFamily="34" charset="0"/>
                <a:cs typeface="Tahoma" pitchFamily="34" charset="0"/>
              </a:rPr>
              <a:t>вылупления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 они съедают вдвое больше корма, чем в первый день, и далее в геометрической прогрессии. </a:t>
            </a:r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На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пятый день гусеницы приступают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 линьке. Они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спят около суток, а потом личинка сильно выпрямляется, старая шкурка лопается, и подросшая и покрытая новой кожей </a:t>
            </a:r>
            <a:r>
              <a:rPr lang="ru-RU" dirty="0" err="1">
                <a:latin typeface="Tahoma" pitchFamily="34" charset="0"/>
                <a:ea typeface="Tahoma" pitchFamily="34" charset="0"/>
                <a:cs typeface="Tahoma" pitchFamily="34" charset="0"/>
              </a:rPr>
              <a:t>гусеничка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 вылезает из ставшей ей тесной одежки.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http://fs1.ucheba-legko.ru/images/b03a71a60cdcf27a23a401b23c025ba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548681"/>
            <a:ext cx="2939190" cy="3672407"/>
          </a:xfrm>
          <a:prstGeom prst="rect">
            <a:avLst/>
          </a:prstGeom>
          <a:noFill/>
          <a:ln w="28575">
            <a:solidFill>
              <a:srgbClr val="2E3917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39552" y="6011996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Через четыре дня гусеница вновь засыпает перед следующей линькой.</a:t>
            </a:r>
            <a:endParaRPr lang="ru-RU" dirty="0"/>
          </a:p>
        </p:txBody>
      </p:sp>
      <p:pic>
        <p:nvPicPr>
          <p:cNvPr id="2052" name="Picture 4" descr="http://fs1.ucheba-legko.ru/images/7ffde202a3b2a861bcae4d1e2d593e23.jpg"/>
          <p:cNvPicPr>
            <a:picLocks noChangeAspect="1" noChangeArrowheads="1"/>
          </p:cNvPicPr>
          <p:nvPr/>
        </p:nvPicPr>
        <p:blipFill>
          <a:blip r:embed="rId3" cstate="print"/>
          <a:srcRect t="12159" b="8809"/>
          <a:stretch>
            <a:fillRect/>
          </a:stretch>
        </p:blipFill>
        <p:spPr bwMode="auto">
          <a:xfrm>
            <a:off x="971600" y="3717032"/>
            <a:ext cx="3600400" cy="2127509"/>
          </a:xfrm>
          <a:prstGeom prst="rect">
            <a:avLst/>
          </a:prstGeom>
          <a:noFill/>
          <a:ln w="28575">
            <a:solidFill>
              <a:srgbClr val="2E3917"/>
            </a:solidFill>
          </a:ln>
        </p:spPr>
      </p:pic>
      <p:pic>
        <p:nvPicPr>
          <p:cNvPr id="2054" name="Picture 6" descr="http://fs1.ucheba-legko.ru/images/d37144de2a79e279f3f0310a51d9a33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3861048"/>
            <a:ext cx="2402632" cy="1757925"/>
          </a:xfrm>
          <a:prstGeom prst="rect">
            <a:avLst/>
          </a:prstGeom>
          <a:noFill/>
          <a:ln w="28575">
            <a:solidFill>
              <a:srgbClr val="2E3917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s1.ucheba-legko.ru/images/53046adabb65ced68d8202bff4f5181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0177" y="692696"/>
            <a:ext cx="4465879" cy="3096344"/>
          </a:xfrm>
          <a:prstGeom prst="rect">
            <a:avLst/>
          </a:prstGeom>
          <a:noFill/>
          <a:ln w="6350">
            <a:solidFill>
              <a:srgbClr val="2E3917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5220072" y="836712"/>
            <a:ext cx="338437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За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свою жизнь гусеница тутового шелкопряда линяет 4 раза, а затем строит кокон и превращается в куколку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algn="just">
              <a:buFont typeface="Arial" pitchFamily="34" charset="0"/>
              <a:buChar char="•"/>
            </a:pPr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Главное, то, что делает шелковичного червя столь привлекательным для человека, – это маленький бугорок под нижней губой, из которого выделяется клейкое вещество, которое при соприкосновении с воздухом тут же застывает и превращается в шелковую нить. 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r>
              <a:rPr lang="ru-RU" dirty="0"/>
              <a:t/>
            </a:r>
            <a:br>
              <a:rPr lang="ru-RU" dirty="0"/>
            </a:b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4005064"/>
            <a:ext cx="46085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Теперь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с каждым днем гусеница ест все меньше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наконец,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перестает питаться вообще. Шелковичная железа в это время уже переполнена жидкостью настолько, что за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личинкой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тянется длинная нить. Готовая к окукливанию гусеница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теперь ищет для окукливания подходящее место.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92696"/>
            <a:ext cx="79928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Обнаружив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подходящую опору, гусеница быстро вползает на нее и сейчас же начинает свою работу.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Вскоре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вокруг нее образуется довольно густая сеть из шелковой нити.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Покончив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с каркасом, гусеница переползает в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его центр. Выпуская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нить, гусеница быстро вертит головой. На каждый виток требуется 4 см шелковой нити, а на весь кокон ее уходит от 800 м до 1 км, а иногда и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более.</a:t>
            </a:r>
          </a:p>
          <a:p>
            <a:pPr algn="just"/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На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изготовление кокона уходит около 4 суток.</a:t>
            </a:r>
          </a:p>
        </p:txBody>
      </p:sp>
      <p:pic>
        <p:nvPicPr>
          <p:cNvPr id="20482" name="Picture 2" descr="http://fs1.ucheba-legko.ru/images/12a0b99336792e84d463b4f943582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564904"/>
            <a:ext cx="2664296" cy="2664296"/>
          </a:xfrm>
          <a:prstGeom prst="rect">
            <a:avLst/>
          </a:prstGeom>
          <a:noFill/>
          <a:ln w="28575">
            <a:solidFill>
              <a:srgbClr val="2E3917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611560" y="5589240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Коконы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, изготовляемые гусеницами-прядильщицами, весьма разнообразны и по форме, и по размерам, и по цвету. </a:t>
            </a:r>
          </a:p>
        </p:txBody>
      </p:sp>
      <p:pic>
        <p:nvPicPr>
          <p:cNvPr id="20484" name="Picture 4" descr="http://www.miyanali.com/usr/AliClik/gal690.jpg?151628509"/>
          <p:cNvPicPr>
            <a:picLocks noChangeAspect="1" noChangeArrowheads="1"/>
          </p:cNvPicPr>
          <p:nvPr/>
        </p:nvPicPr>
        <p:blipFill>
          <a:blip r:embed="rId3" cstate="print"/>
          <a:srcRect t="6560" b="6526"/>
          <a:stretch>
            <a:fillRect/>
          </a:stretch>
        </p:blipFill>
        <p:spPr bwMode="auto">
          <a:xfrm>
            <a:off x="1043608" y="3154764"/>
            <a:ext cx="4104456" cy="2290460"/>
          </a:xfrm>
          <a:prstGeom prst="rect">
            <a:avLst/>
          </a:prstGeom>
          <a:noFill/>
          <a:ln w="28575">
            <a:solidFill>
              <a:srgbClr val="2E3917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764704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Примерно через 20 дней из куколки выходит бабочка.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9462" name="Picture 6" descr="http://fs1.ucheba-legko.ru/images/93da38f10fad53288953b639edd8ae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988840"/>
            <a:ext cx="2483846" cy="2664296"/>
          </a:xfrm>
          <a:prstGeom prst="rect">
            <a:avLst/>
          </a:prstGeom>
          <a:noFill/>
          <a:ln w="28575">
            <a:solidFill>
              <a:srgbClr val="2E3917"/>
            </a:solidFill>
          </a:ln>
        </p:spPr>
      </p:pic>
      <p:pic>
        <p:nvPicPr>
          <p:cNvPr id="19458" name="Picture 2" descr="http://fs1.ucheba-legko.ru/images/dc9c4d702fdd81fc84b31b81cc2f7fe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91375" y="3933056"/>
            <a:ext cx="1769057" cy="2232248"/>
          </a:xfrm>
          <a:prstGeom prst="rect">
            <a:avLst/>
          </a:prstGeom>
          <a:noFill/>
          <a:ln w="28575">
            <a:solidFill>
              <a:srgbClr val="2E3917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39552" y="1340768"/>
            <a:ext cx="381642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Размах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крыльев тутового шелкопряда – около 4,5 см, но летать эти бабочки не умеют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algn="just">
              <a:buFont typeface="Arial" pitchFamily="34" charset="0"/>
              <a:buChar char="•"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В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течение своей недолгой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жизни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они даже не питаются.</a:t>
            </a:r>
          </a:p>
          <a:p>
            <a:pPr algn="just">
              <a:buFont typeface="Arial" pitchFamily="34" charset="0"/>
              <a:buChar char="•"/>
            </a:pPr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Во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время брачной поры шелковод сажает пары бабочек в специальные марлевые мешочки. Спустя несколько часов самка начинает откладывать яйца – примерно от 300 до 800.</a:t>
            </a:r>
          </a:p>
        </p:txBody>
      </p:sp>
      <p:pic>
        <p:nvPicPr>
          <p:cNvPr id="19460" name="Picture 4" descr="http://fs1.ucheba-legko.ru/images/5ecf774acb1ac4b3c81ef5e503db6dc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692696"/>
            <a:ext cx="1956457" cy="2808312"/>
          </a:xfrm>
          <a:prstGeom prst="rect">
            <a:avLst/>
          </a:prstGeom>
          <a:noFill/>
          <a:ln w="28575">
            <a:solidFill>
              <a:srgbClr val="2E3917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39552" y="5192032"/>
            <a:ext cx="60486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Зимой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грену сохраняют при относительно низкой температуре, а когда наступает весна,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их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постепенно 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оживляют.</a:t>
            </a:r>
          </a:p>
          <a:p>
            <a:pPr algn="just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44612"/>
            <a:ext cx="77768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Но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, конечно, далеко не каждой соткавшей кокон гусенице дано превратиться в бабочку. Большая часть коконов идет на получение шелка-сырца. </a:t>
            </a:r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Куколки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умерщвляют паром, а коконы размачивают и разматывают на специальных станках. </a:t>
            </a:r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>
              <a:buFont typeface="Arial" pitchFamily="34" charset="0"/>
              <a:buChar char="•"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Из 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100 кг коконов можно получить примерно 9 кг шёлковой нити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3554" name="Picture 2" descr="http://fs1.ucheba-legko.ru/images/60b9654b4b3ebde3a7dd09f0813ea16b.jpg"/>
          <p:cNvPicPr>
            <a:picLocks noChangeAspect="1" noChangeArrowheads="1"/>
          </p:cNvPicPr>
          <p:nvPr/>
        </p:nvPicPr>
        <p:blipFill>
          <a:blip r:embed="rId2" cstate="print"/>
          <a:srcRect l="1174" t="1169" r="1393" b="1774"/>
          <a:stretch>
            <a:fillRect/>
          </a:stretch>
        </p:blipFill>
        <p:spPr bwMode="auto">
          <a:xfrm>
            <a:off x="683568" y="3140968"/>
            <a:ext cx="4536504" cy="3024336"/>
          </a:xfrm>
          <a:prstGeom prst="rect">
            <a:avLst/>
          </a:prstGeom>
          <a:noFill/>
          <a:ln w="28575">
            <a:solidFill>
              <a:srgbClr val="2E3917"/>
            </a:solidFill>
          </a:ln>
        </p:spPr>
      </p:pic>
      <p:pic>
        <p:nvPicPr>
          <p:cNvPr id="23556" name="Picture 4" descr="http://fs1.ucheba-legko.ru/images/28263dc9498bfa146725f0a8b03bf37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140968"/>
            <a:ext cx="2916804" cy="3024336"/>
          </a:xfrm>
          <a:prstGeom prst="rect">
            <a:avLst/>
          </a:prstGeom>
          <a:noFill/>
          <a:ln w="28575">
            <a:solidFill>
              <a:srgbClr val="2E3917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599</Words>
  <Application>Microsoft Office PowerPoint</Application>
  <PresentationFormat>Экран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Виктория</cp:lastModifiedBy>
  <cp:revision>17</cp:revision>
  <dcterms:created xsi:type="dcterms:W3CDTF">2016-11-22T15:33:56Z</dcterms:created>
  <dcterms:modified xsi:type="dcterms:W3CDTF">2016-11-22T20:23:32Z</dcterms:modified>
</cp:coreProperties>
</file>