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5"/>
  </p:notesMasterIdLst>
  <p:sldIdLst>
    <p:sldId id="256" r:id="rId2"/>
    <p:sldId id="259" r:id="rId3"/>
    <p:sldId id="263" r:id="rId4"/>
    <p:sldId id="257" r:id="rId5"/>
    <p:sldId id="274" r:id="rId6"/>
    <p:sldId id="281" r:id="rId7"/>
    <p:sldId id="279" r:id="rId8"/>
    <p:sldId id="284" r:id="rId9"/>
    <p:sldId id="276" r:id="rId10"/>
    <p:sldId id="282" r:id="rId11"/>
    <p:sldId id="277" r:id="rId12"/>
    <p:sldId id="283" r:id="rId13"/>
    <p:sldId id="28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0000FF"/>
    <a:srgbClr val="0000CC"/>
    <a:srgbClr val="66FFFF"/>
    <a:srgbClr val="FFFF99"/>
    <a:srgbClr val="006600"/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AF885-A2EC-4A6C-ABD3-1B6A1471C5C8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45CD1-43FE-4ADA-85A2-F923CCAFD9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123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5445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506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9689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7591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2944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0749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9782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5395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71600" y="221386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5545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9273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3964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3455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5176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CE54D-35F4-4BB4-A66E-87A98649962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BD7AF-9D05-40F9-962C-6774DA7428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9015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22848" y="2123855"/>
            <a:ext cx="5931432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В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 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с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т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р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а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н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е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 д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о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р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о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ж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н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ы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х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 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з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н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а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к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о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в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 и 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п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р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а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в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и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л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29841" y="818710"/>
            <a:ext cx="47174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Интерактивная </a:t>
            </a:r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игра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Стрелка вправо с вырезом 7">
            <a:hlinkClick r:id="rId2" action="ppaction://hlinksldjump"/>
          </p:cNvPr>
          <p:cNvSpPr/>
          <p:nvPr/>
        </p:nvSpPr>
        <p:spPr>
          <a:xfrm>
            <a:off x="8082390" y="6174305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7003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6411070" y="1196752"/>
            <a:ext cx="1850687" cy="756084"/>
          </a:xfrm>
          <a:prstGeom prst="bevel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</a:rPr>
              <a:t>Место стоянки легковых такси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6411071" y="2132856"/>
            <a:ext cx="1889558" cy="767989"/>
          </a:xfrm>
          <a:prstGeom prst="bevel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</a:rPr>
              <a:t>Место остановки </a:t>
            </a:r>
            <a:r>
              <a:rPr lang="ru-RU" b="1" dirty="0" smtClean="0">
                <a:solidFill>
                  <a:schemeClr val="tx1"/>
                </a:solidFill>
              </a:rPr>
              <a:t>троллейбуса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426060" y="3068960"/>
            <a:ext cx="1889558" cy="756084"/>
          </a:xfrm>
          <a:prstGeom prst="bevel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</a:rPr>
              <a:t>Место остановки трамвая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955812" y="6129300"/>
            <a:ext cx="5103095" cy="523220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Что обозначает данный знак?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06815" y="683695"/>
            <a:ext cx="2834835" cy="364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06815" y="694147"/>
            <a:ext cx="2834835" cy="364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с вырезом 8">
            <a:hlinkClick r:id="rId4" action="ppaction://hlinksldjump"/>
          </p:cNvPr>
          <p:cNvSpPr/>
          <p:nvPr/>
        </p:nvSpPr>
        <p:spPr>
          <a:xfrm>
            <a:off x="8082390" y="6174305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4612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2319572" y="4030379"/>
            <a:ext cx="4052628" cy="554197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Транспорт нужно ждать на остановке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2339752" y="4689140"/>
            <a:ext cx="4031968" cy="567062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В любом месте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2340232" y="5373216"/>
            <a:ext cx="4031968" cy="576064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На проезжей части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6093296"/>
            <a:ext cx="6264696" cy="430887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/>
              <a:t>Где нужно ожидать общественный  транспорт?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grayscl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96725" y="323655"/>
            <a:ext cx="4738381" cy="359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106779" y="333056"/>
            <a:ext cx="4738381" cy="359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с вырезом 8">
            <a:hlinkClick r:id="rId4" action="ppaction://hlinksldjump"/>
          </p:cNvPr>
          <p:cNvSpPr/>
          <p:nvPr/>
        </p:nvSpPr>
        <p:spPr>
          <a:xfrm>
            <a:off x="8082390" y="6174305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5332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6411070" y="1196752"/>
            <a:ext cx="1850687" cy="756084"/>
          </a:xfrm>
          <a:prstGeom prst="bevel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Движение запрещено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6411071" y="2132856"/>
            <a:ext cx="1889558" cy="767989"/>
          </a:xfrm>
          <a:prstGeom prst="bevel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Въезд </a:t>
            </a:r>
            <a:r>
              <a:rPr lang="ru-RU" b="1" dirty="0" smtClean="0">
                <a:solidFill>
                  <a:schemeClr val="tx1"/>
                </a:solidFill>
              </a:rPr>
              <a:t>запрещён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426060" y="3068960"/>
            <a:ext cx="1889558" cy="756084"/>
          </a:xfrm>
          <a:prstGeom prst="bevel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Велосипедная дорожка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955812" y="6129300"/>
            <a:ext cx="5103095" cy="523220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Что обозначает данный знак?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6775" y="1014428"/>
            <a:ext cx="3427416" cy="331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6775" y="1014428"/>
            <a:ext cx="3427416" cy="331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с вырезом 8">
            <a:hlinkClick r:id="rId4" action="ppaction://hlinksldjump"/>
          </p:cNvPr>
          <p:cNvSpPr/>
          <p:nvPr/>
        </p:nvSpPr>
        <p:spPr>
          <a:xfrm>
            <a:off x="8082390" y="6174305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061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458404">
            <a:off x="323900" y="1911981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20096570">
            <a:off x="1602466" y="2142217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115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0797591">
            <a:off x="2542749" y="1178782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endParaRPr lang="ru-RU" sz="115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425882">
            <a:off x="3737321" y="1471114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69092">
            <a:off x="4912988" y="1673078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ru-RU" sz="115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454917">
            <a:off x="6053244" y="1230008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115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302092">
            <a:off x="6974925" y="1893978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endParaRPr lang="ru-RU" sz="11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Управляющая кнопка: сведения 15">
            <a:hlinkClick r:id="" action="ppaction://hlinkshowjump?jump=lastslide" highlightClick="1"/>
          </p:cNvPr>
          <p:cNvSpPr/>
          <p:nvPr/>
        </p:nvSpPr>
        <p:spPr>
          <a:xfrm>
            <a:off x="251520" y="6174305"/>
            <a:ext cx="675075" cy="585065"/>
          </a:xfrm>
          <a:prstGeom prst="actionButtonInformation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домой 16">
            <a:hlinkClick r:id="" action="ppaction://hlinkshowjump?jump=firstslide" highlightClick="1"/>
          </p:cNvPr>
          <p:cNvSpPr/>
          <p:nvPr/>
        </p:nvSpPr>
        <p:spPr>
          <a:xfrm>
            <a:off x="7992380" y="6129300"/>
            <a:ext cx="855095" cy="630070"/>
          </a:xfrm>
          <a:prstGeom prst="actionButtonHome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1302092">
            <a:off x="7817232" y="2156730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115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2275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75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ughcheer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"/>
                            </p:stCondLst>
                            <p:childTnLst>
                              <p:par>
                                <p:cTn id="12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7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1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00"/>
                            </p:stCondLst>
                            <p:childTnLst>
                              <p:par>
                                <p:cTn id="54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5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1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700"/>
                            </p:stCondLst>
                            <p:childTnLst>
                              <p:par>
                                <p:cTn id="68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9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10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3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900"/>
                            </p:stCondLst>
                            <p:childTnLst>
                              <p:par>
                                <p:cTn id="8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300"/>
                            </p:stCondLst>
                            <p:childTnLst>
                              <p:par>
                                <p:cTn id="96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7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700"/>
                            </p:stCondLst>
                            <p:childTnLst>
                              <p:par>
                                <p:cTn id="10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4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100"/>
                            </p:stCondLst>
                            <p:childTnLst>
                              <p:par>
                                <p:cTn id="11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1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 advAuto="1000"/>
      <p:bldP spid="2" grpId="1" build="allAtOnce"/>
      <p:bldP spid="3" grpId="0" build="p" bldLvl="2" advAuto="1000"/>
      <p:bldP spid="3" grpId="1" build="allAtOnce"/>
      <p:bldP spid="4" grpId="0" build="p" advAuto="1000"/>
      <p:bldP spid="4" grpId="1" build="allAtOnce"/>
      <p:bldP spid="5" grpId="0" build="p" bldLvl="5" advAuto="1000"/>
      <p:bldP spid="5" grpId="1" build="allAtOnce"/>
      <p:bldP spid="6" grpId="0" build="p" bldLvl="5" advAuto="1000"/>
      <p:bldP spid="6" grpId="1" build="allAtOnce"/>
      <p:bldP spid="7" grpId="0" build="p" advAuto="1000"/>
      <p:bldP spid="7" grpId="1" build="allAtOnce"/>
      <p:bldP spid="8" grpId="0" build="p" advAuto="1000"/>
      <p:bldP spid="8" grpId="1" build="allAtOnce"/>
      <p:bldP spid="18" grpId="0" build="p" advAuto="1000"/>
      <p:bldP spid="18" grpI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с вырезом 3">
            <a:hlinkClick r:id="rId3" action="ppaction://hlinksldjump"/>
          </p:cNvPr>
          <p:cNvSpPr/>
          <p:nvPr/>
        </p:nvSpPr>
        <p:spPr>
          <a:xfrm>
            <a:off x="6643100" y="4990082"/>
            <a:ext cx="2323802" cy="1631225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Начать игру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46774" y="323655"/>
            <a:ext cx="6255695" cy="4401205"/>
          </a:xfrm>
          <a:prstGeom prst="rect">
            <a:avLst/>
          </a:prstGeom>
          <a:solidFill>
            <a:srgbClr val="66FFFF">
              <a:alpha val="44000"/>
            </a:srgbClr>
          </a:solidFill>
          <a:ln w="76200">
            <a:solidFill>
              <a:srgbClr val="0000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Детям </a:t>
            </a: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знать положено </a:t>
            </a:r>
          </a:p>
          <a:p>
            <a:pPr lvl="0" algn="ctr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Правила дорожные!</a:t>
            </a:r>
          </a:p>
          <a:p>
            <a:pPr lvl="0" algn="ctr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Ты, дружок, доверься им:</a:t>
            </a:r>
          </a:p>
          <a:p>
            <a:pPr lvl="0" algn="ctr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Будешь цел и невредим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!</a:t>
            </a:r>
          </a:p>
          <a:p>
            <a:pPr lvl="0" algn="ctr"/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r>
              <a:rPr lang="ru-RU" sz="2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Выдвигаем </a:t>
            </a:r>
            <a:r>
              <a:rPr lang="ru-RU" sz="20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предложение</a:t>
            </a:r>
          </a:p>
          <a:p>
            <a:pPr lvl="0" algn="ctr"/>
            <a:r>
              <a:rPr lang="ru-RU" sz="20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Проверить твои знания правил движения.</a:t>
            </a:r>
          </a:p>
          <a:p>
            <a:pPr lvl="0" algn="ctr"/>
            <a:r>
              <a:rPr lang="ru-RU" sz="20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На вопросы светофора с инспектором </a:t>
            </a:r>
          </a:p>
          <a:p>
            <a:pPr lvl="0" algn="ctr"/>
            <a:r>
              <a:rPr lang="ru-RU" sz="20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Смелей отвечай</a:t>
            </a:r>
          </a:p>
          <a:p>
            <a:pPr lvl="0" algn="ctr"/>
            <a:r>
              <a:rPr lang="ru-RU" sz="20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Серые картинки в цветные </a:t>
            </a:r>
            <a:r>
              <a:rPr lang="ru-RU" sz="2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превращай.</a:t>
            </a:r>
          </a:p>
          <a:p>
            <a:pPr lvl="0" algn="ctr"/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cs typeface="Latha" pitchFamily="2"/>
              </a:rPr>
              <a:t>Правила простые:</a:t>
            </a:r>
          </a:p>
          <a:p>
            <a:pPr lvl="0" algn="ctr"/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cs typeface="Latha" pitchFamily="2"/>
              </a:rPr>
              <a:t>Читаешь вопрос, выбираешь ответ</a:t>
            </a:r>
          </a:p>
          <a:p>
            <a:pPr lvl="0" algn="ctr"/>
            <a:r>
              <a:rPr lang="ru-RU" sz="2000" dirty="0" smtClean="0">
                <a:solidFill>
                  <a:srgbClr val="008000"/>
                </a:solidFill>
                <a:latin typeface="Arial Black" pitchFamily="34" charset="0"/>
                <a:cs typeface="Latha" pitchFamily="2"/>
              </a:rPr>
              <a:t>Правильный ответ дает картинке цвет.</a:t>
            </a:r>
            <a:endParaRPr lang="ru-RU" sz="2000" dirty="0">
              <a:solidFill>
                <a:srgbClr val="008000"/>
              </a:solidFill>
              <a:latin typeface="Arial Black" pitchFamily="34" charset="0"/>
              <a:cs typeface="Latha" pitchFamily="2"/>
            </a:endParaRPr>
          </a:p>
        </p:txBody>
      </p:sp>
      <p:sp>
        <p:nvSpPr>
          <p:cNvPr id="10" name="Стрелка вправо с вырезом 9"/>
          <p:cNvSpPr/>
          <p:nvPr/>
        </p:nvSpPr>
        <p:spPr>
          <a:xfrm>
            <a:off x="1611333" y="6320136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ведения 6">
            <a:hlinkClick r:id="" action="ppaction://noaction" highlightClick="1"/>
          </p:cNvPr>
          <p:cNvSpPr/>
          <p:nvPr/>
        </p:nvSpPr>
        <p:spPr>
          <a:xfrm>
            <a:off x="1876120" y="4990082"/>
            <a:ext cx="585065" cy="541585"/>
          </a:xfrm>
          <a:prstGeom prst="actionButtonInformation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" action="ppaction://noaction" highlightClick="1"/>
          </p:cNvPr>
          <p:cNvSpPr/>
          <p:nvPr/>
        </p:nvSpPr>
        <p:spPr>
          <a:xfrm>
            <a:off x="1876119" y="5682570"/>
            <a:ext cx="585065" cy="541585"/>
          </a:xfrm>
          <a:prstGeom prst="actionButtonHome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43836" y="5076208"/>
            <a:ext cx="39597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  </a:t>
            </a:r>
            <a:r>
              <a:rPr lang="ru-RU" sz="20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Источники </a:t>
            </a:r>
            <a:r>
              <a:rPr lang="ru-RU" sz="2000" dirty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информации</a:t>
            </a:r>
            <a:endParaRPr lang="ru-RU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46775" y="5759968"/>
            <a:ext cx="2900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  </a:t>
            </a:r>
            <a:r>
              <a:rPr lang="ru-RU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На титульный лист</a:t>
            </a:r>
            <a:endParaRPr lang="ru-RU" sz="2000" b="1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38159" y="6358970"/>
            <a:ext cx="52742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  </a:t>
            </a:r>
            <a:r>
              <a:rPr lang="ru-RU" sz="2000" dirty="0" smtClean="0">
                <a:ln w="18415" cmpd="sng">
                  <a:solidFill>
                    <a:srgbClr val="0000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Переход к следующему заданию</a:t>
            </a:r>
            <a:endParaRPr lang="ru-RU" b="1" dirty="0">
              <a:ln w="18415" cmpd="sng">
                <a:solidFill>
                  <a:srgbClr val="0000FF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8653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2319572" y="4030379"/>
            <a:ext cx="4052628" cy="554197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  отсутствии транспорта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grayscl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51720" y="332656"/>
            <a:ext cx="4804138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 preferRelativeResize="0"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51720" y="333056"/>
            <a:ext cx="4804138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Багетная рамка 15"/>
          <p:cNvSpPr/>
          <p:nvPr/>
        </p:nvSpPr>
        <p:spPr>
          <a:xfrm>
            <a:off x="2339752" y="4653136"/>
            <a:ext cx="4031968" cy="648071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Если есть подземный переход, переходить  нужно только по нему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2340232" y="5373216"/>
            <a:ext cx="4031968" cy="576064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Если опаздываешь в школу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6039290"/>
            <a:ext cx="6264696" cy="769441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В каких случаях можно  переходить проезжую часть не  спускаясь в подземный переход?</a:t>
            </a:r>
          </a:p>
        </p:txBody>
      </p:sp>
      <p:sp>
        <p:nvSpPr>
          <p:cNvPr id="9" name="Стрелка вправо с вырезом 8">
            <a:hlinkClick r:id="rId4" action="ppaction://hlinksldjump"/>
          </p:cNvPr>
          <p:cNvSpPr/>
          <p:nvPr/>
        </p:nvSpPr>
        <p:spPr>
          <a:xfrm>
            <a:off x="8082390" y="6174305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6690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6411070" y="1196752"/>
            <a:ext cx="1850687" cy="756084"/>
          </a:xfrm>
          <a:prstGeom prst="bevel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Пешеходный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переход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6411071" y="2132856"/>
            <a:ext cx="1889558" cy="767989"/>
          </a:xfrm>
          <a:prstGeom prst="bevel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Беговая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дорожка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426060" y="3068960"/>
            <a:ext cx="1889558" cy="756084"/>
          </a:xfrm>
          <a:prstGeom prst="bevel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Осторожно дети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955812" y="6129300"/>
            <a:ext cx="5103095" cy="523220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Что обозначает данный знак?</a:t>
            </a:r>
          </a:p>
        </p:txBody>
      </p:sp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6725" y="587440"/>
            <a:ext cx="4114800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6725" y="578511"/>
            <a:ext cx="4114800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с вырезом 8">
            <a:hlinkClick r:id="rId5" action="ppaction://hlinksldjump"/>
          </p:cNvPr>
          <p:cNvSpPr/>
          <p:nvPr/>
        </p:nvSpPr>
        <p:spPr>
          <a:xfrm>
            <a:off x="8082390" y="6174305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2559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2319572" y="4030379"/>
            <a:ext cx="4052628" cy="554197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</a:rPr>
              <a:t>Пройти первым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2339752" y="4698141"/>
            <a:ext cx="4031968" cy="756084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>
                <a:solidFill>
                  <a:schemeClr val="tx1"/>
                </a:solidFill>
              </a:rPr>
              <a:t>Пройти </a:t>
            </a:r>
            <a:r>
              <a:rPr lang="ru-RU" b="1" dirty="0" smtClean="0">
                <a:solidFill>
                  <a:schemeClr val="tx1"/>
                </a:solidFill>
              </a:rPr>
              <a:t>перед автомобилем, </a:t>
            </a:r>
            <a:r>
              <a:rPr lang="ru-RU" b="1" dirty="0">
                <a:solidFill>
                  <a:schemeClr val="tx1"/>
                </a:solidFill>
              </a:rPr>
              <a:t>убедившись, что он </a:t>
            </a:r>
            <a:r>
              <a:rPr lang="ru-RU" b="1" dirty="0" smtClean="0">
                <a:solidFill>
                  <a:schemeClr val="tx1"/>
                </a:solidFill>
              </a:rPr>
              <a:t>уступает Вам </a:t>
            </a:r>
            <a:r>
              <a:rPr lang="ru-RU" b="1" dirty="0">
                <a:solidFill>
                  <a:schemeClr val="tx1"/>
                </a:solidFill>
              </a:rPr>
              <a:t>дорогу.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2340232" y="5508231"/>
            <a:ext cx="4031968" cy="576064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Уступить автомобилю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6249470"/>
            <a:ext cx="6264696" cy="430887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/>
              <a:t>Как должен поступить пешеход в этой ситуации?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grayscl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51720" y="323655"/>
            <a:ext cx="4790096" cy="3578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65762" y="333055"/>
            <a:ext cx="4790096" cy="3578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с вырезом 8">
            <a:hlinkClick r:id="rId4" action="ppaction://hlinksldjump"/>
          </p:cNvPr>
          <p:cNvSpPr/>
          <p:nvPr/>
        </p:nvSpPr>
        <p:spPr>
          <a:xfrm>
            <a:off x="8082390" y="6174305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1627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6411070" y="1196752"/>
            <a:ext cx="1850687" cy="756084"/>
          </a:xfrm>
          <a:prstGeom prst="bevel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ru-RU" b="1" dirty="0" smtClean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Пешеходная </a:t>
            </a:r>
            <a:r>
              <a:rPr lang="ru-RU" b="1" dirty="0">
                <a:solidFill>
                  <a:schemeClr val="tx1"/>
                </a:solidFill>
              </a:rPr>
              <a:t>дорожка</a:t>
            </a:r>
          </a:p>
          <a:p>
            <a:pPr algn="ctr">
              <a:lnSpc>
                <a:spcPct val="80000"/>
              </a:lnSpc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6411071" y="2132856"/>
            <a:ext cx="1889558" cy="767989"/>
          </a:xfrm>
          <a:prstGeom prst="bevel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Движение только для пешеходов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6426060" y="3068959"/>
            <a:ext cx="1889558" cy="855095"/>
          </a:xfrm>
          <a:prstGeom prst="bevel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Движение </a:t>
            </a:r>
            <a:r>
              <a:rPr lang="ru-RU" b="1" dirty="0" smtClean="0">
                <a:solidFill>
                  <a:schemeClr val="tx1"/>
                </a:solidFill>
              </a:rPr>
              <a:t>пешеходов</a:t>
            </a:r>
          </a:p>
          <a:p>
            <a:pPr algn="ctr"/>
            <a:r>
              <a:rPr lang="ru-RU" b="1" dirty="0">
                <a:solidFill>
                  <a:schemeClr val="tx1"/>
                </a:solidFill>
              </a:rPr>
              <a:t>запрещено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955812" y="6129300"/>
            <a:ext cx="5103095" cy="523220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Что обозначает данный знак?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9157" y="908720"/>
            <a:ext cx="3553158" cy="3420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1770" y="908720"/>
            <a:ext cx="3553158" cy="3420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с вырезом 8">
            <a:hlinkClick r:id="rId4" action="ppaction://hlinksldjump"/>
          </p:cNvPr>
          <p:cNvSpPr/>
          <p:nvPr/>
        </p:nvSpPr>
        <p:spPr>
          <a:xfrm>
            <a:off x="8082390" y="6174305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1693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2319572" y="4030379"/>
            <a:ext cx="4052628" cy="554197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Можно перейти дорогу</a:t>
            </a:r>
          </a:p>
        </p:txBody>
      </p:sp>
      <p:sp>
        <p:nvSpPr>
          <p:cNvPr id="16" name="Багетная рамка 15"/>
          <p:cNvSpPr/>
          <p:nvPr/>
        </p:nvSpPr>
        <p:spPr>
          <a:xfrm>
            <a:off x="2339752" y="4653136"/>
            <a:ext cx="4031968" cy="648071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Нельзя, нужно пропустить транспортное </a:t>
            </a:r>
            <a:r>
              <a:rPr lang="ru-RU" b="1" dirty="0" smtClean="0">
                <a:solidFill>
                  <a:schemeClr val="tx1"/>
                </a:solidFill>
              </a:rPr>
              <a:t>средство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2340232" y="5373216"/>
            <a:ext cx="4031968" cy="576064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Можно</a:t>
            </a:r>
            <a:r>
              <a:rPr lang="ru-RU" b="1" dirty="0">
                <a:solidFill>
                  <a:schemeClr val="tx1"/>
                </a:solidFill>
              </a:rPr>
              <a:t>, убедившись, что транспорт остановился.</a:t>
            </a: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6093296"/>
            <a:ext cx="6264696" cy="430887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/>
              <a:t>Можно ли переходить дорогу? 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6725" y="323655"/>
            <a:ext cx="4751774" cy="359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3386" y="333055"/>
            <a:ext cx="4751774" cy="359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с вырезом 8">
            <a:hlinkClick r:id="rId4" action="ppaction://hlinksldjump"/>
          </p:cNvPr>
          <p:cNvSpPr/>
          <p:nvPr/>
        </p:nvSpPr>
        <p:spPr>
          <a:xfrm>
            <a:off x="8082390" y="6174305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2283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6411070" y="1196752"/>
            <a:ext cx="1850687" cy="756084"/>
          </a:xfrm>
          <a:prstGeom prst="bevel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Велосипедная дорожка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6411071" y="2132856"/>
            <a:ext cx="1889558" cy="767989"/>
          </a:xfrm>
          <a:prstGeom prst="bevel">
            <a:avLst/>
          </a:prstGeo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Пересечение </a:t>
            </a:r>
            <a:r>
              <a:rPr lang="ru-RU" b="1" dirty="0">
                <a:solidFill>
                  <a:schemeClr val="tx1"/>
                </a:solidFill>
              </a:rPr>
              <a:t>с велосипедной дорожкой</a:t>
            </a:r>
          </a:p>
        </p:txBody>
      </p:sp>
      <p:sp>
        <p:nvSpPr>
          <p:cNvPr id="17" name="Багетная рамка 16"/>
          <p:cNvSpPr/>
          <p:nvPr/>
        </p:nvSpPr>
        <p:spPr>
          <a:xfrm>
            <a:off x="6426060" y="3068960"/>
            <a:ext cx="1889558" cy="756084"/>
          </a:xfrm>
          <a:prstGeom prst="bevel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Стоянка для велосипедов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955812" y="6129300"/>
            <a:ext cx="5103095" cy="523220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Что обозначает данный знак?</a:t>
            </a:r>
          </a:p>
        </p:txBody>
      </p:sp>
      <p:sp>
        <p:nvSpPr>
          <p:cNvPr id="10" name="Стрелка вправо с вырезом 9">
            <a:hlinkClick r:id="rId3" action="ppaction://hlinksldjump"/>
          </p:cNvPr>
          <p:cNvSpPr/>
          <p:nvPr/>
        </p:nvSpPr>
        <p:spPr>
          <a:xfrm>
            <a:off x="8082390" y="6174305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6745" y="593685"/>
            <a:ext cx="3960440" cy="353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6745" y="593685"/>
            <a:ext cx="3960440" cy="3537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0599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2319572" y="4734145"/>
            <a:ext cx="4052628" cy="554197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Автобус нужно обходить сзади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2319572" y="4014065"/>
            <a:ext cx="4052148" cy="648071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Дождаться, когда автобус отъедет от остановки и перейти дорогу.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Багетная рамка 16"/>
          <p:cNvSpPr/>
          <p:nvPr/>
        </p:nvSpPr>
        <p:spPr>
          <a:xfrm>
            <a:off x="2319572" y="5373216"/>
            <a:ext cx="4052628" cy="576064"/>
          </a:xfrm>
          <a:prstGeom prst="bevel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Автобус нужно </a:t>
            </a:r>
            <a:r>
              <a:rPr lang="ru-RU" b="1" dirty="0">
                <a:solidFill>
                  <a:schemeClr val="tx1"/>
                </a:solidFill>
              </a:rPr>
              <a:t>обходить </a:t>
            </a:r>
            <a:r>
              <a:rPr lang="ru-RU" b="1" dirty="0" smtClean="0">
                <a:solidFill>
                  <a:schemeClr val="tx1"/>
                </a:solidFill>
              </a:rPr>
              <a:t>спереди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6039290"/>
            <a:ext cx="6264696" cy="769441"/>
          </a:xfrm>
          <a:prstGeom prst="rect">
            <a:avLst/>
          </a:prstGeom>
          <a:solidFill>
            <a:srgbClr val="0000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b="1" dirty="0"/>
              <a:t>Как правильно обходить </a:t>
            </a:r>
            <a:r>
              <a:rPr lang="ru-RU" sz="2200" b="1" dirty="0" smtClean="0"/>
              <a:t>автобус, чтобы </a:t>
            </a:r>
          </a:p>
          <a:p>
            <a:pPr algn="ctr"/>
            <a:r>
              <a:rPr lang="ru-RU" sz="2200" b="1" dirty="0" smtClean="0"/>
              <a:t>перейти дорогу?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grayscl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51720" y="323655"/>
            <a:ext cx="4804138" cy="359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51720" y="333056"/>
            <a:ext cx="4804138" cy="359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трелка вправо с вырезом 8">
            <a:hlinkClick r:id="rId4" action="ppaction://hlinksldjump"/>
          </p:cNvPr>
          <p:cNvSpPr/>
          <p:nvPr/>
        </p:nvSpPr>
        <p:spPr>
          <a:xfrm>
            <a:off x="8082390" y="6174305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5332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9" grpId="0" animBg="1"/>
    </p:bldLst>
  </p:timing>
</p:sld>
</file>

<file path=ppt/theme/theme1.xml><?xml version="1.0" encoding="utf-8"?>
<a:theme xmlns:a="http://schemas.openxmlformats.org/drawingml/2006/main" name="Тема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4839</TotalTime>
  <Words>272</Words>
  <Application>Microsoft Office PowerPoint</Application>
  <PresentationFormat>Экран (4:3)</PresentationFormat>
  <Paragraphs>75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Тема7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Admin</cp:lastModifiedBy>
  <cp:revision>104</cp:revision>
  <dcterms:created xsi:type="dcterms:W3CDTF">2014-07-20T09:50:11Z</dcterms:created>
  <dcterms:modified xsi:type="dcterms:W3CDTF">2018-01-31T18:40:03Z</dcterms:modified>
</cp:coreProperties>
</file>